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8" userDrawn="1">
          <p15:clr>
            <a:srgbClr val="A4A3A4"/>
          </p15:clr>
        </p15:guide>
        <p15:guide id="2" pos="37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5AF8"/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98"/>
        <p:guide pos="378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64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9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9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9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411730" y="1134110"/>
            <a:ext cx="2305050" cy="922020"/>
          </a:xfrm>
          <a:prstGeom prst="rect">
            <a:avLst/>
          </a:prstGeom>
          <a:ln>
            <a:solidFill>
              <a:srgbClr val="525AF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567305" y="1134745"/>
            <a:ext cx="201231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/>
              <a:t>Input: Phylogenetic File as newick format</a:t>
            </a:r>
            <a:endParaRPr lang="en-US" altLang="zh-CN"/>
          </a:p>
        </p:txBody>
      </p:sp>
      <p:sp>
        <p:nvSpPr>
          <p:cNvPr id="10" name="矩形 9"/>
          <p:cNvSpPr/>
          <p:nvPr/>
        </p:nvSpPr>
        <p:spPr>
          <a:xfrm>
            <a:off x="2411730" y="2337435"/>
            <a:ext cx="2305050" cy="852805"/>
          </a:xfrm>
          <a:prstGeom prst="rect">
            <a:avLst/>
          </a:prstGeom>
          <a:ln>
            <a:solidFill>
              <a:srgbClr val="525AF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2567305" y="2461895"/>
            <a:ext cx="201231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/>
              <a:t>Phylogenetic visualize</a:t>
            </a:r>
            <a:endParaRPr lang="en-US" altLang="zh-CN"/>
          </a:p>
        </p:txBody>
      </p:sp>
      <p:sp>
        <p:nvSpPr>
          <p:cNvPr id="12" name="矩形 11"/>
          <p:cNvSpPr/>
          <p:nvPr/>
        </p:nvSpPr>
        <p:spPr>
          <a:xfrm>
            <a:off x="2406650" y="3471545"/>
            <a:ext cx="2305050" cy="852805"/>
          </a:xfrm>
          <a:prstGeom prst="rect">
            <a:avLst/>
          </a:prstGeom>
          <a:ln>
            <a:solidFill>
              <a:srgbClr val="525AF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2537460" y="3728085"/>
            <a:ext cx="201231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/>
              <a:t>Tree annotation</a:t>
            </a:r>
            <a:endParaRPr lang="en-US" altLang="zh-CN"/>
          </a:p>
        </p:txBody>
      </p:sp>
      <p:sp>
        <p:nvSpPr>
          <p:cNvPr id="14" name="矩形 13"/>
          <p:cNvSpPr/>
          <p:nvPr/>
        </p:nvSpPr>
        <p:spPr>
          <a:xfrm>
            <a:off x="2398395" y="4591050"/>
            <a:ext cx="2305050" cy="852805"/>
          </a:xfrm>
          <a:prstGeom prst="rect">
            <a:avLst/>
          </a:prstGeom>
          <a:ln>
            <a:solidFill>
              <a:srgbClr val="525AF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2414905" y="4720590"/>
            <a:ext cx="225488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/>
              <a:t>Figure export </a:t>
            </a:r>
            <a:endParaRPr lang="en-US" altLang="zh-CN"/>
          </a:p>
          <a:p>
            <a:pPr algn="ctr"/>
            <a:r>
              <a:rPr lang="en-US" altLang="zh-CN" sz="1400"/>
              <a:t>(SVG, PDF, PNG, JPG)</a:t>
            </a:r>
            <a:endParaRPr lang="en-US" altLang="zh-CN" sz="1400"/>
          </a:p>
        </p:txBody>
      </p:sp>
      <p:sp>
        <p:nvSpPr>
          <p:cNvPr id="24" name="矩形 23"/>
          <p:cNvSpPr/>
          <p:nvPr/>
        </p:nvSpPr>
        <p:spPr>
          <a:xfrm>
            <a:off x="5583555" y="936625"/>
            <a:ext cx="4090035" cy="4507865"/>
          </a:xfrm>
          <a:prstGeom prst="rect">
            <a:avLst/>
          </a:prstGeom>
          <a:ln>
            <a:solidFill>
              <a:srgbClr val="525AF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6238240" y="1470660"/>
            <a:ext cx="17030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/>
            <a:r>
              <a:rPr lang="en-US" altLang="zh-CN" sz="1200" b="1" i="1"/>
              <a:t>A</a:t>
            </a:r>
            <a:r>
              <a:rPr lang="en-US" altLang="zh-CN" sz="1200"/>
              <a:t>. genomic sequence as fasta format</a:t>
            </a:r>
            <a:endParaRPr lang="en-US" altLang="zh-CN" sz="1200"/>
          </a:p>
        </p:txBody>
      </p:sp>
      <p:sp>
        <p:nvSpPr>
          <p:cNvPr id="27" name="流程图: 磁盘 26"/>
          <p:cNvSpPr/>
          <p:nvPr/>
        </p:nvSpPr>
        <p:spPr>
          <a:xfrm>
            <a:off x="7949565" y="2242820"/>
            <a:ext cx="431165" cy="49149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8387080" y="2279650"/>
            <a:ext cx="117602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i="1"/>
              <a:t>Local Genomic db</a:t>
            </a:r>
            <a:endParaRPr lang="en-US" altLang="zh-CN" sz="1400" i="1"/>
          </a:p>
        </p:txBody>
      </p:sp>
      <p:sp>
        <p:nvSpPr>
          <p:cNvPr id="32" name="文本框 31"/>
          <p:cNvSpPr txBox="1"/>
          <p:nvPr/>
        </p:nvSpPr>
        <p:spPr>
          <a:xfrm>
            <a:off x="7197090" y="3383915"/>
            <a:ext cx="22002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540" indent="0" algn="l">
              <a:buFont typeface="Wingdings" panose="05000000000000000000" charset="0"/>
              <a:buNone/>
            </a:pPr>
            <a:r>
              <a:rPr lang="en-US" altLang="zh-CN" sz="1200" b="1" i="1"/>
              <a:t>IA1</a:t>
            </a:r>
            <a:r>
              <a:rPr lang="en-US" altLang="zh-CN" sz="1200"/>
              <a:t>. CoreSNP-based</a:t>
            </a:r>
            <a:endParaRPr lang="en-US" altLang="zh-CN" sz="1200"/>
          </a:p>
          <a:p>
            <a:pPr marL="2540" indent="0" algn="l">
              <a:buFont typeface="Wingdings" panose="05000000000000000000" charset="0"/>
              <a:buNone/>
            </a:pPr>
            <a:r>
              <a:rPr lang="en-US" altLang="zh-CN" sz="1200" b="1" i="1"/>
              <a:t>IA2</a:t>
            </a:r>
            <a:r>
              <a:rPr lang="en-US" altLang="zh-CN" sz="1200"/>
              <a:t>. Conserved </a:t>
            </a:r>
            <a:r>
              <a:rPr lang="en-US" altLang="zh-CN" sz="1200"/>
              <a:t>genes-based</a:t>
            </a:r>
            <a:endParaRPr lang="en-US" altLang="zh-CN" sz="1200"/>
          </a:p>
          <a:p>
            <a:pPr marL="2540" indent="0" algn="l">
              <a:buFont typeface="Wingdings" panose="05000000000000000000" charset="0"/>
              <a:buNone/>
            </a:pPr>
            <a:r>
              <a:rPr lang="en-US" altLang="zh-CN" sz="1200" b="1" i="1"/>
              <a:t>IA3</a:t>
            </a:r>
            <a:r>
              <a:rPr lang="en-US" altLang="zh-CN" sz="1200"/>
              <a:t>. ANI-based</a:t>
            </a:r>
            <a:endParaRPr lang="en-US" altLang="zh-CN" sz="1200"/>
          </a:p>
        </p:txBody>
      </p:sp>
      <p:sp>
        <p:nvSpPr>
          <p:cNvPr id="33" name="左箭头 32"/>
          <p:cNvSpPr/>
          <p:nvPr/>
        </p:nvSpPr>
        <p:spPr>
          <a:xfrm>
            <a:off x="4784725" y="2595245"/>
            <a:ext cx="730885" cy="3784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4739005" y="2223770"/>
            <a:ext cx="876935" cy="386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lnSpc>
                <a:spcPct val="80000"/>
              </a:lnSpc>
            </a:pPr>
            <a:r>
              <a:rPr lang="zh-CN" altLang="en-US" sz="1200"/>
              <a:t>Seamless docking</a:t>
            </a:r>
            <a:endParaRPr lang="zh-CN" altLang="en-US" sz="1200"/>
          </a:p>
        </p:txBody>
      </p:sp>
      <p:sp>
        <p:nvSpPr>
          <p:cNvPr id="36" name="文本框 35"/>
          <p:cNvSpPr txBox="1"/>
          <p:nvPr/>
        </p:nvSpPr>
        <p:spPr>
          <a:xfrm>
            <a:off x="5564505" y="3273425"/>
            <a:ext cx="6565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>
                <a:solidFill>
                  <a:schemeClr val="tx1"/>
                </a:solidFill>
                <a:sym typeface="+mn-ea"/>
              </a:rPr>
              <a:t>Tree </a:t>
            </a:r>
            <a:r>
              <a:rPr lang="en-US" sz="1600">
                <a:sym typeface="+mn-ea"/>
              </a:rPr>
              <a:t>infer </a:t>
            </a:r>
            <a:endParaRPr lang="en-US" altLang="en-US" sz="1600">
              <a:solidFill>
                <a:schemeClr val="tx1"/>
              </a:solidFill>
              <a:sym typeface="+mn-ea"/>
            </a:endParaRPr>
          </a:p>
        </p:txBody>
      </p:sp>
      <p:sp>
        <p:nvSpPr>
          <p:cNvPr id="5" name="下箭头 4"/>
          <p:cNvSpPr/>
          <p:nvPr/>
        </p:nvSpPr>
        <p:spPr>
          <a:xfrm>
            <a:off x="3423920" y="2090420"/>
            <a:ext cx="284480" cy="2146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下箭头 5"/>
          <p:cNvSpPr/>
          <p:nvPr/>
        </p:nvSpPr>
        <p:spPr>
          <a:xfrm>
            <a:off x="3426460" y="3221990"/>
            <a:ext cx="284480" cy="2146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下箭头 6"/>
          <p:cNvSpPr/>
          <p:nvPr/>
        </p:nvSpPr>
        <p:spPr>
          <a:xfrm>
            <a:off x="3416935" y="4353560"/>
            <a:ext cx="284480" cy="2146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192645" y="3362325"/>
            <a:ext cx="2418715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燕尾形箭头 18"/>
          <p:cNvSpPr/>
          <p:nvPr/>
        </p:nvSpPr>
        <p:spPr>
          <a:xfrm rot="5400000">
            <a:off x="5291455" y="2233930"/>
            <a:ext cx="1074420" cy="482600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7827645" y="1475740"/>
            <a:ext cx="18345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1200" b="1" i="1"/>
              <a:t>B</a:t>
            </a:r>
            <a:r>
              <a:rPr lang="en-US" altLang="zh-CN" sz="1200"/>
              <a:t>. assembly number in NCBI </a:t>
            </a:r>
            <a:r>
              <a:rPr lang="en-US" altLang="zh-CN" sz="1200">
                <a:sym typeface="+mn-ea"/>
              </a:rPr>
              <a:t>genomic </a:t>
            </a:r>
            <a:r>
              <a:rPr lang="en-US" altLang="zh-CN" sz="1200"/>
              <a:t>database</a:t>
            </a:r>
            <a:endParaRPr lang="en-US" altLang="zh-CN" sz="1200"/>
          </a:p>
        </p:txBody>
      </p:sp>
      <p:cxnSp>
        <p:nvCxnSpPr>
          <p:cNvPr id="22" name="直接箭头连接符 21"/>
          <p:cNvCxnSpPr/>
          <p:nvPr/>
        </p:nvCxnSpPr>
        <p:spPr>
          <a:xfrm>
            <a:off x="6115050" y="1689735"/>
            <a:ext cx="0" cy="12780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6114415" y="2494280"/>
            <a:ext cx="1821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6290310" y="1433830"/>
            <a:ext cx="3321050" cy="59182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 sz="1200"/>
          </a:p>
        </p:txBody>
      </p:sp>
      <p:sp>
        <p:nvSpPr>
          <p:cNvPr id="25" name="文本框 24"/>
          <p:cNvSpPr txBox="1"/>
          <p:nvPr/>
        </p:nvSpPr>
        <p:spPr>
          <a:xfrm>
            <a:off x="6285230" y="2149475"/>
            <a:ext cx="184404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>
                <a:sym typeface="+mn-ea"/>
              </a:rPr>
              <a:t>retrieve sequences according to input: </a:t>
            </a:r>
            <a:r>
              <a:rPr lang="en-US" altLang="zh-CN" sz="1200" b="1" i="1">
                <a:sym typeface="+mn-ea"/>
              </a:rPr>
              <a:t>B</a:t>
            </a:r>
            <a:endParaRPr lang="en-US" altLang="zh-CN" sz="1200" b="1" i="1">
              <a:sym typeface="+mn-ea"/>
            </a:endParaRPr>
          </a:p>
        </p:txBody>
      </p:sp>
      <p:cxnSp>
        <p:nvCxnSpPr>
          <p:cNvPr id="29" name="直接连接符 28"/>
          <p:cNvCxnSpPr/>
          <p:nvPr/>
        </p:nvCxnSpPr>
        <p:spPr>
          <a:xfrm>
            <a:off x="6119495" y="3702050"/>
            <a:ext cx="1080000" cy="635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6119495" y="3681730"/>
            <a:ext cx="0" cy="7020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6115050" y="1699260"/>
            <a:ext cx="156845" cy="127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5602605" y="1359535"/>
            <a:ext cx="708025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>
                <a:sym typeface="+mn-ea"/>
              </a:rPr>
              <a:t>Input</a:t>
            </a:r>
            <a:endParaRPr lang="en-US" altLang="zh-CN" sz="1600">
              <a:sym typeface="+mn-ea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6112510" y="3283585"/>
            <a:ext cx="1125855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/>
              <a:t>inferred approaches</a:t>
            </a:r>
            <a:endParaRPr lang="en-US" altLang="zh-CN" sz="1400"/>
          </a:p>
        </p:txBody>
      </p:sp>
      <p:sp>
        <p:nvSpPr>
          <p:cNvPr id="43" name="矩形 42"/>
          <p:cNvSpPr/>
          <p:nvPr/>
        </p:nvSpPr>
        <p:spPr>
          <a:xfrm>
            <a:off x="7193280" y="4721225"/>
            <a:ext cx="2418080" cy="60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4" name="直接连接符 43"/>
          <p:cNvCxnSpPr/>
          <p:nvPr/>
        </p:nvCxnSpPr>
        <p:spPr>
          <a:xfrm>
            <a:off x="6113145" y="5021580"/>
            <a:ext cx="1080000" cy="635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5612765" y="5029200"/>
            <a:ext cx="79756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>
                <a:solidFill>
                  <a:schemeClr val="tx1"/>
                </a:solidFill>
                <a:sym typeface="+mn-ea"/>
              </a:rPr>
              <a:t>Output</a:t>
            </a:r>
            <a:endParaRPr lang="en-US" altLang="en-US" sz="1600">
              <a:solidFill>
                <a:schemeClr val="tx1"/>
              </a:solidFill>
              <a:sym typeface="+mn-ea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7199630" y="4817745"/>
            <a:ext cx="2411730" cy="391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172085" indent="-17145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"/>
            </a:pPr>
            <a:r>
              <a:rPr lang="en-US" altLang="zh-CN" sz="1200" i="1">
                <a:sym typeface="+mn-ea"/>
              </a:rPr>
              <a:t>Tree file as newick format</a:t>
            </a:r>
            <a:endParaRPr lang="en-US" altLang="zh-CN" sz="1200" i="1">
              <a:sym typeface="+mn-ea"/>
            </a:endParaRPr>
          </a:p>
          <a:p>
            <a:pPr marL="172085" indent="-17145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"/>
            </a:pPr>
            <a:r>
              <a:rPr lang="en-US" altLang="zh-CN" sz="1200" i="1">
                <a:sym typeface="+mn-ea"/>
              </a:rPr>
              <a:t>Key intermediate results</a:t>
            </a:r>
            <a:r>
              <a:rPr lang="en-US" altLang="zh-CN" sz="1400" i="1">
                <a:latin typeface="Arial Italic" panose="020B0604020202090204" charset="0"/>
                <a:cs typeface="Arial Italic" panose="020B0604020202090204" charset="0"/>
                <a:sym typeface="+mn-ea"/>
              </a:rPr>
              <a:t> </a:t>
            </a:r>
            <a:endParaRPr lang="en-US" altLang="zh-CN" sz="1400" i="1">
              <a:latin typeface="Arial Italic" panose="020B0604020202090204" charset="0"/>
              <a:cs typeface="Arial Italic" panose="020B06040202020902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113780" y="949325"/>
            <a:ext cx="328358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/>
              <a:t>Integrated AutoTree Pipeline</a:t>
            </a:r>
            <a:endParaRPr lang="en-US" altLang="zh-CN"/>
          </a:p>
        </p:txBody>
      </p:sp>
      <p:sp>
        <p:nvSpPr>
          <p:cNvPr id="16" name="燕尾形箭头 15"/>
          <p:cNvSpPr/>
          <p:nvPr/>
        </p:nvSpPr>
        <p:spPr>
          <a:xfrm rot="5400000">
            <a:off x="5287645" y="4116070"/>
            <a:ext cx="1074420" cy="482600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0" name="直接连接符 39"/>
          <p:cNvCxnSpPr/>
          <p:nvPr/>
        </p:nvCxnSpPr>
        <p:spPr>
          <a:xfrm>
            <a:off x="6112510" y="2961640"/>
            <a:ext cx="1080000" cy="0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7192645" y="2766060"/>
            <a:ext cx="2418715" cy="391795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文本框 47"/>
          <p:cNvSpPr txBox="1"/>
          <p:nvPr/>
        </p:nvSpPr>
        <p:spPr>
          <a:xfrm>
            <a:off x="7192645" y="2835910"/>
            <a:ext cx="2047875" cy="252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i="1">
                <a:sym typeface="+mn-ea"/>
              </a:rPr>
              <a:t>filter by </a:t>
            </a:r>
            <a:r>
              <a:rPr lang="en-US" altLang="zh-CN" sz="1400" i="1">
                <a:sym typeface="+mn-ea"/>
              </a:rPr>
              <a:t>genomic quality </a:t>
            </a:r>
            <a:endParaRPr lang="en-US" altLang="zh-CN" sz="1400" i="1">
              <a:sym typeface="+mn-ea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6221730" y="2706370"/>
            <a:ext cx="820420" cy="252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i="1"/>
              <a:t>optional</a:t>
            </a:r>
            <a:endParaRPr lang="en-US" altLang="zh-CN" sz="1400" i="1"/>
          </a:p>
        </p:txBody>
      </p:sp>
      <p:cxnSp>
        <p:nvCxnSpPr>
          <p:cNvPr id="50" name="直接连接符 49"/>
          <p:cNvCxnSpPr/>
          <p:nvPr/>
        </p:nvCxnSpPr>
        <p:spPr>
          <a:xfrm>
            <a:off x="6112510" y="4369435"/>
            <a:ext cx="1080000" cy="0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7192645" y="4141470"/>
            <a:ext cx="2418715" cy="46101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2" name="文本框 51"/>
          <p:cNvSpPr txBox="1"/>
          <p:nvPr/>
        </p:nvSpPr>
        <p:spPr>
          <a:xfrm>
            <a:off x="7164705" y="4146550"/>
            <a:ext cx="2484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p"/>
            </a:pPr>
            <a:r>
              <a:rPr lang="en-US" altLang="zh-CN" sz="1200" i="1">
                <a:sym typeface="+mn-ea"/>
              </a:rPr>
              <a:t>estimate substitution model</a:t>
            </a:r>
            <a:endParaRPr lang="en-US" altLang="zh-CN" sz="1200" i="1">
              <a:sym typeface="+mn-ea"/>
            </a:endParaRPr>
          </a:p>
          <a:p>
            <a: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p"/>
            </a:pPr>
            <a:r>
              <a:rPr lang="en-US" altLang="zh-CN" sz="1200" i="1">
                <a:sym typeface="+mn-ea"/>
              </a:rPr>
              <a:t>filter homologous recombination</a:t>
            </a:r>
            <a:endParaRPr lang="en-US" altLang="zh-CN" sz="1200" i="1">
              <a:sym typeface="+mn-ea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6126480" y="3975735"/>
            <a:ext cx="1073150" cy="3765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i="1"/>
              <a:t>optional for </a:t>
            </a:r>
            <a:r>
              <a:rPr lang="en-US" altLang="zh-CN" sz="1400" b="1" i="1">
                <a:sym typeface="+mn-ea"/>
              </a:rPr>
              <a:t>IA1</a:t>
            </a:r>
            <a:r>
              <a:rPr lang="en-US" altLang="zh-CN" sz="1400">
                <a:sym typeface="+mn-ea"/>
              </a:rPr>
              <a:t>, </a:t>
            </a:r>
            <a:r>
              <a:rPr lang="en-US" altLang="zh-CN" sz="1400" b="1" i="1">
                <a:sym typeface="+mn-ea"/>
              </a:rPr>
              <a:t>IA2</a:t>
            </a:r>
            <a:endParaRPr lang="en-US" altLang="zh-CN" sz="1400" b="1" i="1"/>
          </a:p>
        </p:txBody>
      </p:sp>
      <p:cxnSp>
        <p:nvCxnSpPr>
          <p:cNvPr id="54" name="直接箭头连接符 53"/>
          <p:cNvCxnSpPr/>
          <p:nvPr/>
        </p:nvCxnSpPr>
        <p:spPr>
          <a:xfrm>
            <a:off x="6119495" y="4349115"/>
            <a:ext cx="0" cy="6840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>
            <a:off x="6116955" y="2948940"/>
            <a:ext cx="0" cy="7560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椭圆 56"/>
          <p:cNvSpPr/>
          <p:nvPr/>
        </p:nvSpPr>
        <p:spPr>
          <a:xfrm>
            <a:off x="5967730" y="2918460"/>
            <a:ext cx="95250" cy="95250"/>
          </a:xfrm>
          <a:prstGeom prst="ellipse">
            <a:avLst/>
          </a:prstGeom>
          <a:noFill/>
          <a:ln w="12700" cmpd="sng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8" name="椭圆 57"/>
          <p:cNvSpPr/>
          <p:nvPr/>
        </p:nvSpPr>
        <p:spPr>
          <a:xfrm>
            <a:off x="5974080" y="4315460"/>
            <a:ext cx="95250" cy="95250"/>
          </a:xfrm>
          <a:prstGeom prst="ellipse">
            <a:avLst/>
          </a:prstGeom>
          <a:noFill/>
          <a:ln w="12700" cmpd="sng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9" name="椭圆 58"/>
          <p:cNvSpPr/>
          <p:nvPr/>
        </p:nvSpPr>
        <p:spPr>
          <a:xfrm>
            <a:off x="5963920" y="3657600"/>
            <a:ext cx="95250" cy="95250"/>
          </a:xfrm>
          <a:prstGeom prst="ellipse">
            <a:avLst/>
          </a:prstGeom>
          <a:solidFill>
            <a:srgbClr val="FF0000"/>
          </a:solidFill>
          <a:ln w="127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0" name="椭圆 59"/>
          <p:cNvSpPr/>
          <p:nvPr/>
        </p:nvSpPr>
        <p:spPr>
          <a:xfrm>
            <a:off x="5963920" y="4933950"/>
            <a:ext cx="95250" cy="95250"/>
          </a:xfrm>
          <a:prstGeom prst="ellipse">
            <a:avLst/>
          </a:prstGeom>
          <a:solidFill>
            <a:srgbClr val="FF0000"/>
          </a:solidFill>
          <a:ln w="127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COMMONDATA" val="eyJoZGlkIjoiMjFmMTY3N2IxYjJjM2UwZTc3ZWU0MThkZDExMjE3MGY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WPS 演示</Application>
  <PresentationFormat>宽屏</PresentationFormat>
  <Paragraphs>45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Arial Bold</vt:lpstr>
      <vt:lpstr>Arial Italic</vt:lpstr>
      <vt:lpstr>Arial Bold Italic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李向阳</cp:lastModifiedBy>
  <cp:revision>208</cp:revision>
  <dcterms:created xsi:type="dcterms:W3CDTF">2025-12-05T11:45:58Z</dcterms:created>
  <dcterms:modified xsi:type="dcterms:W3CDTF">2025-12-05T11:45:58Z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2052-12.1.24031.24031</vt:lpwstr>
  </property>
  <property fmtid="{D5CDD505-2E9C-101B-9397-08002B2CF9AE}" pid="3" name="ICV">
    <vt:lpwstr>38554C3E15454F1B9DE59F219900AB9C</vt:lpwstr>
  </property>
</Properties>
</file>