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1" r:id="rId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D38FF"/>
    <a:srgbClr val="1D57DC"/>
    <a:srgbClr val="E2F0D9"/>
    <a:srgbClr val="1D64FF"/>
    <a:srgbClr val="124BBF"/>
    <a:srgbClr val="115E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54"/>
    <p:restoredTop sz="94777"/>
  </p:normalViewPr>
  <p:slideViewPr>
    <p:cSldViewPr snapToGrid="0" snapToObjects="1">
      <p:cViewPr>
        <p:scale>
          <a:sx n="95" d="100"/>
          <a:sy n="95" d="100"/>
        </p:scale>
        <p:origin x="1760" y="3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kumimoji="1"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CN" altLang="en-US"/>
              <a:t>单击此处编辑母版副标题样式</a:t>
            </a:r>
          </a:p>
        </p:txBody>
      </p:sp>
      <p:sp>
        <p:nvSpPr>
          <p:cNvPr id="4" name="日期占位符 3"/>
          <p:cNvSpPr>
            <a:spLocks noGrp="1"/>
          </p:cNvSpPr>
          <p:nvPr>
            <p:ph type="dt" sz="half" idx="10"/>
          </p:nvPr>
        </p:nvSpPr>
        <p:spPr/>
        <p:txBody>
          <a:bodyPr/>
          <a:lstStyle/>
          <a:p>
            <a:fld id="{323DBFCD-703A-984D-AADC-76ADE2CA17B5}" type="datetimeFigureOut">
              <a:rPr kumimoji="1" lang="zh-CN" altLang="en-US" smtClean="0"/>
              <a:t>2024/12/21</a:t>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灯片编号占位符 5"/>
          <p:cNvSpPr>
            <a:spLocks noGrp="1"/>
          </p:cNvSpPr>
          <p:nvPr>
            <p:ph type="sldNum" sz="quarter" idx="12"/>
          </p:nvPr>
        </p:nvSpPr>
        <p:spPr/>
        <p:txBody>
          <a:bodyPr/>
          <a:lstStyle/>
          <a:p>
            <a:fld id="{EEA7637C-5B2A-A04A-B40E-8C46212461C6}" type="slidenum">
              <a:rPr kumimoji="1" lang="zh-CN" altLang="en-US" smtClean="0"/>
              <a:t>‹#›</a:t>
            </a:fld>
            <a:endParaRPr kumimoji="1"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a:t>单击此处编辑母版标题样式</a:t>
            </a:r>
          </a:p>
        </p:txBody>
      </p:sp>
      <p:sp>
        <p:nvSpPr>
          <p:cNvPr id="3" name="竖排文字占位符 2"/>
          <p:cNvSpPr>
            <a:spLocks noGrp="1"/>
          </p:cNvSpPr>
          <p:nvPr>
            <p:ph type="body" orient="vert" idx="1"/>
          </p:nvPr>
        </p:nvSpPr>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p:cNvSpPr>
            <a:spLocks noGrp="1"/>
          </p:cNvSpPr>
          <p:nvPr>
            <p:ph type="dt" sz="half" idx="10"/>
          </p:nvPr>
        </p:nvSpPr>
        <p:spPr/>
        <p:txBody>
          <a:bodyPr/>
          <a:lstStyle/>
          <a:p>
            <a:fld id="{323DBFCD-703A-984D-AADC-76ADE2CA17B5}" type="datetimeFigureOut">
              <a:rPr kumimoji="1" lang="zh-CN" altLang="en-US" smtClean="0"/>
              <a:t>2024/12/21</a:t>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灯片编号占位符 5"/>
          <p:cNvSpPr>
            <a:spLocks noGrp="1"/>
          </p:cNvSpPr>
          <p:nvPr>
            <p:ph type="sldNum" sz="quarter" idx="12"/>
          </p:nvPr>
        </p:nvSpPr>
        <p:spPr/>
        <p:txBody>
          <a:bodyPr/>
          <a:lstStyle/>
          <a:p>
            <a:fld id="{EEA7637C-5B2A-A04A-B40E-8C46212461C6}" type="slidenum">
              <a:rPr kumimoji="1" lang="zh-CN" altLang="en-US" smtClean="0"/>
              <a:t>‹#›</a:t>
            </a:fld>
            <a:endParaRPr kumimoji="1"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kumimoji="1"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p:cNvSpPr>
            <a:spLocks noGrp="1"/>
          </p:cNvSpPr>
          <p:nvPr>
            <p:ph type="dt" sz="half" idx="10"/>
          </p:nvPr>
        </p:nvSpPr>
        <p:spPr/>
        <p:txBody>
          <a:bodyPr/>
          <a:lstStyle/>
          <a:p>
            <a:fld id="{323DBFCD-703A-984D-AADC-76ADE2CA17B5}" type="datetimeFigureOut">
              <a:rPr kumimoji="1" lang="zh-CN" altLang="en-US" smtClean="0"/>
              <a:t>2024/12/21</a:t>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灯片编号占位符 5"/>
          <p:cNvSpPr>
            <a:spLocks noGrp="1"/>
          </p:cNvSpPr>
          <p:nvPr>
            <p:ph type="sldNum" sz="quarter" idx="12"/>
          </p:nvPr>
        </p:nvSpPr>
        <p:spPr/>
        <p:txBody>
          <a:bodyPr/>
          <a:lstStyle/>
          <a:p>
            <a:fld id="{EEA7637C-5B2A-A04A-B40E-8C46212461C6}" type="slidenum">
              <a:rPr kumimoji="1" lang="zh-CN" altLang="en-US" smtClean="0"/>
              <a:t>‹#›</a:t>
            </a:fld>
            <a:endParaRPr kumimoji="1"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a:t>单击此处编辑母版标题样式</a:t>
            </a:r>
          </a:p>
        </p:txBody>
      </p:sp>
      <p:sp>
        <p:nvSpPr>
          <p:cNvPr id="3" name="内容占位符 2"/>
          <p:cNvSpPr>
            <a:spLocks noGrp="1"/>
          </p:cNvSpPr>
          <p:nvPr>
            <p:ph idx="1"/>
          </p:nvPr>
        </p:nvSpPr>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p:cNvSpPr>
            <a:spLocks noGrp="1"/>
          </p:cNvSpPr>
          <p:nvPr>
            <p:ph type="dt" sz="half" idx="10"/>
          </p:nvPr>
        </p:nvSpPr>
        <p:spPr/>
        <p:txBody>
          <a:bodyPr/>
          <a:lstStyle/>
          <a:p>
            <a:fld id="{323DBFCD-703A-984D-AADC-76ADE2CA17B5}" type="datetimeFigureOut">
              <a:rPr kumimoji="1" lang="zh-CN" altLang="en-US" smtClean="0"/>
              <a:t>2024/12/21</a:t>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灯片编号占位符 5"/>
          <p:cNvSpPr>
            <a:spLocks noGrp="1"/>
          </p:cNvSpPr>
          <p:nvPr>
            <p:ph type="sldNum" sz="quarter" idx="12"/>
          </p:nvPr>
        </p:nvSpPr>
        <p:spPr/>
        <p:txBody>
          <a:bodyPr/>
          <a:lstStyle/>
          <a:p>
            <a:fld id="{EEA7637C-5B2A-A04A-B40E-8C46212461C6}" type="slidenum">
              <a:rPr kumimoji="1" lang="zh-CN" altLang="en-US" smtClean="0"/>
              <a:t>‹#›</a:t>
            </a:fld>
            <a:endParaRPr kumimoji="1"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kumimoji="1"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zh-CN" altLang="en-US"/>
              <a:t>单击此处编辑母版文本样式</a:t>
            </a:r>
          </a:p>
        </p:txBody>
      </p:sp>
      <p:sp>
        <p:nvSpPr>
          <p:cNvPr id="4" name="日期占位符 3"/>
          <p:cNvSpPr>
            <a:spLocks noGrp="1"/>
          </p:cNvSpPr>
          <p:nvPr>
            <p:ph type="dt" sz="half" idx="10"/>
          </p:nvPr>
        </p:nvSpPr>
        <p:spPr/>
        <p:txBody>
          <a:bodyPr/>
          <a:lstStyle/>
          <a:p>
            <a:fld id="{323DBFCD-703A-984D-AADC-76ADE2CA17B5}" type="datetimeFigureOut">
              <a:rPr kumimoji="1" lang="zh-CN" altLang="en-US" smtClean="0"/>
              <a:t>2024/12/21</a:t>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灯片编号占位符 5"/>
          <p:cNvSpPr>
            <a:spLocks noGrp="1"/>
          </p:cNvSpPr>
          <p:nvPr>
            <p:ph type="sldNum" sz="quarter" idx="12"/>
          </p:nvPr>
        </p:nvSpPr>
        <p:spPr/>
        <p:txBody>
          <a:bodyPr/>
          <a:lstStyle/>
          <a:p>
            <a:fld id="{EEA7637C-5B2A-A04A-B40E-8C46212461C6}" type="slidenum">
              <a:rPr kumimoji="1" lang="zh-CN" altLang="en-US" smtClean="0"/>
              <a:t>‹#›</a:t>
            </a:fld>
            <a:endParaRPr kumimoji="1"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内容占位符 3"/>
          <p:cNvSpPr>
            <a:spLocks noGrp="1"/>
          </p:cNvSpPr>
          <p:nvPr>
            <p:ph sz="half" idx="2"/>
          </p:nvPr>
        </p:nvSpPr>
        <p:spPr>
          <a:xfrm>
            <a:off x="6172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日期占位符 4"/>
          <p:cNvSpPr>
            <a:spLocks noGrp="1"/>
          </p:cNvSpPr>
          <p:nvPr>
            <p:ph type="dt" sz="half" idx="10"/>
          </p:nvPr>
        </p:nvSpPr>
        <p:spPr/>
        <p:txBody>
          <a:bodyPr/>
          <a:lstStyle/>
          <a:p>
            <a:fld id="{323DBFCD-703A-984D-AADC-76ADE2CA17B5}" type="datetimeFigureOut">
              <a:rPr kumimoji="1" lang="zh-CN" altLang="en-US" smtClean="0"/>
              <a:t>2024/12/21</a:t>
            </a:fld>
            <a:endParaRPr kumimoji="1" lang="zh-CN" altLang="en-US"/>
          </a:p>
        </p:txBody>
      </p:sp>
      <p:sp>
        <p:nvSpPr>
          <p:cNvPr id="6" name="页脚占位符 5"/>
          <p:cNvSpPr>
            <a:spLocks noGrp="1"/>
          </p:cNvSpPr>
          <p:nvPr>
            <p:ph type="ftr" sz="quarter" idx="11"/>
          </p:nvPr>
        </p:nvSpPr>
        <p:spPr/>
        <p:txBody>
          <a:bodyPr/>
          <a:lstStyle/>
          <a:p>
            <a:endParaRPr kumimoji="1" lang="zh-CN" altLang="en-US"/>
          </a:p>
        </p:txBody>
      </p:sp>
      <p:sp>
        <p:nvSpPr>
          <p:cNvPr id="7" name="灯片编号占位符 6"/>
          <p:cNvSpPr>
            <a:spLocks noGrp="1"/>
          </p:cNvSpPr>
          <p:nvPr>
            <p:ph type="sldNum" sz="quarter" idx="12"/>
          </p:nvPr>
        </p:nvSpPr>
        <p:spPr/>
        <p:txBody>
          <a:bodyPr/>
          <a:lstStyle/>
          <a:p>
            <a:fld id="{EEA7637C-5B2A-A04A-B40E-8C46212461C6}" type="slidenum">
              <a:rPr kumimoji="1" lang="zh-CN" altLang="en-US" smtClean="0"/>
              <a:t>‹#›</a:t>
            </a:fld>
            <a:endParaRPr kumimoji="1"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kumimoji="1"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7" name="日期占位符 6"/>
          <p:cNvSpPr>
            <a:spLocks noGrp="1"/>
          </p:cNvSpPr>
          <p:nvPr>
            <p:ph type="dt" sz="half" idx="10"/>
          </p:nvPr>
        </p:nvSpPr>
        <p:spPr/>
        <p:txBody>
          <a:bodyPr/>
          <a:lstStyle/>
          <a:p>
            <a:fld id="{323DBFCD-703A-984D-AADC-76ADE2CA17B5}" type="datetimeFigureOut">
              <a:rPr kumimoji="1" lang="zh-CN" altLang="en-US" smtClean="0"/>
              <a:t>2024/12/21</a:t>
            </a:fld>
            <a:endParaRPr kumimoji="1" lang="zh-CN" altLang="en-US"/>
          </a:p>
        </p:txBody>
      </p:sp>
      <p:sp>
        <p:nvSpPr>
          <p:cNvPr id="8" name="页脚占位符 7"/>
          <p:cNvSpPr>
            <a:spLocks noGrp="1"/>
          </p:cNvSpPr>
          <p:nvPr>
            <p:ph type="ftr" sz="quarter" idx="11"/>
          </p:nvPr>
        </p:nvSpPr>
        <p:spPr/>
        <p:txBody>
          <a:bodyPr/>
          <a:lstStyle/>
          <a:p>
            <a:endParaRPr kumimoji="1" lang="zh-CN" altLang="en-US"/>
          </a:p>
        </p:txBody>
      </p:sp>
      <p:sp>
        <p:nvSpPr>
          <p:cNvPr id="9" name="灯片编号占位符 8"/>
          <p:cNvSpPr>
            <a:spLocks noGrp="1"/>
          </p:cNvSpPr>
          <p:nvPr>
            <p:ph type="sldNum" sz="quarter" idx="12"/>
          </p:nvPr>
        </p:nvSpPr>
        <p:spPr/>
        <p:txBody>
          <a:bodyPr/>
          <a:lstStyle/>
          <a:p>
            <a:fld id="{EEA7637C-5B2A-A04A-B40E-8C46212461C6}" type="slidenum">
              <a:rPr kumimoji="1" lang="zh-CN" altLang="en-US" smtClean="0"/>
              <a:t>‹#›</a:t>
            </a:fld>
            <a:endParaRPr kumimoji="1"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a:t>单击此处编辑母版标题样式</a:t>
            </a:r>
          </a:p>
        </p:txBody>
      </p:sp>
      <p:sp>
        <p:nvSpPr>
          <p:cNvPr id="3" name="日期占位符 2"/>
          <p:cNvSpPr>
            <a:spLocks noGrp="1"/>
          </p:cNvSpPr>
          <p:nvPr>
            <p:ph type="dt" sz="half" idx="10"/>
          </p:nvPr>
        </p:nvSpPr>
        <p:spPr/>
        <p:txBody>
          <a:bodyPr/>
          <a:lstStyle/>
          <a:p>
            <a:fld id="{323DBFCD-703A-984D-AADC-76ADE2CA17B5}" type="datetimeFigureOut">
              <a:rPr kumimoji="1" lang="zh-CN" altLang="en-US" smtClean="0"/>
              <a:t>2024/12/21</a:t>
            </a:fld>
            <a:endParaRPr kumimoji="1" lang="zh-CN" altLang="en-US"/>
          </a:p>
        </p:txBody>
      </p:sp>
      <p:sp>
        <p:nvSpPr>
          <p:cNvPr id="4" name="页脚占位符 3"/>
          <p:cNvSpPr>
            <a:spLocks noGrp="1"/>
          </p:cNvSpPr>
          <p:nvPr>
            <p:ph type="ftr" sz="quarter" idx="11"/>
          </p:nvPr>
        </p:nvSpPr>
        <p:spPr/>
        <p:txBody>
          <a:bodyPr/>
          <a:lstStyle/>
          <a:p>
            <a:endParaRPr kumimoji="1" lang="zh-CN" altLang="en-US"/>
          </a:p>
        </p:txBody>
      </p:sp>
      <p:sp>
        <p:nvSpPr>
          <p:cNvPr id="5" name="灯片编号占位符 4"/>
          <p:cNvSpPr>
            <a:spLocks noGrp="1"/>
          </p:cNvSpPr>
          <p:nvPr>
            <p:ph type="sldNum" sz="quarter" idx="12"/>
          </p:nvPr>
        </p:nvSpPr>
        <p:spPr/>
        <p:txBody>
          <a:bodyPr/>
          <a:lstStyle/>
          <a:p>
            <a:fld id="{EEA7637C-5B2A-A04A-B40E-8C46212461C6}" type="slidenum">
              <a:rPr kumimoji="1" lang="zh-CN" altLang="en-US" smtClean="0"/>
              <a:t>‹#›</a:t>
            </a:fld>
            <a:endParaRPr kumimoji="1"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23DBFCD-703A-984D-AADC-76ADE2CA17B5}" type="datetimeFigureOut">
              <a:rPr kumimoji="1" lang="zh-CN" altLang="en-US" smtClean="0"/>
              <a:t>2024/12/21</a:t>
            </a:fld>
            <a:endParaRPr kumimoji="1" lang="zh-CN" altLang="en-US"/>
          </a:p>
        </p:txBody>
      </p:sp>
      <p:sp>
        <p:nvSpPr>
          <p:cNvPr id="3" name="页脚占位符 2"/>
          <p:cNvSpPr>
            <a:spLocks noGrp="1"/>
          </p:cNvSpPr>
          <p:nvPr>
            <p:ph type="ftr" sz="quarter" idx="11"/>
          </p:nvPr>
        </p:nvSpPr>
        <p:spPr/>
        <p:txBody>
          <a:bodyPr/>
          <a:lstStyle/>
          <a:p>
            <a:endParaRPr kumimoji="1" lang="zh-CN" altLang="en-US"/>
          </a:p>
        </p:txBody>
      </p:sp>
      <p:sp>
        <p:nvSpPr>
          <p:cNvPr id="4" name="灯片编号占位符 3"/>
          <p:cNvSpPr>
            <a:spLocks noGrp="1"/>
          </p:cNvSpPr>
          <p:nvPr>
            <p:ph type="sldNum" sz="quarter" idx="12"/>
          </p:nvPr>
        </p:nvSpPr>
        <p:spPr/>
        <p:txBody>
          <a:bodyPr/>
          <a:lstStyle/>
          <a:p>
            <a:fld id="{EEA7637C-5B2A-A04A-B40E-8C46212461C6}" type="slidenum">
              <a:rPr kumimoji="1" lang="zh-CN" altLang="en-US" smtClean="0"/>
              <a:t>‹#›</a:t>
            </a:fld>
            <a:endParaRPr kumimoji="1"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p:cNvSpPr>
            <a:spLocks noGrp="1"/>
          </p:cNvSpPr>
          <p:nvPr>
            <p:ph type="dt" sz="half" idx="10"/>
          </p:nvPr>
        </p:nvSpPr>
        <p:spPr/>
        <p:txBody>
          <a:bodyPr/>
          <a:lstStyle/>
          <a:p>
            <a:fld id="{323DBFCD-703A-984D-AADC-76ADE2CA17B5}" type="datetimeFigureOut">
              <a:rPr kumimoji="1" lang="zh-CN" altLang="en-US" smtClean="0"/>
              <a:t>2024/12/21</a:t>
            </a:fld>
            <a:endParaRPr kumimoji="1" lang="zh-CN" altLang="en-US"/>
          </a:p>
        </p:txBody>
      </p:sp>
      <p:sp>
        <p:nvSpPr>
          <p:cNvPr id="6" name="页脚占位符 5"/>
          <p:cNvSpPr>
            <a:spLocks noGrp="1"/>
          </p:cNvSpPr>
          <p:nvPr>
            <p:ph type="ftr" sz="quarter" idx="11"/>
          </p:nvPr>
        </p:nvSpPr>
        <p:spPr/>
        <p:txBody>
          <a:bodyPr/>
          <a:lstStyle/>
          <a:p>
            <a:endParaRPr kumimoji="1" lang="zh-CN" altLang="en-US"/>
          </a:p>
        </p:txBody>
      </p:sp>
      <p:sp>
        <p:nvSpPr>
          <p:cNvPr id="7" name="灯片编号占位符 6"/>
          <p:cNvSpPr>
            <a:spLocks noGrp="1"/>
          </p:cNvSpPr>
          <p:nvPr>
            <p:ph type="sldNum" sz="quarter" idx="12"/>
          </p:nvPr>
        </p:nvSpPr>
        <p:spPr/>
        <p:txBody>
          <a:bodyPr/>
          <a:lstStyle/>
          <a:p>
            <a:fld id="{EEA7637C-5B2A-A04A-B40E-8C46212461C6}" type="slidenum">
              <a:rPr kumimoji="1" lang="zh-CN" altLang="en-US" smtClean="0"/>
              <a:t>‹#›</a:t>
            </a:fld>
            <a:endParaRPr kumimoji="1"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p:cNvSpPr>
            <a:spLocks noGrp="1"/>
          </p:cNvSpPr>
          <p:nvPr>
            <p:ph type="dt" sz="half" idx="10"/>
          </p:nvPr>
        </p:nvSpPr>
        <p:spPr/>
        <p:txBody>
          <a:bodyPr/>
          <a:lstStyle/>
          <a:p>
            <a:fld id="{323DBFCD-703A-984D-AADC-76ADE2CA17B5}" type="datetimeFigureOut">
              <a:rPr kumimoji="1" lang="zh-CN" altLang="en-US" smtClean="0"/>
              <a:t>2024/12/21</a:t>
            </a:fld>
            <a:endParaRPr kumimoji="1" lang="zh-CN" altLang="en-US"/>
          </a:p>
        </p:txBody>
      </p:sp>
      <p:sp>
        <p:nvSpPr>
          <p:cNvPr id="6" name="页脚占位符 5"/>
          <p:cNvSpPr>
            <a:spLocks noGrp="1"/>
          </p:cNvSpPr>
          <p:nvPr>
            <p:ph type="ftr" sz="quarter" idx="11"/>
          </p:nvPr>
        </p:nvSpPr>
        <p:spPr/>
        <p:txBody>
          <a:bodyPr/>
          <a:lstStyle/>
          <a:p>
            <a:endParaRPr kumimoji="1" lang="zh-CN" altLang="en-US"/>
          </a:p>
        </p:txBody>
      </p:sp>
      <p:sp>
        <p:nvSpPr>
          <p:cNvPr id="7" name="灯片编号占位符 6"/>
          <p:cNvSpPr>
            <a:spLocks noGrp="1"/>
          </p:cNvSpPr>
          <p:nvPr>
            <p:ph type="sldNum" sz="quarter" idx="12"/>
          </p:nvPr>
        </p:nvSpPr>
        <p:spPr/>
        <p:txBody>
          <a:bodyPr/>
          <a:lstStyle/>
          <a:p>
            <a:fld id="{EEA7637C-5B2A-A04A-B40E-8C46212461C6}" type="slidenum">
              <a:rPr kumimoji="1" lang="zh-CN" altLang="en-US" smtClean="0"/>
              <a:t>‹#›</a:t>
            </a:fld>
            <a:endParaRPr kumimoji="1"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3DBFCD-703A-984D-AADC-76ADE2CA17B5}" type="datetimeFigureOut">
              <a:rPr kumimoji="1" lang="zh-CN" altLang="en-US" smtClean="0"/>
              <a:t>2024/12/21</a:t>
            </a:fld>
            <a:endParaRPr kumimoji="1"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A7637C-5B2A-A04A-B40E-8C46212461C6}" type="slidenum">
              <a:rPr kumimoji="1" lang="zh-CN" altLang="en-US" smtClean="0"/>
              <a:t>‹#›</a:t>
            </a:fld>
            <a:endParaRPr kumimoji="1"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9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9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9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tags" Target="../tags/tag13.xml"/><Relationship Id="rId18" Type="http://schemas.openxmlformats.org/officeDocument/2006/relationships/tags" Target="../tags/tag18.xml"/><Relationship Id="rId26" Type="http://schemas.openxmlformats.org/officeDocument/2006/relationships/tags" Target="../tags/tag26.xml"/><Relationship Id="rId39" Type="http://schemas.openxmlformats.org/officeDocument/2006/relationships/tags" Target="../tags/tag39.xml"/><Relationship Id="rId21" Type="http://schemas.openxmlformats.org/officeDocument/2006/relationships/tags" Target="../tags/tag21.xml"/><Relationship Id="rId34" Type="http://schemas.openxmlformats.org/officeDocument/2006/relationships/tags" Target="../tags/tag34.xml"/><Relationship Id="rId42" Type="http://schemas.openxmlformats.org/officeDocument/2006/relationships/tags" Target="../tags/tag42.xml"/><Relationship Id="rId47" Type="http://schemas.openxmlformats.org/officeDocument/2006/relationships/tags" Target="../tags/tag47.xml"/><Relationship Id="rId50" Type="http://schemas.openxmlformats.org/officeDocument/2006/relationships/slideLayout" Target="../slideLayouts/slideLayout1.xml"/><Relationship Id="rId7" Type="http://schemas.openxmlformats.org/officeDocument/2006/relationships/tags" Target="../tags/tag7.xml"/><Relationship Id="rId2" Type="http://schemas.openxmlformats.org/officeDocument/2006/relationships/tags" Target="../tags/tag2.xml"/><Relationship Id="rId16" Type="http://schemas.openxmlformats.org/officeDocument/2006/relationships/tags" Target="../tags/tag16.xml"/><Relationship Id="rId29" Type="http://schemas.openxmlformats.org/officeDocument/2006/relationships/tags" Target="../tags/tag29.xml"/><Relationship Id="rId11" Type="http://schemas.openxmlformats.org/officeDocument/2006/relationships/tags" Target="../tags/tag11.xml"/><Relationship Id="rId24" Type="http://schemas.openxmlformats.org/officeDocument/2006/relationships/tags" Target="../tags/tag24.xml"/><Relationship Id="rId32" Type="http://schemas.openxmlformats.org/officeDocument/2006/relationships/tags" Target="../tags/tag32.xml"/><Relationship Id="rId37" Type="http://schemas.openxmlformats.org/officeDocument/2006/relationships/tags" Target="../tags/tag37.xml"/><Relationship Id="rId40" Type="http://schemas.openxmlformats.org/officeDocument/2006/relationships/tags" Target="../tags/tag40.xml"/><Relationship Id="rId45" Type="http://schemas.openxmlformats.org/officeDocument/2006/relationships/tags" Target="../tags/tag45.xml"/><Relationship Id="rId5" Type="http://schemas.openxmlformats.org/officeDocument/2006/relationships/tags" Target="../tags/tag5.xml"/><Relationship Id="rId15" Type="http://schemas.openxmlformats.org/officeDocument/2006/relationships/tags" Target="../tags/tag15.xml"/><Relationship Id="rId23" Type="http://schemas.openxmlformats.org/officeDocument/2006/relationships/tags" Target="../tags/tag23.xml"/><Relationship Id="rId28" Type="http://schemas.openxmlformats.org/officeDocument/2006/relationships/tags" Target="../tags/tag28.xml"/><Relationship Id="rId36" Type="http://schemas.openxmlformats.org/officeDocument/2006/relationships/tags" Target="../tags/tag36.xml"/><Relationship Id="rId49" Type="http://schemas.openxmlformats.org/officeDocument/2006/relationships/tags" Target="../tags/tag49.xml"/><Relationship Id="rId10" Type="http://schemas.openxmlformats.org/officeDocument/2006/relationships/tags" Target="../tags/tag10.xml"/><Relationship Id="rId19" Type="http://schemas.openxmlformats.org/officeDocument/2006/relationships/tags" Target="../tags/tag19.xml"/><Relationship Id="rId31" Type="http://schemas.openxmlformats.org/officeDocument/2006/relationships/tags" Target="../tags/tag31.xml"/><Relationship Id="rId44" Type="http://schemas.openxmlformats.org/officeDocument/2006/relationships/tags" Target="../tags/tag44.xml"/><Relationship Id="rId52" Type="http://schemas.openxmlformats.org/officeDocument/2006/relationships/image" Target="../media/image2.png"/><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tags" Target="../tags/tag14.xml"/><Relationship Id="rId22" Type="http://schemas.openxmlformats.org/officeDocument/2006/relationships/tags" Target="../tags/tag22.xml"/><Relationship Id="rId27" Type="http://schemas.openxmlformats.org/officeDocument/2006/relationships/tags" Target="../tags/tag27.xml"/><Relationship Id="rId30" Type="http://schemas.openxmlformats.org/officeDocument/2006/relationships/tags" Target="../tags/tag30.xml"/><Relationship Id="rId35" Type="http://schemas.openxmlformats.org/officeDocument/2006/relationships/tags" Target="../tags/tag35.xml"/><Relationship Id="rId43" Type="http://schemas.openxmlformats.org/officeDocument/2006/relationships/tags" Target="../tags/tag43.xml"/><Relationship Id="rId48" Type="http://schemas.openxmlformats.org/officeDocument/2006/relationships/tags" Target="../tags/tag48.xml"/><Relationship Id="rId8" Type="http://schemas.openxmlformats.org/officeDocument/2006/relationships/tags" Target="../tags/tag8.xml"/><Relationship Id="rId51" Type="http://schemas.openxmlformats.org/officeDocument/2006/relationships/image" Target="../media/image1.png"/><Relationship Id="rId3" Type="http://schemas.openxmlformats.org/officeDocument/2006/relationships/tags" Target="../tags/tag3.xml"/><Relationship Id="rId12" Type="http://schemas.openxmlformats.org/officeDocument/2006/relationships/tags" Target="../tags/tag12.xml"/><Relationship Id="rId17" Type="http://schemas.openxmlformats.org/officeDocument/2006/relationships/tags" Target="../tags/tag17.xml"/><Relationship Id="rId25" Type="http://schemas.openxmlformats.org/officeDocument/2006/relationships/tags" Target="../tags/tag25.xml"/><Relationship Id="rId33" Type="http://schemas.openxmlformats.org/officeDocument/2006/relationships/tags" Target="../tags/tag33.xml"/><Relationship Id="rId38" Type="http://schemas.openxmlformats.org/officeDocument/2006/relationships/tags" Target="../tags/tag38.xml"/><Relationship Id="rId46" Type="http://schemas.openxmlformats.org/officeDocument/2006/relationships/tags" Target="../tags/tag46.xml"/><Relationship Id="rId20" Type="http://schemas.openxmlformats.org/officeDocument/2006/relationships/tags" Target="../tags/tag20.xml"/><Relationship Id="rId41" Type="http://schemas.openxmlformats.org/officeDocument/2006/relationships/tags" Target="../tags/tag41.xml"/><Relationship Id="rId1" Type="http://schemas.openxmlformats.org/officeDocument/2006/relationships/tags" Target="../tags/tag1.xml"/><Relationship Id="rId6"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17"/>
          <p:cNvSpPr txBox="1"/>
          <p:nvPr/>
        </p:nvSpPr>
        <p:spPr>
          <a:xfrm>
            <a:off x="1398092" y="1828554"/>
            <a:ext cx="843906" cy="415498"/>
          </a:xfrm>
          <a:prstGeom prst="rect">
            <a:avLst/>
          </a:prstGeom>
          <a:noFill/>
        </p:spPr>
        <p:txBody>
          <a:bodyPr wrap="square" rtlCol="0">
            <a:spAutoFit/>
          </a:bodyPr>
          <a:lstStyle/>
          <a:p>
            <a:pPr algn="ctr"/>
            <a:r>
              <a:rPr lang="en-US" altLang="zh-CN" sz="1050" b="1" dirty="0">
                <a:latin typeface="Times New Roman Regular" panose="02020703060505090304" charset="0"/>
                <a:cs typeface="Times New Roman Regular" panose="02020703060505090304" charset="0"/>
                <a:sym typeface="+mn-ea"/>
              </a:rPr>
              <a:t>G</a:t>
            </a:r>
            <a:r>
              <a:rPr lang="en-US" altLang="en-GB" sz="1050" b="1" dirty="0">
                <a:latin typeface="Times New Roman Regular" panose="02020703060505090304" charset="0"/>
                <a:cs typeface="Times New Roman Regular" panose="02020703060505090304" charset="0"/>
                <a:sym typeface="+mn-ea"/>
              </a:rPr>
              <a:t>enomic annotation</a:t>
            </a:r>
            <a:endParaRPr lang="en-GB" altLang="zh-CN" sz="1050" b="1" dirty="0">
              <a:latin typeface="Times New Roman Regular" panose="02020703060505090304" charset="0"/>
              <a:cs typeface="Times New Roman Regular" panose="02020703060505090304" charset="0"/>
              <a:sym typeface="+mn-ea"/>
            </a:endParaRPr>
          </a:p>
        </p:txBody>
      </p:sp>
      <p:cxnSp>
        <p:nvCxnSpPr>
          <p:cNvPr id="64" name="直线箭头连接符 63"/>
          <p:cNvCxnSpPr>
            <a:cxnSpLocks/>
          </p:cNvCxnSpPr>
          <p:nvPr/>
        </p:nvCxnSpPr>
        <p:spPr>
          <a:xfrm>
            <a:off x="1460321" y="2254713"/>
            <a:ext cx="691625" cy="0"/>
          </a:xfrm>
          <a:prstGeom prst="straightConnector1">
            <a:avLst/>
          </a:prstGeom>
          <a:ln w="9525">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6" name="直线连接符 145"/>
          <p:cNvCxnSpPr>
            <a:cxnSpLocks/>
          </p:cNvCxnSpPr>
          <p:nvPr/>
        </p:nvCxnSpPr>
        <p:spPr>
          <a:xfrm>
            <a:off x="2151946" y="1127182"/>
            <a:ext cx="0" cy="2029142"/>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9" name="TextBox 17"/>
          <p:cNvSpPr txBox="1"/>
          <p:nvPr>
            <p:custDataLst>
              <p:tags r:id="rId1"/>
            </p:custDataLst>
          </p:nvPr>
        </p:nvSpPr>
        <p:spPr>
          <a:xfrm>
            <a:off x="142165" y="2600102"/>
            <a:ext cx="1382155" cy="1806818"/>
          </a:xfrm>
          <a:prstGeom prst="rect">
            <a:avLst/>
          </a:prstGeom>
          <a:noFill/>
        </p:spPr>
        <p:txBody>
          <a:bodyPr wrap="square" rtlCol="0">
            <a:noAutofit/>
          </a:bodyPr>
          <a:lstStyle/>
          <a:p>
            <a:pPr algn="l"/>
            <a:r>
              <a:rPr lang="en-US" altLang="zh-CN" sz="1050" dirty="0">
                <a:latin typeface="Arial" panose="020B0604020202020204" pitchFamily="34" charset="0"/>
                <a:cs typeface="Arial" panose="020B0604020202020204" pitchFamily="34" charset="0"/>
              </a:rPr>
              <a:t>a. Genomic assembly number</a:t>
            </a:r>
          </a:p>
          <a:p>
            <a:pPr algn="l"/>
            <a:endParaRPr lang="en-US" altLang="zh-CN" sz="600" dirty="0">
              <a:latin typeface="Times New Roman Regular" panose="02020703060505090304" charset="0"/>
              <a:cs typeface="Times New Roman Regular" panose="02020703060505090304" charset="0"/>
            </a:endParaRPr>
          </a:p>
          <a:p>
            <a:pPr algn="l"/>
            <a:endParaRPr lang="en-US" altLang="zh-CN" sz="600" dirty="0">
              <a:latin typeface="Times New Roman Regular" panose="02020703060505090304" charset="0"/>
              <a:cs typeface="Times New Roman Regular" panose="02020703060505090304" charset="0"/>
            </a:endParaRPr>
          </a:p>
          <a:p>
            <a:pPr algn="l"/>
            <a:endParaRPr lang="en-US" altLang="zh-CN" sz="600" dirty="0">
              <a:latin typeface="Times New Roman Regular" panose="02020703060505090304" charset="0"/>
              <a:cs typeface="Times New Roman Regular" panose="02020703060505090304" charset="0"/>
            </a:endParaRPr>
          </a:p>
          <a:p>
            <a:pPr algn="l"/>
            <a:endParaRPr lang="en-US" altLang="zh-CN" sz="600" dirty="0">
              <a:latin typeface="Times New Roman Regular" panose="02020703060505090304" charset="0"/>
              <a:cs typeface="Times New Roman Regular" panose="02020703060505090304" charset="0"/>
            </a:endParaRPr>
          </a:p>
          <a:p>
            <a:pPr algn="l"/>
            <a:endParaRPr lang="en-US" altLang="zh-CN" sz="600" dirty="0">
              <a:latin typeface="Times New Roman Regular" panose="02020703060505090304" charset="0"/>
              <a:cs typeface="Times New Roman Regular" panose="02020703060505090304" charset="0"/>
            </a:endParaRPr>
          </a:p>
          <a:p>
            <a:pPr algn="l"/>
            <a:endParaRPr lang="en-US" altLang="zh-CN" sz="600" dirty="0">
              <a:latin typeface="Times New Roman Regular" panose="02020703060505090304" charset="0"/>
              <a:cs typeface="Times New Roman Regular" panose="02020703060505090304" charset="0"/>
            </a:endParaRPr>
          </a:p>
          <a:p>
            <a:pPr algn="l"/>
            <a:endParaRPr lang="en-US" altLang="zh-CN" sz="600" dirty="0">
              <a:latin typeface="Times New Roman Regular" panose="02020703060505090304" charset="0"/>
              <a:cs typeface="Times New Roman Regular" panose="02020703060505090304" charset="0"/>
            </a:endParaRPr>
          </a:p>
          <a:p>
            <a:pPr algn="l"/>
            <a:endParaRPr lang="en-US" altLang="zh-CN" sz="600" dirty="0">
              <a:latin typeface="Times New Roman Regular" panose="02020703060505090304" charset="0"/>
              <a:cs typeface="Times New Roman Regular" panose="02020703060505090304" charset="0"/>
            </a:endParaRPr>
          </a:p>
          <a:p>
            <a:pPr algn="l"/>
            <a:endParaRPr lang="en-US" altLang="zh-CN" sz="600" dirty="0">
              <a:latin typeface="Times New Roman Regular" panose="02020703060505090304" charset="0"/>
              <a:cs typeface="Times New Roman Regular" panose="02020703060505090304" charset="0"/>
            </a:endParaRPr>
          </a:p>
          <a:p>
            <a:pPr algn="l"/>
            <a:r>
              <a:rPr lang="en-US" altLang="zh-CN" sz="1050" dirty="0">
                <a:latin typeface="Arial" panose="020B0604020202020204" pitchFamily="34" charset="0"/>
                <a:cs typeface="Arial" panose="020B0604020202020204" pitchFamily="34" charset="0"/>
              </a:rPr>
              <a:t>b. costumed genomic sequences</a:t>
            </a:r>
            <a:r>
              <a:rPr lang="zh-CN" altLang="en-US" sz="1050" dirty="0">
                <a:latin typeface="Arial" panose="020B0604020202020204" pitchFamily="34" charset="0"/>
                <a:cs typeface="Arial" panose="020B0604020202020204" pitchFamily="34" charset="0"/>
              </a:rPr>
              <a:t> </a:t>
            </a:r>
            <a:r>
              <a:rPr lang="en-US" altLang="zh-CN" sz="1050" dirty="0">
                <a:latin typeface="Arial" panose="020B0604020202020204" pitchFamily="34" charset="0"/>
                <a:cs typeface="Arial" panose="020B0604020202020204" pitchFamily="34" charset="0"/>
              </a:rPr>
              <a:t>as</a:t>
            </a:r>
            <a:r>
              <a:rPr lang="zh-CN" altLang="en-US" sz="1050" dirty="0">
                <a:latin typeface="Arial" panose="020B0604020202020204" pitchFamily="34" charset="0"/>
                <a:cs typeface="Arial" panose="020B0604020202020204" pitchFamily="34" charset="0"/>
              </a:rPr>
              <a:t> </a:t>
            </a:r>
            <a:r>
              <a:rPr lang="en-US" altLang="zh-CN" sz="1050" dirty="0" err="1">
                <a:latin typeface="Arial" panose="020B0604020202020204" pitchFamily="34" charset="0"/>
                <a:cs typeface="Arial" panose="020B0604020202020204" pitchFamily="34" charset="0"/>
              </a:rPr>
              <a:t>fasta</a:t>
            </a:r>
            <a:r>
              <a:rPr lang="zh-CN" altLang="en-US" sz="1050" dirty="0">
                <a:latin typeface="Arial" panose="020B0604020202020204" pitchFamily="34" charset="0"/>
                <a:cs typeface="Arial" panose="020B0604020202020204" pitchFamily="34" charset="0"/>
              </a:rPr>
              <a:t> </a:t>
            </a:r>
            <a:r>
              <a:rPr lang="en-US" altLang="zh-CN" sz="1050" dirty="0">
                <a:latin typeface="Arial" panose="020B0604020202020204" pitchFamily="34" charset="0"/>
                <a:cs typeface="Arial" panose="020B0604020202020204" pitchFamily="34" charset="0"/>
              </a:rPr>
              <a:t>format</a:t>
            </a:r>
          </a:p>
        </p:txBody>
      </p:sp>
      <p:cxnSp>
        <p:nvCxnSpPr>
          <p:cNvPr id="10" name="直线箭头连接符 63"/>
          <p:cNvCxnSpPr/>
          <p:nvPr>
            <p:custDataLst>
              <p:tags r:id="rId2"/>
            </p:custDataLst>
          </p:nvPr>
        </p:nvCxnSpPr>
        <p:spPr>
          <a:xfrm>
            <a:off x="2153088" y="1125416"/>
            <a:ext cx="377825" cy="0"/>
          </a:xfrm>
          <a:prstGeom prst="straightConnector1">
            <a:avLst/>
          </a:prstGeom>
          <a:ln w="9525">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线箭头连接符 63"/>
          <p:cNvCxnSpPr>
            <a:cxnSpLocks/>
          </p:cNvCxnSpPr>
          <p:nvPr>
            <p:custDataLst>
              <p:tags r:id="rId3"/>
            </p:custDataLst>
          </p:nvPr>
        </p:nvCxnSpPr>
        <p:spPr>
          <a:xfrm>
            <a:off x="1460321" y="4783716"/>
            <a:ext cx="1076629" cy="0"/>
          </a:xfrm>
          <a:prstGeom prst="straightConnector1">
            <a:avLst/>
          </a:prstGeom>
          <a:ln w="9525">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2" name="直线箭头连接符 63"/>
          <p:cNvCxnSpPr>
            <a:cxnSpLocks/>
          </p:cNvCxnSpPr>
          <p:nvPr>
            <p:custDataLst>
              <p:tags r:id="rId4"/>
            </p:custDataLst>
          </p:nvPr>
        </p:nvCxnSpPr>
        <p:spPr>
          <a:xfrm>
            <a:off x="9505356" y="3155531"/>
            <a:ext cx="238344" cy="8922"/>
          </a:xfrm>
          <a:prstGeom prst="straightConnector1">
            <a:avLst/>
          </a:prstGeom>
          <a:ln w="9525">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73" name="文本框 72"/>
          <p:cNvSpPr txBox="1"/>
          <p:nvPr/>
        </p:nvSpPr>
        <p:spPr>
          <a:xfrm>
            <a:off x="10050145" y="179648"/>
            <a:ext cx="2022064" cy="930575"/>
          </a:xfrm>
          <a:prstGeom prst="rect">
            <a:avLst/>
          </a:prstGeom>
          <a:noFill/>
        </p:spPr>
        <p:txBody>
          <a:bodyPr wrap="square" rtlCol="0" anchor="t">
            <a:noAutofit/>
          </a:bodyPr>
          <a:lstStyle/>
          <a:p>
            <a:pPr algn="ctr"/>
            <a:r>
              <a:rPr lang="en-US" altLang="zh-CN" sz="1400" b="1" dirty="0">
                <a:latin typeface="Arial" panose="020B0604020202020204" pitchFamily="34" charset="0"/>
                <a:cs typeface="Arial" panose="020B0604020202020204" pitchFamily="34" charset="0"/>
                <a:sym typeface="+mn-ea"/>
              </a:rPr>
              <a:t>Phylogenetic</a:t>
            </a:r>
            <a:r>
              <a:rPr lang="zh-CN" altLang="en-US" sz="1400" b="1" dirty="0">
                <a:latin typeface="Arial" panose="020B0604020202020204" pitchFamily="34" charset="0"/>
                <a:cs typeface="Arial" panose="020B0604020202020204" pitchFamily="34" charset="0"/>
                <a:sym typeface="+mn-ea"/>
              </a:rPr>
              <a:t> </a:t>
            </a:r>
            <a:r>
              <a:rPr lang="en-US" altLang="zh-CN" sz="1400" b="1" dirty="0">
                <a:latin typeface="Arial" panose="020B0604020202020204" pitchFamily="34" charset="0"/>
                <a:cs typeface="Arial" panose="020B0604020202020204" pitchFamily="34" charset="0"/>
                <a:sym typeface="+mn-ea"/>
              </a:rPr>
              <a:t>tree </a:t>
            </a:r>
            <a:r>
              <a:rPr lang="en" altLang="zh-CN" sz="1200" b="1" dirty="0">
                <a:latin typeface="Arial" panose="020B0604020202020204" pitchFamily="34" charset="0"/>
                <a:cs typeface="Arial" panose="020B0604020202020204" pitchFamily="34" charset="0"/>
              </a:rPr>
              <a:t>Visualization, customization, and export</a:t>
            </a:r>
            <a:endParaRPr lang="en-US" altLang="zh-CN" sz="1400" b="1" dirty="0">
              <a:latin typeface="Arial" panose="020B0604020202020204" pitchFamily="34" charset="0"/>
              <a:cs typeface="Arial" panose="020B0604020202020204" pitchFamily="34" charset="0"/>
              <a:sym typeface="+mn-ea"/>
            </a:endParaRPr>
          </a:p>
        </p:txBody>
      </p:sp>
      <p:cxnSp>
        <p:nvCxnSpPr>
          <p:cNvPr id="74" name="直线连接符 145"/>
          <p:cNvCxnSpPr>
            <a:cxnSpLocks/>
          </p:cNvCxnSpPr>
          <p:nvPr>
            <p:custDataLst>
              <p:tags r:id="rId5"/>
            </p:custDataLst>
          </p:nvPr>
        </p:nvCxnSpPr>
        <p:spPr>
          <a:xfrm>
            <a:off x="9516205" y="1115173"/>
            <a:ext cx="0" cy="3668543"/>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80" name="直接连接符 79"/>
          <p:cNvCxnSpPr/>
          <p:nvPr/>
        </p:nvCxnSpPr>
        <p:spPr>
          <a:xfrm>
            <a:off x="9131395" y="1115173"/>
            <a:ext cx="388620"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83" name="直接连接符 82"/>
          <p:cNvCxnSpPr/>
          <p:nvPr>
            <p:custDataLst>
              <p:tags r:id="rId6"/>
            </p:custDataLst>
          </p:nvPr>
        </p:nvCxnSpPr>
        <p:spPr>
          <a:xfrm>
            <a:off x="9144095" y="4787761"/>
            <a:ext cx="388620"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5" name="直线箭头连接符 63"/>
          <p:cNvCxnSpPr/>
          <p:nvPr>
            <p:custDataLst>
              <p:tags r:id="rId7"/>
            </p:custDataLst>
          </p:nvPr>
        </p:nvCxnSpPr>
        <p:spPr>
          <a:xfrm>
            <a:off x="2158104" y="3148640"/>
            <a:ext cx="372110" cy="0"/>
          </a:xfrm>
          <a:prstGeom prst="straightConnector1">
            <a:avLst/>
          </a:prstGeom>
          <a:ln w="9525">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custDataLst>
              <p:tags r:id="rId8"/>
            </p:custDataLst>
          </p:nvPr>
        </p:nvCxnSpPr>
        <p:spPr>
          <a:xfrm>
            <a:off x="9127930" y="3155531"/>
            <a:ext cx="388620"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cxnSp>
        <p:nvCxnSpPr>
          <p:cNvPr id="2" name="曲线连接符 1"/>
          <p:cNvCxnSpPr>
            <a:cxnSpLocks/>
          </p:cNvCxnSpPr>
          <p:nvPr/>
        </p:nvCxnSpPr>
        <p:spPr>
          <a:xfrm rot="5400000" flipH="1" flipV="1">
            <a:off x="-100155" y="1555644"/>
            <a:ext cx="1392919" cy="677991"/>
          </a:xfrm>
          <a:prstGeom prst="curvedConnector3">
            <a:avLst>
              <a:gd name="adj1" fmla="val 50000"/>
            </a:avLst>
          </a:prstGeom>
          <a:ln>
            <a:tailEnd type="arrow"/>
          </a:ln>
        </p:spPr>
        <p:style>
          <a:lnRef idx="2">
            <a:schemeClr val="accent1"/>
          </a:lnRef>
          <a:fillRef idx="0">
            <a:srgbClr val="FFFFFF"/>
          </a:fillRef>
          <a:effectRef idx="0">
            <a:srgbClr val="FFFFFF"/>
          </a:effectRef>
          <a:fontRef idx="minor">
            <a:schemeClr val="tx1"/>
          </a:fontRef>
        </p:style>
      </p:cxnSp>
      <p:sp>
        <p:nvSpPr>
          <p:cNvPr id="51" name="文本框 50"/>
          <p:cNvSpPr txBox="1"/>
          <p:nvPr>
            <p:custDataLst>
              <p:tags r:id="rId9"/>
            </p:custDataLst>
          </p:nvPr>
        </p:nvSpPr>
        <p:spPr>
          <a:xfrm>
            <a:off x="52202" y="426874"/>
            <a:ext cx="2023140" cy="646331"/>
          </a:xfrm>
          <a:prstGeom prst="rect">
            <a:avLst/>
          </a:prstGeom>
          <a:noFill/>
        </p:spPr>
        <p:txBody>
          <a:bodyPr wrap="square" rtlCol="0" anchor="t">
            <a:spAutoFit/>
          </a:bodyPr>
          <a:lstStyle/>
          <a:p>
            <a:pPr algn="ctr"/>
            <a:r>
              <a:rPr lang="en-US" altLang="zh-CN" sz="1200" b="1" dirty="0">
                <a:solidFill>
                  <a:srgbClr val="7030A0"/>
                </a:solidFill>
                <a:latin typeface="Arial" panose="020B0604020202020204" pitchFamily="34" charset="0"/>
                <a:cs typeface="Arial" panose="020B0604020202020204" pitchFamily="34" charset="0"/>
                <a:sym typeface="+mn-ea"/>
              </a:rPr>
              <a:t>a local Bacterial/Archaea genomic dataset from NCBI Genome database </a:t>
            </a:r>
          </a:p>
        </p:txBody>
      </p:sp>
      <p:sp>
        <p:nvSpPr>
          <p:cNvPr id="55" name="单圆角矩形 54"/>
          <p:cNvSpPr/>
          <p:nvPr/>
        </p:nvSpPr>
        <p:spPr>
          <a:xfrm>
            <a:off x="94448" y="362739"/>
            <a:ext cx="1912777" cy="755015"/>
          </a:xfrm>
          <a:prstGeom prst="snipRoundRect">
            <a:avLst/>
          </a:prstGeom>
          <a:noFill/>
          <a:ln w="38100"/>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sp>
        <p:nvSpPr>
          <p:cNvPr id="56" name="文本框 55"/>
          <p:cNvSpPr txBox="1"/>
          <p:nvPr/>
        </p:nvSpPr>
        <p:spPr>
          <a:xfrm>
            <a:off x="151296" y="3153035"/>
            <a:ext cx="999898" cy="482874"/>
          </a:xfrm>
          <a:prstGeom prst="rect">
            <a:avLst/>
          </a:prstGeom>
          <a:noFill/>
        </p:spPr>
        <p:txBody>
          <a:bodyPr wrap="square" rtlCol="0">
            <a:noAutofit/>
          </a:bodyPr>
          <a:lstStyle/>
          <a:p>
            <a:pPr algn="ctr"/>
            <a:r>
              <a:rPr lang="en-US" altLang="zh-CN" sz="1400" b="1" dirty="0">
                <a:latin typeface="Times New Roman Regular" panose="02020703060505090304" charset="0"/>
                <a:cs typeface="Times New Roman Regular" panose="02020703060505090304" charset="0"/>
                <a:sym typeface="+mn-ea"/>
              </a:rPr>
              <a:t>Input genomes</a:t>
            </a:r>
            <a:endParaRPr lang="en-US" altLang="zh-CN" sz="1400" b="1" dirty="0">
              <a:latin typeface="Times New Roman Regular" panose="02020703060505090304" charset="0"/>
              <a:cs typeface="Times New Roman Regular" panose="02020703060505090304" charset="0"/>
            </a:endParaRPr>
          </a:p>
        </p:txBody>
      </p:sp>
      <p:cxnSp>
        <p:nvCxnSpPr>
          <p:cNvPr id="58" name="直线连接符 145"/>
          <p:cNvCxnSpPr>
            <a:cxnSpLocks/>
          </p:cNvCxnSpPr>
          <p:nvPr>
            <p:custDataLst>
              <p:tags r:id="rId10"/>
            </p:custDataLst>
          </p:nvPr>
        </p:nvCxnSpPr>
        <p:spPr>
          <a:xfrm>
            <a:off x="1461332" y="2254713"/>
            <a:ext cx="0" cy="2532623"/>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78" name="矩形 77"/>
          <p:cNvSpPr/>
          <p:nvPr>
            <p:custDataLst>
              <p:tags r:id="rId11"/>
            </p:custDataLst>
          </p:nvPr>
        </p:nvSpPr>
        <p:spPr>
          <a:xfrm>
            <a:off x="2583801" y="2482652"/>
            <a:ext cx="6530340" cy="1329055"/>
          </a:xfrm>
          <a:prstGeom prst="rect">
            <a:avLst/>
          </a:prstGeom>
          <a:gradFill flip="none" rotWithShape="1">
            <a:gsLst>
              <a:gs pos="0">
                <a:schemeClr val="accent5">
                  <a:lumMod val="90000"/>
                  <a:lumOff val="10000"/>
                </a:schemeClr>
              </a:gs>
              <a:gs pos="0">
                <a:srgbClr val="FFFFFF"/>
              </a:gs>
              <a:gs pos="0">
                <a:srgbClr val="FFFFFF"/>
              </a:gs>
              <a:gs pos="0">
                <a:srgbClr val="FFFFFF"/>
              </a:gs>
              <a:gs pos="0">
                <a:srgbClr val="FFFFFF"/>
              </a:gs>
              <a:gs pos="0">
                <a:schemeClr val="accent2">
                  <a:lumMod val="0"/>
                  <a:lumOff val="100000"/>
                </a:schemeClr>
              </a:gs>
              <a:gs pos="0">
                <a:schemeClr val="accent2">
                  <a:lumMod val="0"/>
                  <a:lumOff val="100000"/>
                </a:schemeClr>
              </a:gs>
              <a:gs pos="100000">
                <a:schemeClr val="accent5">
                  <a:lumMod val="20000"/>
                  <a:lumOff val="80000"/>
                </a:schemeClr>
              </a:gs>
            </a:gsLst>
            <a:path path="circle">
              <a:fillToRect l="50000" t="50000" r="50000" b="50000"/>
            </a:path>
            <a:tileRect/>
          </a:gradFill>
          <a:ln w="28575">
            <a:solidFill>
              <a:srgbClr val="1D57DC"/>
            </a:solidFill>
            <a:prstDash val="sysDash"/>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b="1" dirty="0">
              <a:solidFill>
                <a:srgbClr val="FF0000"/>
              </a:solidFill>
            </a:endParaRPr>
          </a:p>
        </p:txBody>
      </p:sp>
      <p:sp>
        <p:nvSpPr>
          <p:cNvPr id="79" name="矩形 78"/>
          <p:cNvSpPr/>
          <p:nvPr>
            <p:custDataLst>
              <p:tags r:id="rId12"/>
            </p:custDataLst>
          </p:nvPr>
        </p:nvSpPr>
        <p:spPr>
          <a:xfrm>
            <a:off x="2620201" y="3169047"/>
            <a:ext cx="847090" cy="438150"/>
          </a:xfrm>
          <a:prstGeom prst="rect">
            <a:avLst/>
          </a:prstGeom>
        </p:spPr>
        <p:txBody>
          <a:bodyPr wrap="none">
            <a:noAutofit/>
          </a:bodyPr>
          <a:lstStyle/>
          <a:p>
            <a:pPr algn="ctr"/>
            <a:r>
              <a:rPr lang="en-US" altLang="zh-CN" sz="1050" b="1" dirty="0">
                <a:solidFill>
                  <a:srgbClr val="5D38FF"/>
                </a:solidFill>
                <a:latin typeface="Arial" panose="020B0604020202020204" pitchFamily="34" charset="0"/>
                <a:cs typeface="Arial" panose="020B0604020202020204" pitchFamily="34" charset="0"/>
              </a:rPr>
              <a:t>Maker gene</a:t>
            </a:r>
          </a:p>
          <a:p>
            <a:pPr algn="ctr"/>
            <a:r>
              <a:rPr lang="en-US" altLang="zh-CN" sz="1050" b="1" dirty="0">
                <a:solidFill>
                  <a:srgbClr val="5D38FF"/>
                </a:solidFill>
                <a:latin typeface="Arial" panose="020B0604020202020204" pitchFamily="34" charset="0"/>
                <a:cs typeface="Arial" panose="020B0604020202020204" pitchFamily="34" charset="0"/>
              </a:rPr>
              <a:t>identification</a:t>
            </a:r>
          </a:p>
        </p:txBody>
      </p:sp>
      <p:cxnSp>
        <p:nvCxnSpPr>
          <p:cNvPr id="81" name="直线箭头连接符 63"/>
          <p:cNvCxnSpPr/>
          <p:nvPr>
            <p:custDataLst>
              <p:tags r:id="rId13"/>
            </p:custDataLst>
          </p:nvPr>
        </p:nvCxnSpPr>
        <p:spPr>
          <a:xfrm>
            <a:off x="3508220" y="3402727"/>
            <a:ext cx="377825" cy="0"/>
          </a:xfrm>
          <a:prstGeom prst="straightConnector1">
            <a:avLst/>
          </a:prstGeom>
          <a:ln w="9525">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2" name="直线箭头连接符 63"/>
          <p:cNvCxnSpPr/>
          <p:nvPr>
            <p:custDataLst>
              <p:tags r:id="rId14"/>
            </p:custDataLst>
          </p:nvPr>
        </p:nvCxnSpPr>
        <p:spPr>
          <a:xfrm>
            <a:off x="5904075" y="3402727"/>
            <a:ext cx="377825" cy="0"/>
          </a:xfrm>
          <a:prstGeom prst="straightConnector1">
            <a:avLst/>
          </a:prstGeom>
          <a:ln w="9525">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6" name="文本框 85"/>
          <p:cNvSpPr txBox="1"/>
          <p:nvPr>
            <p:custDataLst>
              <p:tags r:id="rId15"/>
            </p:custDataLst>
          </p:nvPr>
        </p:nvSpPr>
        <p:spPr>
          <a:xfrm>
            <a:off x="6244461" y="3174127"/>
            <a:ext cx="1571714" cy="431800"/>
          </a:xfrm>
          <a:prstGeom prst="rect">
            <a:avLst/>
          </a:prstGeom>
          <a:noFill/>
        </p:spPr>
        <p:txBody>
          <a:bodyPr wrap="square" rtlCol="0" anchor="t">
            <a:noAutofit/>
          </a:bodyPr>
          <a:lstStyle/>
          <a:p>
            <a:pPr algn="ctr"/>
            <a:r>
              <a:rPr lang="en-US" altLang="zh-CN" sz="1050" b="1" dirty="0">
                <a:solidFill>
                  <a:srgbClr val="5D38FF"/>
                </a:solidFill>
                <a:latin typeface="Arial" panose="020B0604020202020204" pitchFamily="34" charset="0"/>
                <a:cs typeface="Arial" panose="020B0604020202020204" pitchFamily="34" charset="0"/>
                <a:sym typeface="+mn-ea"/>
              </a:rPr>
              <a:t>Protein</a:t>
            </a:r>
            <a:r>
              <a:rPr lang="zh-CN" altLang="en-US" sz="1050" b="1" dirty="0">
                <a:solidFill>
                  <a:srgbClr val="5D38FF"/>
                </a:solidFill>
                <a:latin typeface="Arial" panose="020B0604020202020204" pitchFamily="34" charset="0"/>
                <a:cs typeface="Arial" panose="020B0604020202020204" pitchFamily="34" charset="0"/>
                <a:sym typeface="+mn-ea"/>
              </a:rPr>
              <a:t> </a:t>
            </a:r>
            <a:r>
              <a:rPr lang="en-US" altLang="zh-CN" sz="1050" b="1" dirty="0">
                <a:solidFill>
                  <a:srgbClr val="5D38FF"/>
                </a:solidFill>
                <a:latin typeface="Arial" panose="020B0604020202020204" pitchFamily="34" charset="0"/>
                <a:cs typeface="Arial" panose="020B0604020202020204" pitchFamily="34" charset="0"/>
                <a:sym typeface="+mn-ea"/>
              </a:rPr>
              <a:t>substitution model</a:t>
            </a:r>
            <a:r>
              <a:rPr lang="zh-CN" altLang="en-US" sz="1050" b="1" dirty="0">
                <a:solidFill>
                  <a:srgbClr val="5D38FF"/>
                </a:solidFill>
                <a:latin typeface="Arial" panose="020B0604020202020204" pitchFamily="34" charset="0"/>
                <a:cs typeface="Arial" panose="020B0604020202020204" pitchFamily="34" charset="0"/>
                <a:sym typeface="+mn-ea"/>
              </a:rPr>
              <a:t> </a:t>
            </a:r>
            <a:r>
              <a:rPr lang="en-US" altLang="zh-CN" sz="1050" b="1" dirty="0">
                <a:solidFill>
                  <a:srgbClr val="5D38FF"/>
                </a:solidFill>
                <a:latin typeface="Arial" panose="020B0604020202020204" pitchFamily="34" charset="0"/>
                <a:cs typeface="Arial" panose="020B0604020202020204" pitchFamily="34" charset="0"/>
                <a:sym typeface="+mn-ea"/>
              </a:rPr>
              <a:t>determination</a:t>
            </a:r>
          </a:p>
        </p:txBody>
      </p:sp>
      <p:sp>
        <p:nvSpPr>
          <p:cNvPr id="87" name="文本框 86"/>
          <p:cNvSpPr txBox="1"/>
          <p:nvPr>
            <p:custDataLst>
              <p:tags r:id="rId16"/>
            </p:custDataLst>
          </p:nvPr>
        </p:nvSpPr>
        <p:spPr>
          <a:xfrm>
            <a:off x="8038949" y="3170952"/>
            <a:ext cx="1088981" cy="415498"/>
          </a:xfrm>
          <a:prstGeom prst="rect">
            <a:avLst/>
          </a:prstGeom>
          <a:noFill/>
        </p:spPr>
        <p:txBody>
          <a:bodyPr wrap="square" rtlCol="0" anchor="t">
            <a:spAutoFit/>
          </a:bodyPr>
          <a:lstStyle/>
          <a:p>
            <a:pPr algn="ctr"/>
            <a:r>
              <a:rPr lang="en-US" altLang="zh-CN" sz="1050" b="1" dirty="0">
                <a:solidFill>
                  <a:srgbClr val="5D38FF"/>
                </a:solidFill>
                <a:latin typeface="Arial" panose="020B0604020202020204" pitchFamily="34" charset="0"/>
                <a:cs typeface="Arial" panose="020B0604020202020204" pitchFamily="34" charset="0"/>
                <a:sym typeface="+mn-ea"/>
              </a:rPr>
              <a:t>Phylogenetic tree</a:t>
            </a:r>
            <a:r>
              <a:rPr lang="zh-CN" altLang="en-US" sz="1050" b="1" dirty="0">
                <a:solidFill>
                  <a:srgbClr val="5D38FF"/>
                </a:solidFill>
                <a:latin typeface="Arial" panose="020B0604020202020204" pitchFamily="34" charset="0"/>
                <a:cs typeface="Arial" panose="020B0604020202020204" pitchFamily="34" charset="0"/>
                <a:sym typeface="+mn-ea"/>
              </a:rPr>
              <a:t> </a:t>
            </a:r>
            <a:r>
              <a:rPr lang="en-US" altLang="zh-CN" sz="1050" b="1" dirty="0">
                <a:solidFill>
                  <a:srgbClr val="5D38FF"/>
                </a:solidFill>
                <a:latin typeface="Arial" panose="020B0604020202020204" pitchFamily="34" charset="0"/>
                <a:cs typeface="Arial" panose="020B0604020202020204" pitchFamily="34" charset="0"/>
                <a:sym typeface="+mn-ea"/>
              </a:rPr>
              <a:t>inference </a:t>
            </a:r>
          </a:p>
        </p:txBody>
      </p:sp>
      <p:cxnSp>
        <p:nvCxnSpPr>
          <p:cNvPr id="88" name="直线箭头连接符 63"/>
          <p:cNvCxnSpPr>
            <a:cxnSpLocks/>
          </p:cNvCxnSpPr>
          <p:nvPr>
            <p:custDataLst>
              <p:tags r:id="rId17"/>
            </p:custDataLst>
          </p:nvPr>
        </p:nvCxnSpPr>
        <p:spPr>
          <a:xfrm>
            <a:off x="7708169" y="3402727"/>
            <a:ext cx="346494" cy="0"/>
          </a:xfrm>
          <a:prstGeom prst="straightConnector1">
            <a:avLst/>
          </a:prstGeom>
          <a:ln w="9525">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89" name="文本框 88"/>
          <p:cNvSpPr txBox="1"/>
          <p:nvPr>
            <p:custDataLst>
              <p:tags r:id="rId18"/>
            </p:custDataLst>
          </p:nvPr>
        </p:nvSpPr>
        <p:spPr>
          <a:xfrm>
            <a:off x="3755870" y="3158252"/>
            <a:ext cx="1116330" cy="415498"/>
          </a:xfrm>
          <a:prstGeom prst="rect">
            <a:avLst/>
          </a:prstGeom>
          <a:noFill/>
        </p:spPr>
        <p:txBody>
          <a:bodyPr wrap="square" rtlCol="0" anchor="t">
            <a:spAutoFit/>
          </a:bodyPr>
          <a:lstStyle/>
          <a:p>
            <a:pPr algn="ctr"/>
            <a:r>
              <a:rPr lang="en-US" altLang="zh-CN" sz="1050" b="1" dirty="0">
                <a:solidFill>
                  <a:srgbClr val="5D38FF"/>
                </a:solidFill>
                <a:latin typeface="Arial" panose="020B0604020202020204" pitchFamily="34" charset="0"/>
                <a:cs typeface="Arial" panose="020B0604020202020204" pitchFamily="34" charset="0"/>
                <a:sym typeface="+mn-ea"/>
              </a:rPr>
              <a:t>Maker gene alignment</a:t>
            </a:r>
          </a:p>
        </p:txBody>
      </p:sp>
      <p:cxnSp>
        <p:nvCxnSpPr>
          <p:cNvPr id="90" name="直线箭头连接符 63"/>
          <p:cNvCxnSpPr/>
          <p:nvPr>
            <p:custDataLst>
              <p:tags r:id="rId19"/>
            </p:custDataLst>
          </p:nvPr>
        </p:nvCxnSpPr>
        <p:spPr>
          <a:xfrm>
            <a:off x="4781395" y="3400187"/>
            <a:ext cx="377825" cy="0"/>
          </a:xfrm>
          <a:prstGeom prst="straightConnector1">
            <a:avLst/>
          </a:prstGeom>
          <a:ln w="9525">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91" name="文本框 90"/>
          <p:cNvSpPr txBox="1"/>
          <p:nvPr>
            <p:custDataLst>
              <p:tags r:id="rId20"/>
            </p:custDataLst>
          </p:nvPr>
        </p:nvSpPr>
        <p:spPr>
          <a:xfrm>
            <a:off x="5087465" y="3158887"/>
            <a:ext cx="847090" cy="471170"/>
          </a:xfrm>
          <a:prstGeom prst="rect">
            <a:avLst/>
          </a:prstGeom>
          <a:noFill/>
        </p:spPr>
        <p:txBody>
          <a:bodyPr wrap="square" rtlCol="0" anchor="t">
            <a:noAutofit/>
          </a:bodyPr>
          <a:lstStyle/>
          <a:p>
            <a:pPr algn="ctr"/>
            <a:r>
              <a:rPr lang="en-US" altLang="zh-CN" sz="1050" b="1" dirty="0">
                <a:solidFill>
                  <a:srgbClr val="5D38FF"/>
                </a:solidFill>
                <a:latin typeface="Arial" panose="020B0604020202020204" pitchFamily="34" charset="0"/>
                <a:cs typeface="Arial" panose="020B0604020202020204" pitchFamily="34" charset="0"/>
                <a:sym typeface="+mn-ea"/>
              </a:rPr>
              <a:t>Trimmed alignment</a:t>
            </a:r>
          </a:p>
        </p:txBody>
      </p:sp>
      <p:sp>
        <p:nvSpPr>
          <p:cNvPr id="97" name="矩形 96">
            <a:extLst>
              <a:ext uri="{FF2B5EF4-FFF2-40B4-BE49-F238E27FC236}">
                <a16:creationId xmlns:a16="http://schemas.microsoft.com/office/drawing/2014/main" id="{EBB14A1D-9C5D-2E40-895D-50FB8A0050E6}"/>
              </a:ext>
            </a:extLst>
          </p:cNvPr>
          <p:cNvSpPr/>
          <p:nvPr>
            <p:custDataLst>
              <p:tags r:id="rId21"/>
            </p:custDataLst>
          </p:nvPr>
        </p:nvSpPr>
        <p:spPr>
          <a:xfrm>
            <a:off x="2580626" y="79749"/>
            <a:ext cx="6553200" cy="2094866"/>
          </a:xfrm>
          <a:prstGeom prst="rect">
            <a:avLst/>
          </a:prstGeom>
          <a:gradFill flip="none" rotWithShape="1">
            <a:gsLst>
              <a:gs pos="0">
                <a:schemeClr val="accent5">
                  <a:lumMod val="20000"/>
                  <a:lumOff val="80000"/>
                </a:schemeClr>
              </a:gs>
              <a:gs pos="0">
                <a:srgbClr val="FFFFFF"/>
              </a:gs>
              <a:gs pos="0">
                <a:srgbClr val="FFFFFF"/>
              </a:gs>
              <a:gs pos="0">
                <a:srgbClr val="FFFFFF"/>
              </a:gs>
              <a:gs pos="0">
                <a:srgbClr val="FFFFFF"/>
              </a:gs>
              <a:gs pos="0">
                <a:schemeClr val="accent2">
                  <a:lumMod val="0"/>
                  <a:lumOff val="100000"/>
                </a:schemeClr>
              </a:gs>
              <a:gs pos="0">
                <a:schemeClr val="accent2">
                  <a:lumMod val="0"/>
                  <a:lumOff val="100000"/>
                </a:schemeClr>
              </a:gs>
              <a:gs pos="100000">
                <a:schemeClr val="accent5">
                  <a:lumMod val="20000"/>
                  <a:lumOff val="80000"/>
                </a:schemeClr>
              </a:gs>
            </a:gsLst>
            <a:path path="circle">
              <a:fillToRect l="50000" t="50000" r="50000" b="50000"/>
            </a:path>
            <a:tileRect/>
          </a:gradFill>
          <a:ln w="28575">
            <a:solidFill>
              <a:srgbClr val="FF0000"/>
            </a:solidFill>
            <a:prstDash val="sysDash"/>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sz="1050" b="1" dirty="0">
              <a:solidFill>
                <a:srgbClr val="FF0000"/>
              </a:solidFill>
            </a:endParaRPr>
          </a:p>
        </p:txBody>
      </p:sp>
      <p:sp>
        <p:nvSpPr>
          <p:cNvPr id="98" name="矩形 97">
            <a:extLst>
              <a:ext uri="{FF2B5EF4-FFF2-40B4-BE49-F238E27FC236}">
                <a16:creationId xmlns:a16="http://schemas.microsoft.com/office/drawing/2014/main" id="{1F4C46DB-5B9D-5046-83D8-A05A368E725A}"/>
              </a:ext>
            </a:extLst>
          </p:cNvPr>
          <p:cNvSpPr/>
          <p:nvPr/>
        </p:nvSpPr>
        <p:spPr>
          <a:xfrm>
            <a:off x="2837616" y="1612323"/>
            <a:ext cx="984437" cy="467995"/>
          </a:xfrm>
          <a:prstGeom prst="rect">
            <a:avLst/>
          </a:prstGeom>
        </p:spPr>
        <p:txBody>
          <a:bodyPr wrap="none">
            <a:noAutofit/>
          </a:bodyPr>
          <a:lstStyle/>
          <a:p>
            <a:pPr algn="ctr"/>
            <a:r>
              <a:rPr lang="en-US" altLang="zh-CN" sz="1050" b="1" dirty="0">
                <a:solidFill>
                  <a:srgbClr val="FF0000"/>
                </a:solidFill>
                <a:latin typeface="Arial" panose="020B0604020202020204" pitchFamily="34" charset="0"/>
                <a:cs typeface="Arial" panose="020B0604020202020204" pitchFamily="34" charset="0"/>
              </a:rPr>
              <a:t>Core-genome </a:t>
            </a:r>
          </a:p>
          <a:p>
            <a:pPr algn="ctr"/>
            <a:r>
              <a:rPr lang="en-US" altLang="zh-CN" sz="1050" b="1" dirty="0">
                <a:solidFill>
                  <a:srgbClr val="FF0000"/>
                </a:solidFill>
                <a:latin typeface="Arial" panose="020B0604020202020204" pitchFamily="34" charset="0"/>
                <a:cs typeface="Arial" panose="020B0604020202020204" pitchFamily="34" charset="0"/>
              </a:rPr>
              <a:t>analysis</a:t>
            </a:r>
          </a:p>
        </p:txBody>
      </p:sp>
      <p:cxnSp>
        <p:nvCxnSpPr>
          <p:cNvPr id="99" name="直线箭头连接符 63">
            <a:extLst>
              <a:ext uri="{FF2B5EF4-FFF2-40B4-BE49-F238E27FC236}">
                <a16:creationId xmlns:a16="http://schemas.microsoft.com/office/drawing/2014/main" id="{266F28E3-029A-154C-9FE6-CF14416B771E}"/>
              </a:ext>
            </a:extLst>
          </p:cNvPr>
          <p:cNvCxnSpPr/>
          <p:nvPr>
            <p:custDataLst>
              <p:tags r:id="rId22"/>
            </p:custDataLst>
          </p:nvPr>
        </p:nvCxnSpPr>
        <p:spPr>
          <a:xfrm>
            <a:off x="3856327" y="1855297"/>
            <a:ext cx="377825" cy="0"/>
          </a:xfrm>
          <a:prstGeom prst="straightConnector1">
            <a:avLst/>
          </a:prstGeom>
          <a:ln w="9525">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直线箭头连接符 63">
            <a:extLst>
              <a:ext uri="{FF2B5EF4-FFF2-40B4-BE49-F238E27FC236}">
                <a16:creationId xmlns:a16="http://schemas.microsoft.com/office/drawing/2014/main" id="{36E8CB77-A9E3-E44D-99F2-2252DEA4DEFD}"/>
              </a:ext>
            </a:extLst>
          </p:cNvPr>
          <p:cNvCxnSpPr/>
          <p:nvPr>
            <p:custDataLst>
              <p:tags r:id="rId23"/>
            </p:custDataLst>
          </p:nvPr>
        </p:nvCxnSpPr>
        <p:spPr>
          <a:xfrm>
            <a:off x="6215373" y="1840604"/>
            <a:ext cx="377825" cy="0"/>
          </a:xfrm>
          <a:prstGeom prst="straightConnector1">
            <a:avLst/>
          </a:prstGeom>
          <a:ln w="9525">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1" name="文本框 100">
            <a:extLst>
              <a:ext uri="{FF2B5EF4-FFF2-40B4-BE49-F238E27FC236}">
                <a16:creationId xmlns:a16="http://schemas.microsoft.com/office/drawing/2014/main" id="{C6C49900-5511-AE45-A678-05CE4DEC6B4C}"/>
              </a:ext>
            </a:extLst>
          </p:cNvPr>
          <p:cNvSpPr txBox="1"/>
          <p:nvPr>
            <p:custDataLst>
              <p:tags r:id="rId24"/>
            </p:custDataLst>
          </p:nvPr>
        </p:nvSpPr>
        <p:spPr>
          <a:xfrm>
            <a:off x="4170016" y="1609491"/>
            <a:ext cx="937895" cy="431800"/>
          </a:xfrm>
          <a:prstGeom prst="rect">
            <a:avLst/>
          </a:prstGeom>
          <a:noFill/>
        </p:spPr>
        <p:txBody>
          <a:bodyPr wrap="square" rtlCol="0" anchor="t">
            <a:noAutofit/>
          </a:bodyPr>
          <a:lstStyle/>
          <a:p>
            <a:pPr algn="ctr"/>
            <a:r>
              <a:rPr lang="en-US" altLang="zh-CN" sz="1050" b="1" dirty="0">
                <a:solidFill>
                  <a:srgbClr val="FF0000"/>
                </a:solidFill>
                <a:latin typeface="Arial" panose="020B0604020202020204" pitchFamily="34" charset="0"/>
                <a:cs typeface="Arial" panose="020B0604020202020204" pitchFamily="34" charset="0"/>
                <a:sym typeface="+mn-ea"/>
              </a:rPr>
              <a:t>Core genes alignment</a:t>
            </a:r>
          </a:p>
        </p:txBody>
      </p:sp>
      <p:cxnSp>
        <p:nvCxnSpPr>
          <p:cNvPr id="102" name="直线箭头连接符 63">
            <a:extLst>
              <a:ext uri="{FF2B5EF4-FFF2-40B4-BE49-F238E27FC236}">
                <a16:creationId xmlns:a16="http://schemas.microsoft.com/office/drawing/2014/main" id="{2F7AB807-7AEE-6D44-8F3A-35C9806DB49C}"/>
              </a:ext>
            </a:extLst>
          </p:cNvPr>
          <p:cNvCxnSpPr>
            <a:cxnSpLocks/>
          </p:cNvCxnSpPr>
          <p:nvPr>
            <p:custDataLst>
              <p:tags r:id="rId25"/>
            </p:custDataLst>
          </p:nvPr>
        </p:nvCxnSpPr>
        <p:spPr>
          <a:xfrm flipV="1">
            <a:off x="8306830" y="1298263"/>
            <a:ext cx="0" cy="328274"/>
          </a:xfrm>
          <a:prstGeom prst="straightConnector1">
            <a:avLst/>
          </a:prstGeom>
          <a:ln w="9525">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03" name="文本框 102">
            <a:extLst>
              <a:ext uri="{FF2B5EF4-FFF2-40B4-BE49-F238E27FC236}">
                <a16:creationId xmlns:a16="http://schemas.microsoft.com/office/drawing/2014/main" id="{A13F71F5-0E4C-A744-9422-F9B1A58F56D7}"/>
              </a:ext>
            </a:extLst>
          </p:cNvPr>
          <p:cNvSpPr txBox="1"/>
          <p:nvPr>
            <p:custDataLst>
              <p:tags r:id="rId26"/>
            </p:custDataLst>
          </p:nvPr>
        </p:nvSpPr>
        <p:spPr>
          <a:xfrm>
            <a:off x="5372728" y="1676774"/>
            <a:ext cx="913765" cy="276225"/>
          </a:xfrm>
          <a:prstGeom prst="rect">
            <a:avLst/>
          </a:prstGeom>
          <a:noFill/>
        </p:spPr>
        <p:txBody>
          <a:bodyPr wrap="square" rtlCol="0" anchor="t">
            <a:noAutofit/>
          </a:bodyPr>
          <a:lstStyle/>
          <a:p>
            <a:pPr algn="ctr"/>
            <a:r>
              <a:rPr lang="en-US" altLang="zh-CN" sz="1050" b="1" dirty="0">
                <a:solidFill>
                  <a:srgbClr val="FF0000"/>
                </a:solidFill>
                <a:latin typeface="Arial" panose="020B0604020202020204" pitchFamily="34" charset="0"/>
                <a:cs typeface="Arial" panose="020B0604020202020204" pitchFamily="34" charset="0"/>
                <a:sym typeface="+mn-ea"/>
              </a:rPr>
              <a:t>Core SNP</a:t>
            </a:r>
          </a:p>
        </p:txBody>
      </p:sp>
      <p:sp>
        <p:nvSpPr>
          <p:cNvPr id="104" name="文本框 103">
            <a:extLst>
              <a:ext uri="{FF2B5EF4-FFF2-40B4-BE49-F238E27FC236}">
                <a16:creationId xmlns:a16="http://schemas.microsoft.com/office/drawing/2014/main" id="{E53C9081-2D99-9144-9959-35366A6289ED}"/>
              </a:ext>
            </a:extLst>
          </p:cNvPr>
          <p:cNvSpPr txBox="1"/>
          <p:nvPr>
            <p:custDataLst>
              <p:tags r:id="rId27"/>
            </p:custDataLst>
          </p:nvPr>
        </p:nvSpPr>
        <p:spPr>
          <a:xfrm>
            <a:off x="7539711" y="1537385"/>
            <a:ext cx="1545855" cy="577081"/>
          </a:xfrm>
          <a:prstGeom prst="rect">
            <a:avLst/>
          </a:prstGeom>
          <a:noFill/>
        </p:spPr>
        <p:txBody>
          <a:bodyPr wrap="square" rtlCol="0" anchor="t">
            <a:spAutoFit/>
          </a:bodyPr>
          <a:lstStyle/>
          <a:p>
            <a:pPr algn="ctr"/>
            <a:r>
              <a:rPr lang="en-US" altLang="zh-CN" sz="1050" b="1" dirty="0">
                <a:solidFill>
                  <a:srgbClr val="FF0000"/>
                </a:solidFill>
                <a:latin typeface="Arial" panose="020B0604020202020204" pitchFamily="34" charset="0"/>
                <a:cs typeface="Arial" panose="020B0604020202020204" pitchFamily="34" charset="0"/>
                <a:sym typeface="+mn-ea"/>
              </a:rPr>
              <a:t>Nucleotide</a:t>
            </a:r>
            <a:r>
              <a:rPr lang="zh-CN" altLang="en-US" sz="1050" b="1" dirty="0">
                <a:solidFill>
                  <a:srgbClr val="FF0000"/>
                </a:solidFill>
                <a:latin typeface="Arial" panose="020B0604020202020204" pitchFamily="34" charset="0"/>
                <a:cs typeface="Arial" panose="020B0604020202020204" pitchFamily="34" charset="0"/>
                <a:sym typeface="+mn-ea"/>
              </a:rPr>
              <a:t> </a:t>
            </a:r>
            <a:r>
              <a:rPr lang="en-US" altLang="zh-CN" sz="1050" b="1" dirty="0">
                <a:solidFill>
                  <a:srgbClr val="FF0000"/>
                </a:solidFill>
                <a:latin typeface="Arial" panose="020B0604020202020204" pitchFamily="34" charset="0"/>
                <a:cs typeface="Arial" panose="020B0604020202020204" pitchFamily="34" charset="0"/>
                <a:sym typeface="+mn-ea"/>
              </a:rPr>
              <a:t>substitution model</a:t>
            </a:r>
            <a:r>
              <a:rPr lang="zh-CN" altLang="en-US" sz="1050" b="1" dirty="0">
                <a:solidFill>
                  <a:srgbClr val="FF0000"/>
                </a:solidFill>
                <a:latin typeface="Arial" panose="020B0604020202020204" pitchFamily="34" charset="0"/>
                <a:cs typeface="Arial" panose="020B0604020202020204" pitchFamily="34" charset="0"/>
                <a:sym typeface="+mn-ea"/>
              </a:rPr>
              <a:t> </a:t>
            </a:r>
            <a:r>
              <a:rPr lang="en-US" altLang="zh-CN" sz="1050" b="1" dirty="0">
                <a:solidFill>
                  <a:srgbClr val="FF0000"/>
                </a:solidFill>
                <a:latin typeface="Arial" panose="020B0604020202020204" pitchFamily="34" charset="0"/>
                <a:cs typeface="Arial" panose="020B0604020202020204" pitchFamily="34" charset="0"/>
                <a:sym typeface="+mn-ea"/>
              </a:rPr>
              <a:t>determination</a:t>
            </a:r>
          </a:p>
        </p:txBody>
      </p:sp>
      <p:sp>
        <p:nvSpPr>
          <p:cNvPr id="105" name="文本框 104">
            <a:extLst>
              <a:ext uri="{FF2B5EF4-FFF2-40B4-BE49-F238E27FC236}">
                <a16:creationId xmlns:a16="http://schemas.microsoft.com/office/drawing/2014/main" id="{F9146497-A8B4-ED4C-ADC8-FEA8D7CF89AB}"/>
              </a:ext>
            </a:extLst>
          </p:cNvPr>
          <p:cNvSpPr txBox="1"/>
          <p:nvPr>
            <p:custDataLst>
              <p:tags r:id="rId28"/>
            </p:custDataLst>
          </p:nvPr>
        </p:nvSpPr>
        <p:spPr>
          <a:xfrm>
            <a:off x="4047212" y="133134"/>
            <a:ext cx="1214755" cy="431800"/>
          </a:xfrm>
          <a:prstGeom prst="rect">
            <a:avLst/>
          </a:prstGeom>
          <a:noFill/>
        </p:spPr>
        <p:txBody>
          <a:bodyPr wrap="square" rtlCol="0" anchor="t">
            <a:noAutofit/>
          </a:bodyPr>
          <a:lstStyle/>
          <a:p>
            <a:pPr algn="ctr"/>
            <a:r>
              <a:rPr lang="en-US" altLang="zh-CN" sz="1050" b="1" dirty="0">
                <a:solidFill>
                  <a:srgbClr val="FF0000"/>
                </a:solidFill>
                <a:latin typeface="Arial" panose="020B0604020202020204" pitchFamily="34" charset="0"/>
                <a:cs typeface="Arial" panose="020B0604020202020204" pitchFamily="34" charset="0"/>
                <a:sym typeface="+mn-ea"/>
              </a:rPr>
              <a:t>Recombinant-free alignment</a:t>
            </a:r>
          </a:p>
        </p:txBody>
      </p:sp>
      <p:cxnSp>
        <p:nvCxnSpPr>
          <p:cNvPr id="106" name="直线箭头连接符 63">
            <a:extLst>
              <a:ext uri="{FF2B5EF4-FFF2-40B4-BE49-F238E27FC236}">
                <a16:creationId xmlns:a16="http://schemas.microsoft.com/office/drawing/2014/main" id="{687D13AE-A3C1-8441-8F23-4752B4708ADD}"/>
              </a:ext>
            </a:extLst>
          </p:cNvPr>
          <p:cNvCxnSpPr/>
          <p:nvPr>
            <p:custDataLst>
              <p:tags r:id="rId29"/>
            </p:custDataLst>
          </p:nvPr>
        </p:nvCxnSpPr>
        <p:spPr>
          <a:xfrm>
            <a:off x="5085073" y="1827904"/>
            <a:ext cx="377825" cy="0"/>
          </a:xfrm>
          <a:prstGeom prst="straightConnector1">
            <a:avLst/>
          </a:prstGeom>
          <a:ln w="9525">
            <a:solidFill>
              <a:schemeClr val="bg1">
                <a:lumMod val="50000"/>
              </a:schemeClr>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107" name="文本框 106">
            <a:extLst>
              <a:ext uri="{FF2B5EF4-FFF2-40B4-BE49-F238E27FC236}">
                <a16:creationId xmlns:a16="http://schemas.microsoft.com/office/drawing/2014/main" id="{6B983CFF-9E4F-1343-A4D6-4D47D1D7B7BA}"/>
              </a:ext>
            </a:extLst>
          </p:cNvPr>
          <p:cNvSpPr txBox="1"/>
          <p:nvPr>
            <p:custDataLst>
              <p:tags r:id="rId30"/>
            </p:custDataLst>
          </p:nvPr>
        </p:nvSpPr>
        <p:spPr>
          <a:xfrm>
            <a:off x="6545573" y="1594859"/>
            <a:ext cx="847090" cy="471170"/>
          </a:xfrm>
          <a:prstGeom prst="rect">
            <a:avLst/>
          </a:prstGeom>
          <a:noFill/>
        </p:spPr>
        <p:txBody>
          <a:bodyPr wrap="square" rtlCol="0" anchor="t">
            <a:noAutofit/>
          </a:bodyPr>
          <a:lstStyle/>
          <a:p>
            <a:pPr algn="ctr"/>
            <a:r>
              <a:rPr lang="en-US" altLang="zh-CN" sz="1050" b="1" dirty="0">
                <a:solidFill>
                  <a:srgbClr val="FF0000"/>
                </a:solidFill>
                <a:latin typeface="Arial" panose="020B0604020202020204" pitchFamily="34" charset="0"/>
                <a:cs typeface="Arial" panose="020B0604020202020204" pitchFamily="34" charset="0"/>
                <a:sym typeface="+mn-ea"/>
              </a:rPr>
              <a:t>Trimmed alignment</a:t>
            </a:r>
          </a:p>
        </p:txBody>
      </p:sp>
      <p:sp>
        <p:nvSpPr>
          <p:cNvPr id="109" name="矩形 108">
            <a:extLst>
              <a:ext uri="{FF2B5EF4-FFF2-40B4-BE49-F238E27FC236}">
                <a16:creationId xmlns:a16="http://schemas.microsoft.com/office/drawing/2014/main" id="{5F8A7ADE-C69E-2342-B19F-8E111BBF98F4}"/>
              </a:ext>
            </a:extLst>
          </p:cNvPr>
          <p:cNvSpPr/>
          <p:nvPr>
            <p:custDataLst>
              <p:tags r:id="rId31"/>
            </p:custDataLst>
          </p:nvPr>
        </p:nvSpPr>
        <p:spPr>
          <a:xfrm>
            <a:off x="2588232" y="4132812"/>
            <a:ext cx="6530340" cy="1309048"/>
          </a:xfrm>
          <a:prstGeom prst="rect">
            <a:avLst/>
          </a:prstGeom>
          <a:gradFill flip="none" rotWithShape="1">
            <a:gsLst>
              <a:gs pos="0">
                <a:schemeClr val="accent5">
                  <a:lumMod val="40000"/>
                  <a:lumOff val="60000"/>
                </a:schemeClr>
              </a:gs>
              <a:gs pos="0">
                <a:srgbClr val="FFFFFF"/>
              </a:gs>
              <a:gs pos="0">
                <a:srgbClr val="FFFFFF"/>
              </a:gs>
              <a:gs pos="0">
                <a:srgbClr val="FFFFFF"/>
              </a:gs>
              <a:gs pos="0">
                <a:srgbClr val="FFFFFF"/>
              </a:gs>
              <a:gs pos="0">
                <a:schemeClr val="accent2">
                  <a:lumMod val="0"/>
                  <a:lumOff val="100000"/>
                </a:schemeClr>
              </a:gs>
              <a:gs pos="0">
                <a:schemeClr val="accent2">
                  <a:lumMod val="0"/>
                  <a:lumOff val="100000"/>
                </a:schemeClr>
              </a:gs>
              <a:gs pos="100000">
                <a:schemeClr val="accent5">
                  <a:lumMod val="20000"/>
                  <a:lumOff val="80000"/>
                </a:schemeClr>
              </a:gs>
            </a:gsLst>
            <a:path path="circle">
              <a:fillToRect l="50000" t="50000" r="50000" b="50000"/>
            </a:path>
            <a:tileRect/>
          </a:gradFill>
          <a:ln w="28575">
            <a:solidFill>
              <a:srgbClr val="00B050"/>
            </a:solidFill>
            <a:prstDash val="sysDash"/>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b="1" dirty="0">
              <a:solidFill>
                <a:srgbClr val="FF0000"/>
              </a:solidFill>
            </a:endParaRPr>
          </a:p>
        </p:txBody>
      </p:sp>
      <p:sp>
        <p:nvSpPr>
          <p:cNvPr id="6" name="矩形 5">
            <a:extLst>
              <a:ext uri="{FF2B5EF4-FFF2-40B4-BE49-F238E27FC236}">
                <a16:creationId xmlns:a16="http://schemas.microsoft.com/office/drawing/2014/main" id="{F9923491-7A0E-A64B-ADF1-290E51A3D5DE}"/>
              </a:ext>
            </a:extLst>
          </p:cNvPr>
          <p:cNvSpPr/>
          <p:nvPr/>
        </p:nvSpPr>
        <p:spPr>
          <a:xfrm>
            <a:off x="2604158" y="695844"/>
            <a:ext cx="2079415" cy="677108"/>
          </a:xfrm>
          <a:prstGeom prst="rect">
            <a:avLst/>
          </a:prstGeom>
        </p:spPr>
        <p:txBody>
          <a:bodyPr wrap="none">
            <a:spAutoFit/>
          </a:bodyPr>
          <a:lstStyle/>
          <a:p>
            <a:r>
              <a:rPr lang="en-US" altLang="zh-CN" sz="1400" b="1" i="1" dirty="0">
                <a:latin typeface="Times New Roman Bold Italic" panose="02020703060505090304" charset="0"/>
                <a:cs typeface="Times New Roman Bold Italic" panose="02020703060505090304" charset="0"/>
                <a:sym typeface="+mn-ea"/>
              </a:rPr>
              <a:t>Strategy 1</a:t>
            </a:r>
          </a:p>
          <a:p>
            <a:r>
              <a:rPr lang="en-US" altLang="zh-CN" sz="1200" b="1" dirty="0" err="1"/>
              <a:t>CoreSNP</a:t>
            </a:r>
            <a:r>
              <a:rPr lang="en-US" altLang="zh-CN" sz="1200" b="1" dirty="0"/>
              <a:t>-based</a:t>
            </a:r>
            <a:r>
              <a:rPr lang="zh-CN" altLang="en-US" sz="1200" b="1" dirty="0"/>
              <a:t> </a:t>
            </a:r>
            <a:r>
              <a:rPr lang="en-US" altLang="zh-CN" sz="1200" b="1" dirty="0"/>
              <a:t>approach:</a:t>
            </a:r>
          </a:p>
          <a:p>
            <a:r>
              <a:rPr lang="en-US" altLang="zh-CN" sz="1200" b="1" dirty="0"/>
              <a:t>fit</a:t>
            </a:r>
            <a:r>
              <a:rPr lang="zh-CN" altLang="en-US" sz="1200" b="1" dirty="0"/>
              <a:t> </a:t>
            </a:r>
            <a:r>
              <a:rPr lang="en-US" altLang="zh-CN" sz="1200" b="1" dirty="0"/>
              <a:t>for</a:t>
            </a:r>
            <a:r>
              <a:rPr lang="zh-CN" altLang="en-US" sz="1200" b="1" dirty="0"/>
              <a:t> </a:t>
            </a:r>
            <a:r>
              <a:rPr lang="en" altLang="zh-CN" sz="1200" b="1" dirty="0"/>
              <a:t>highly related </a:t>
            </a:r>
            <a:r>
              <a:rPr lang="en-US" altLang="zh-CN" sz="1200" b="1" dirty="0"/>
              <a:t>strains</a:t>
            </a:r>
            <a:endParaRPr lang="zh-CN" altLang="en-US" sz="1200" b="1" dirty="0"/>
          </a:p>
        </p:txBody>
      </p:sp>
      <p:cxnSp>
        <p:nvCxnSpPr>
          <p:cNvPr id="76" name="直线箭头连接符 63">
            <a:extLst>
              <a:ext uri="{FF2B5EF4-FFF2-40B4-BE49-F238E27FC236}">
                <a16:creationId xmlns:a16="http://schemas.microsoft.com/office/drawing/2014/main" id="{61A980BE-1F69-CB4C-B906-775729D3C6F9}"/>
              </a:ext>
            </a:extLst>
          </p:cNvPr>
          <p:cNvCxnSpPr/>
          <p:nvPr>
            <p:custDataLst>
              <p:tags r:id="rId32"/>
            </p:custDataLst>
          </p:nvPr>
        </p:nvCxnSpPr>
        <p:spPr>
          <a:xfrm>
            <a:off x="5105062" y="362608"/>
            <a:ext cx="377825" cy="0"/>
          </a:xfrm>
          <a:prstGeom prst="straightConnector1">
            <a:avLst/>
          </a:prstGeom>
          <a:ln w="9525">
            <a:solidFill>
              <a:schemeClr val="bg1">
                <a:lumMod val="50000"/>
              </a:schemeClr>
            </a:solidFill>
            <a:prstDash val="lgDashDot"/>
            <a:tailEnd type="triangle"/>
          </a:ln>
        </p:spPr>
        <p:style>
          <a:lnRef idx="1">
            <a:schemeClr val="accent1"/>
          </a:lnRef>
          <a:fillRef idx="0">
            <a:schemeClr val="accent1"/>
          </a:fillRef>
          <a:effectRef idx="0">
            <a:schemeClr val="accent1"/>
          </a:effectRef>
          <a:fontRef idx="minor">
            <a:schemeClr val="tx1"/>
          </a:fontRef>
        </p:style>
      </p:cxnSp>
      <p:sp>
        <p:nvSpPr>
          <p:cNvPr id="92" name="文本框 91">
            <a:extLst>
              <a:ext uri="{FF2B5EF4-FFF2-40B4-BE49-F238E27FC236}">
                <a16:creationId xmlns:a16="http://schemas.microsoft.com/office/drawing/2014/main" id="{857BE9BD-9F3C-2A47-A5D8-D63DD86E7299}"/>
              </a:ext>
            </a:extLst>
          </p:cNvPr>
          <p:cNvSpPr txBox="1"/>
          <p:nvPr>
            <p:custDataLst>
              <p:tags r:id="rId33"/>
            </p:custDataLst>
          </p:nvPr>
        </p:nvSpPr>
        <p:spPr>
          <a:xfrm>
            <a:off x="7693465" y="889134"/>
            <a:ext cx="1228632" cy="415498"/>
          </a:xfrm>
          <a:prstGeom prst="rect">
            <a:avLst/>
          </a:prstGeom>
          <a:noFill/>
        </p:spPr>
        <p:txBody>
          <a:bodyPr wrap="square" rtlCol="0" anchor="t">
            <a:spAutoFit/>
          </a:bodyPr>
          <a:lstStyle/>
          <a:p>
            <a:pPr algn="ctr"/>
            <a:r>
              <a:rPr lang="en-US" altLang="zh-CN" sz="1050" b="1" dirty="0">
                <a:solidFill>
                  <a:srgbClr val="FF0000"/>
                </a:solidFill>
                <a:latin typeface="Arial" panose="020B0604020202020204" pitchFamily="34" charset="0"/>
                <a:cs typeface="Arial" panose="020B0604020202020204" pitchFamily="34" charset="0"/>
                <a:sym typeface="+mn-ea"/>
              </a:rPr>
              <a:t>Phylogenetic tree</a:t>
            </a:r>
            <a:r>
              <a:rPr lang="zh-CN" altLang="en-US" sz="1050" b="1" dirty="0">
                <a:solidFill>
                  <a:srgbClr val="FF0000"/>
                </a:solidFill>
                <a:latin typeface="Arial" panose="020B0604020202020204" pitchFamily="34" charset="0"/>
                <a:cs typeface="Arial" panose="020B0604020202020204" pitchFamily="34" charset="0"/>
                <a:sym typeface="+mn-ea"/>
              </a:rPr>
              <a:t> </a:t>
            </a:r>
            <a:r>
              <a:rPr lang="en-US" altLang="zh-CN" sz="1050" b="1" dirty="0">
                <a:solidFill>
                  <a:srgbClr val="FF0000"/>
                </a:solidFill>
                <a:latin typeface="Arial" panose="020B0604020202020204" pitchFamily="34" charset="0"/>
                <a:cs typeface="Arial" panose="020B0604020202020204" pitchFamily="34" charset="0"/>
                <a:sym typeface="+mn-ea"/>
              </a:rPr>
              <a:t>inference </a:t>
            </a:r>
          </a:p>
        </p:txBody>
      </p:sp>
      <p:cxnSp>
        <p:nvCxnSpPr>
          <p:cNvPr id="94" name="直线箭头连接符 63">
            <a:extLst>
              <a:ext uri="{FF2B5EF4-FFF2-40B4-BE49-F238E27FC236}">
                <a16:creationId xmlns:a16="http://schemas.microsoft.com/office/drawing/2014/main" id="{432B3C5F-6EDA-9348-BFE0-C8E12F1BD8F2}"/>
              </a:ext>
            </a:extLst>
          </p:cNvPr>
          <p:cNvCxnSpPr>
            <a:cxnSpLocks/>
          </p:cNvCxnSpPr>
          <p:nvPr>
            <p:custDataLst>
              <p:tags r:id="rId34"/>
            </p:custDataLst>
          </p:nvPr>
        </p:nvCxnSpPr>
        <p:spPr>
          <a:xfrm flipV="1">
            <a:off x="4638963" y="545478"/>
            <a:ext cx="0" cy="1043481"/>
          </a:xfrm>
          <a:prstGeom prst="straightConnector1">
            <a:avLst/>
          </a:prstGeom>
          <a:ln w="9525">
            <a:solidFill>
              <a:schemeClr val="bg1">
                <a:lumMod val="50000"/>
              </a:schemeClr>
            </a:solidFill>
            <a:prstDash val="lgDashDot"/>
            <a:tailEnd type="triangle"/>
          </a:ln>
        </p:spPr>
        <p:style>
          <a:lnRef idx="1">
            <a:schemeClr val="accent1"/>
          </a:lnRef>
          <a:fillRef idx="0">
            <a:schemeClr val="accent1"/>
          </a:fillRef>
          <a:effectRef idx="0">
            <a:schemeClr val="accent1"/>
          </a:effectRef>
          <a:fontRef idx="minor">
            <a:schemeClr val="tx1"/>
          </a:fontRef>
        </p:style>
      </p:cxnSp>
      <p:cxnSp>
        <p:nvCxnSpPr>
          <p:cNvPr id="96" name="直线箭头连接符 63">
            <a:extLst>
              <a:ext uri="{FF2B5EF4-FFF2-40B4-BE49-F238E27FC236}">
                <a16:creationId xmlns:a16="http://schemas.microsoft.com/office/drawing/2014/main" id="{B11E0BE4-3DB5-0543-980E-15835547B004}"/>
              </a:ext>
            </a:extLst>
          </p:cNvPr>
          <p:cNvCxnSpPr>
            <a:cxnSpLocks/>
          </p:cNvCxnSpPr>
          <p:nvPr>
            <p:custDataLst>
              <p:tags r:id="rId35"/>
            </p:custDataLst>
          </p:nvPr>
        </p:nvCxnSpPr>
        <p:spPr>
          <a:xfrm flipH="1">
            <a:off x="4669755" y="1100999"/>
            <a:ext cx="3065585" cy="0"/>
          </a:xfrm>
          <a:prstGeom prst="straightConnector1">
            <a:avLst/>
          </a:prstGeom>
          <a:ln w="9525">
            <a:solidFill>
              <a:schemeClr val="bg1">
                <a:lumMod val="50000"/>
              </a:schemeClr>
            </a:solidFill>
            <a:prstDash val="lgDashDot"/>
            <a:tailEnd type="triangle"/>
          </a:ln>
        </p:spPr>
        <p:style>
          <a:lnRef idx="1">
            <a:schemeClr val="accent1"/>
          </a:lnRef>
          <a:fillRef idx="0">
            <a:schemeClr val="accent1"/>
          </a:fillRef>
          <a:effectRef idx="0">
            <a:schemeClr val="accent1"/>
          </a:effectRef>
          <a:fontRef idx="minor">
            <a:schemeClr val="tx1"/>
          </a:fontRef>
        </p:style>
      </p:cxnSp>
      <p:cxnSp>
        <p:nvCxnSpPr>
          <p:cNvPr id="110" name="直线箭头连接符 63">
            <a:extLst>
              <a:ext uri="{FF2B5EF4-FFF2-40B4-BE49-F238E27FC236}">
                <a16:creationId xmlns:a16="http://schemas.microsoft.com/office/drawing/2014/main" id="{2B53F0D7-1E30-D341-A1FC-8AB3B14338AA}"/>
              </a:ext>
            </a:extLst>
          </p:cNvPr>
          <p:cNvCxnSpPr/>
          <p:nvPr>
            <p:custDataLst>
              <p:tags r:id="rId36"/>
            </p:custDataLst>
          </p:nvPr>
        </p:nvCxnSpPr>
        <p:spPr>
          <a:xfrm>
            <a:off x="7285975" y="1830166"/>
            <a:ext cx="377825" cy="0"/>
          </a:xfrm>
          <a:prstGeom prst="straightConnector1">
            <a:avLst/>
          </a:prstGeom>
          <a:ln w="9525">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11" name="直线箭头连接符 63">
            <a:extLst>
              <a:ext uri="{FF2B5EF4-FFF2-40B4-BE49-F238E27FC236}">
                <a16:creationId xmlns:a16="http://schemas.microsoft.com/office/drawing/2014/main" id="{71409D82-0E39-9647-90EE-D3143FD8BB63}"/>
              </a:ext>
            </a:extLst>
          </p:cNvPr>
          <p:cNvCxnSpPr/>
          <p:nvPr>
            <p:custDataLst>
              <p:tags r:id="rId37"/>
            </p:custDataLst>
          </p:nvPr>
        </p:nvCxnSpPr>
        <p:spPr>
          <a:xfrm>
            <a:off x="6227944" y="383948"/>
            <a:ext cx="377825" cy="0"/>
          </a:xfrm>
          <a:prstGeom prst="straightConnector1">
            <a:avLst/>
          </a:prstGeom>
          <a:ln w="9525">
            <a:solidFill>
              <a:schemeClr val="bg1">
                <a:lumMod val="50000"/>
              </a:schemeClr>
            </a:solidFill>
            <a:prstDash val="lgDashDot"/>
            <a:tailEnd type="triangle"/>
          </a:ln>
        </p:spPr>
        <p:style>
          <a:lnRef idx="1">
            <a:schemeClr val="accent1"/>
          </a:lnRef>
          <a:fillRef idx="0">
            <a:schemeClr val="accent1"/>
          </a:fillRef>
          <a:effectRef idx="0">
            <a:schemeClr val="accent1"/>
          </a:effectRef>
          <a:fontRef idx="minor">
            <a:schemeClr val="tx1"/>
          </a:fontRef>
        </p:style>
      </p:cxnSp>
      <p:sp>
        <p:nvSpPr>
          <p:cNvPr id="112" name="文本框 111">
            <a:extLst>
              <a:ext uri="{FF2B5EF4-FFF2-40B4-BE49-F238E27FC236}">
                <a16:creationId xmlns:a16="http://schemas.microsoft.com/office/drawing/2014/main" id="{49FFE2F1-3038-2A4A-B5BB-F5A4796363B1}"/>
              </a:ext>
            </a:extLst>
          </p:cNvPr>
          <p:cNvSpPr txBox="1"/>
          <p:nvPr>
            <p:custDataLst>
              <p:tags r:id="rId38"/>
            </p:custDataLst>
          </p:nvPr>
        </p:nvSpPr>
        <p:spPr>
          <a:xfrm>
            <a:off x="5385299" y="220118"/>
            <a:ext cx="913765" cy="276225"/>
          </a:xfrm>
          <a:prstGeom prst="rect">
            <a:avLst/>
          </a:prstGeom>
          <a:noFill/>
        </p:spPr>
        <p:txBody>
          <a:bodyPr wrap="square" rtlCol="0" anchor="t">
            <a:noAutofit/>
          </a:bodyPr>
          <a:lstStyle/>
          <a:p>
            <a:pPr algn="ctr"/>
            <a:r>
              <a:rPr lang="en-US" altLang="zh-CN" sz="1050" b="1" dirty="0">
                <a:solidFill>
                  <a:srgbClr val="FF0000"/>
                </a:solidFill>
                <a:latin typeface="Arial" panose="020B0604020202020204" pitchFamily="34" charset="0"/>
                <a:cs typeface="Arial" panose="020B0604020202020204" pitchFamily="34" charset="0"/>
                <a:sym typeface="+mn-ea"/>
              </a:rPr>
              <a:t>Core SNP</a:t>
            </a:r>
          </a:p>
        </p:txBody>
      </p:sp>
      <p:sp>
        <p:nvSpPr>
          <p:cNvPr id="113" name="文本框 112">
            <a:extLst>
              <a:ext uri="{FF2B5EF4-FFF2-40B4-BE49-F238E27FC236}">
                <a16:creationId xmlns:a16="http://schemas.microsoft.com/office/drawing/2014/main" id="{39F6FD42-2DF3-D945-8FFB-E92389AEDC86}"/>
              </a:ext>
            </a:extLst>
          </p:cNvPr>
          <p:cNvSpPr txBox="1"/>
          <p:nvPr>
            <p:custDataLst>
              <p:tags r:id="rId39"/>
            </p:custDataLst>
          </p:nvPr>
        </p:nvSpPr>
        <p:spPr>
          <a:xfrm>
            <a:off x="7589860" y="77870"/>
            <a:ext cx="1433076" cy="577081"/>
          </a:xfrm>
          <a:prstGeom prst="rect">
            <a:avLst/>
          </a:prstGeom>
          <a:noFill/>
        </p:spPr>
        <p:txBody>
          <a:bodyPr wrap="square" rtlCol="0" anchor="t">
            <a:spAutoFit/>
          </a:bodyPr>
          <a:lstStyle/>
          <a:p>
            <a:pPr algn="ctr"/>
            <a:r>
              <a:rPr lang="en-US" altLang="zh-CN" sz="1050" b="1" dirty="0">
                <a:solidFill>
                  <a:srgbClr val="FF0000"/>
                </a:solidFill>
                <a:latin typeface="Arial" panose="020B0604020202020204" pitchFamily="34" charset="0"/>
                <a:cs typeface="Arial" panose="020B0604020202020204" pitchFamily="34" charset="0"/>
                <a:sym typeface="+mn-ea"/>
              </a:rPr>
              <a:t>Nucleotide</a:t>
            </a:r>
            <a:r>
              <a:rPr lang="zh-CN" altLang="en-US" sz="1050" b="1" dirty="0">
                <a:solidFill>
                  <a:srgbClr val="FF0000"/>
                </a:solidFill>
                <a:latin typeface="Arial" panose="020B0604020202020204" pitchFamily="34" charset="0"/>
                <a:cs typeface="Arial" panose="020B0604020202020204" pitchFamily="34" charset="0"/>
                <a:sym typeface="+mn-ea"/>
              </a:rPr>
              <a:t> </a:t>
            </a:r>
            <a:r>
              <a:rPr lang="en-US" altLang="zh-CN" sz="1050" b="1" dirty="0">
                <a:solidFill>
                  <a:srgbClr val="FF0000"/>
                </a:solidFill>
                <a:latin typeface="Arial" panose="020B0604020202020204" pitchFamily="34" charset="0"/>
                <a:cs typeface="Arial" panose="020B0604020202020204" pitchFamily="34" charset="0"/>
                <a:sym typeface="+mn-ea"/>
              </a:rPr>
              <a:t>substitution model</a:t>
            </a:r>
            <a:r>
              <a:rPr lang="zh-CN" altLang="en-US" sz="1050" b="1" dirty="0">
                <a:solidFill>
                  <a:srgbClr val="FF0000"/>
                </a:solidFill>
                <a:latin typeface="Arial" panose="020B0604020202020204" pitchFamily="34" charset="0"/>
                <a:cs typeface="Arial" panose="020B0604020202020204" pitchFamily="34" charset="0"/>
                <a:sym typeface="+mn-ea"/>
              </a:rPr>
              <a:t> </a:t>
            </a:r>
            <a:r>
              <a:rPr lang="en-US" altLang="zh-CN" sz="1050" b="1" dirty="0">
                <a:solidFill>
                  <a:srgbClr val="FF0000"/>
                </a:solidFill>
                <a:latin typeface="Arial" panose="020B0604020202020204" pitchFamily="34" charset="0"/>
                <a:cs typeface="Arial" panose="020B0604020202020204" pitchFamily="34" charset="0"/>
                <a:sym typeface="+mn-ea"/>
              </a:rPr>
              <a:t>determination</a:t>
            </a:r>
          </a:p>
        </p:txBody>
      </p:sp>
      <p:sp>
        <p:nvSpPr>
          <p:cNvPr id="114" name="文本框 113">
            <a:extLst>
              <a:ext uri="{FF2B5EF4-FFF2-40B4-BE49-F238E27FC236}">
                <a16:creationId xmlns:a16="http://schemas.microsoft.com/office/drawing/2014/main" id="{AFAC788B-AD0E-1D42-9D68-656EA4B7D21E}"/>
              </a:ext>
            </a:extLst>
          </p:cNvPr>
          <p:cNvSpPr txBox="1"/>
          <p:nvPr>
            <p:custDataLst>
              <p:tags r:id="rId40"/>
            </p:custDataLst>
          </p:nvPr>
        </p:nvSpPr>
        <p:spPr>
          <a:xfrm>
            <a:off x="6558144" y="138203"/>
            <a:ext cx="847090" cy="471170"/>
          </a:xfrm>
          <a:prstGeom prst="rect">
            <a:avLst/>
          </a:prstGeom>
          <a:noFill/>
        </p:spPr>
        <p:txBody>
          <a:bodyPr wrap="square" rtlCol="0" anchor="t">
            <a:noAutofit/>
          </a:bodyPr>
          <a:lstStyle/>
          <a:p>
            <a:pPr algn="ctr"/>
            <a:r>
              <a:rPr lang="en-US" altLang="zh-CN" sz="1050" b="1" dirty="0">
                <a:solidFill>
                  <a:srgbClr val="FF0000"/>
                </a:solidFill>
                <a:latin typeface="Arial" panose="020B0604020202020204" pitchFamily="34" charset="0"/>
                <a:cs typeface="Arial" panose="020B0604020202020204" pitchFamily="34" charset="0"/>
                <a:sym typeface="+mn-ea"/>
              </a:rPr>
              <a:t>Trimmed alignment</a:t>
            </a:r>
          </a:p>
        </p:txBody>
      </p:sp>
      <p:cxnSp>
        <p:nvCxnSpPr>
          <p:cNvPr id="115" name="直线箭头连接符 63">
            <a:extLst>
              <a:ext uri="{FF2B5EF4-FFF2-40B4-BE49-F238E27FC236}">
                <a16:creationId xmlns:a16="http://schemas.microsoft.com/office/drawing/2014/main" id="{22A8E9E2-D769-E147-8C5E-60D2D861BC0D}"/>
              </a:ext>
            </a:extLst>
          </p:cNvPr>
          <p:cNvCxnSpPr/>
          <p:nvPr>
            <p:custDataLst>
              <p:tags r:id="rId41"/>
            </p:custDataLst>
          </p:nvPr>
        </p:nvCxnSpPr>
        <p:spPr>
          <a:xfrm>
            <a:off x="7298546" y="373510"/>
            <a:ext cx="377825" cy="0"/>
          </a:xfrm>
          <a:prstGeom prst="straightConnector1">
            <a:avLst/>
          </a:prstGeom>
          <a:ln w="9525">
            <a:solidFill>
              <a:schemeClr val="bg1">
                <a:lumMod val="50000"/>
              </a:schemeClr>
            </a:solidFill>
            <a:prstDash val="lgDashDot"/>
            <a:tailEnd type="triangle"/>
          </a:ln>
        </p:spPr>
        <p:style>
          <a:lnRef idx="1">
            <a:schemeClr val="accent1"/>
          </a:lnRef>
          <a:fillRef idx="0">
            <a:schemeClr val="accent1"/>
          </a:fillRef>
          <a:effectRef idx="0">
            <a:schemeClr val="accent1"/>
          </a:effectRef>
          <a:fontRef idx="minor">
            <a:schemeClr val="tx1"/>
          </a:fontRef>
        </p:style>
      </p:cxnSp>
      <p:cxnSp>
        <p:nvCxnSpPr>
          <p:cNvPr id="116" name="直线箭头连接符 63">
            <a:extLst>
              <a:ext uri="{FF2B5EF4-FFF2-40B4-BE49-F238E27FC236}">
                <a16:creationId xmlns:a16="http://schemas.microsoft.com/office/drawing/2014/main" id="{576C6F1B-4975-124A-B6CE-BACE1536C2D3}"/>
              </a:ext>
            </a:extLst>
          </p:cNvPr>
          <p:cNvCxnSpPr>
            <a:cxnSpLocks/>
          </p:cNvCxnSpPr>
          <p:nvPr>
            <p:custDataLst>
              <p:tags r:id="rId42"/>
            </p:custDataLst>
          </p:nvPr>
        </p:nvCxnSpPr>
        <p:spPr>
          <a:xfrm>
            <a:off x="8294907" y="605198"/>
            <a:ext cx="0" cy="290866"/>
          </a:xfrm>
          <a:prstGeom prst="straightConnector1">
            <a:avLst/>
          </a:prstGeom>
          <a:ln w="9525">
            <a:solidFill>
              <a:schemeClr val="bg1">
                <a:lumMod val="50000"/>
              </a:schemeClr>
            </a:solidFill>
            <a:prstDash val="dashDot"/>
            <a:tailEnd type="triangle"/>
          </a:ln>
        </p:spPr>
        <p:style>
          <a:lnRef idx="1">
            <a:schemeClr val="accent1"/>
          </a:lnRef>
          <a:fillRef idx="0">
            <a:schemeClr val="accent1"/>
          </a:fillRef>
          <a:effectRef idx="0">
            <a:schemeClr val="accent1"/>
          </a:effectRef>
          <a:fontRef idx="minor">
            <a:schemeClr val="tx1"/>
          </a:fontRef>
        </p:style>
      </p:cxnSp>
      <p:sp>
        <p:nvSpPr>
          <p:cNvPr id="117" name="文本框 116">
            <a:extLst>
              <a:ext uri="{FF2B5EF4-FFF2-40B4-BE49-F238E27FC236}">
                <a16:creationId xmlns:a16="http://schemas.microsoft.com/office/drawing/2014/main" id="{24EDD6DB-C1B3-484D-B7F5-A4F0C4E37090}"/>
              </a:ext>
            </a:extLst>
          </p:cNvPr>
          <p:cNvSpPr txBox="1"/>
          <p:nvPr>
            <p:custDataLst>
              <p:tags r:id="rId43"/>
            </p:custDataLst>
          </p:nvPr>
        </p:nvSpPr>
        <p:spPr>
          <a:xfrm>
            <a:off x="2622523" y="2496972"/>
            <a:ext cx="984262" cy="307777"/>
          </a:xfrm>
          <a:prstGeom prst="rect">
            <a:avLst/>
          </a:prstGeom>
          <a:noFill/>
        </p:spPr>
        <p:txBody>
          <a:bodyPr wrap="square" rtlCol="0" anchor="t">
            <a:spAutoFit/>
          </a:bodyPr>
          <a:lstStyle/>
          <a:p>
            <a:pPr algn="ctr"/>
            <a:r>
              <a:rPr lang="en-US" altLang="zh-CN" sz="1400" b="1" i="1" dirty="0">
                <a:latin typeface="Times New Roman Regular" panose="02020703060505090304" charset="0"/>
                <a:cs typeface="Times New Roman Regular" panose="02020703060505090304" charset="0"/>
                <a:sym typeface="+mn-ea"/>
              </a:rPr>
              <a:t>Strategy </a:t>
            </a:r>
            <a:r>
              <a:rPr lang="en-US" altLang="zh-CN" sz="1400" b="1" dirty="0">
                <a:latin typeface="Times New Roman Regular" panose="02020703060505090304" charset="0"/>
                <a:cs typeface="Times New Roman Regular" panose="02020703060505090304" charset="0"/>
                <a:sym typeface="+mn-ea"/>
              </a:rPr>
              <a:t>2</a:t>
            </a:r>
          </a:p>
        </p:txBody>
      </p:sp>
      <p:sp>
        <p:nvSpPr>
          <p:cNvPr id="28" name="矩形 27">
            <a:extLst>
              <a:ext uri="{FF2B5EF4-FFF2-40B4-BE49-F238E27FC236}">
                <a16:creationId xmlns:a16="http://schemas.microsoft.com/office/drawing/2014/main" id="{EE55529C-2AD1-8C45-84C6-030BC586C32F}"/>
              </a:ext>
            </a:extLst>
          </p:cNvPr>
          <p:cNvSpPr/>
          <p:nvPr/>
        </p:nvSpPr>
        <p:spPr>
          <a:xfrm>
            <a:off x="2588231" y="2761138"/>
            <a:ext cx="5434209" cy="276999"/>
          </a:xfrm>
          <a:prstGeom prst="rect">
            <a:avLst/>
          </a:prstGeom>
        </p:spPr>
        <p:txBody>
          <a:bodyPr wrap="square">
            <a:spAutoFit/>
          </a:bodyPr>
          <a:lstStyle/>
          <a:p>
            <a:r>
              <a:rPr lang="en-US" altLang="zh-CN" sz="1200" b="1" dirty="0"/>
              <a:t>Conserved</a:t>
            </a:r>
            <a:r>
              <a:rPr lang="zh-CN" altLang="en-US" sz="1200" b="1" dirty="0"/>
              <a:t> </a:t>
            </a:r>
            <a:r>
              <a:rPr lang="en-US" altLang="zh-CN" sz="1200" b="1" dirty="0"/>
              <a:t>genes-based</a:t>
            </a:r>
            <a:r>
              <a:rPr lang="zh-CN" altLang="en-US" sz="1200" b="1" dirty="0"/>
              <a:t> </a:t>
            </a:r>
            <a:r>
              <a:rPr lang="en-US" altLang="zh-CN" sz="1200" b="1" dirty="0"/>
              <a:t>approach:</a:t>
            </a:r>
            <a:r>
              <a:rPr lang="zh-CN" altLang="en-US" sz="1200" b="1" dirty="0"/>
              <a:t> </a:t>
            </a:r>
            <a:r>
              <a:rPr lang="en-US" altLang="zh-CN" sz="1200" b="1" dirty="0"/>
              <a:t>fit</a:t>
            </a:r>
            <a:r>
              <a:rPr lang="zh-CN" altLang="en-US" sz="1200" b="1" dirty="0"/>
              <a:t> </a:t>
            </a:r>
            <a:r>
              <a:rPr lang="en-US" altLang="zh-CN" sz="1200" b="1" dirty="0"/>
              <a:t>for</a:t>
            </a:r>
            <a:r>
              <a:rPr lang="zh-CN" altLang="en-US" sz="1200" b="1" dirty="0"/>
              <a:t> </a:t>
            </a:r>
            <a:r>
              <a:rPr lang="en" altLang="zh-CN" sz="1200" b="1" dirty="0"/>
              <a:t>relatively distantly related strains</a:t>
            </a:r>
            <a:endParaRPr lang="zh-CN" altLang="en-US" sz="1200" b="1" dirty="0"/>
          </a:p>
        </p:txBody>
      </p:sp>
      <p:sp>
        <p:nvSpPr>
          <p:cNvPr id="118" name="矩形 117">
            <a:extLst>
              <a:ext uri="{FF2B5EF4-FFF2-40B4-BE49-F238E27FC236}">
                <a16:creationId xmlns:a16="http://schemas.microsoft.com/office/drawing/2014/main" id="{A096F785-D358-1149-890C-E9727DEA95F9}"/>
              </a:ext>
            </a:extLst>
          </p:cNvPr>
          <p:cNvSpPr/>
          <p:nvPr>
            <p:custDataLst>
              <p:tags r:id="rId44"/>
            </p:custDataLst>
          </p:nvPr>
        </p:nvSpPr>
        <p:spPr>
          <a:xfrm>
            <a:off x="2661926" y="4876727"/>
            <a:ext cx="1276985" cy="284480"/>
          </a:xfrm>
          <a:prstGeom prst="rect">
            <a:avLst/>
          </a:prstGeom>
        </p:spPr>
        <p:txBody>
          <a:bodyPr wrap="none">
            <a:noAutofit/>
          </a:bodyPr>
          <a:lstStyle/>
          <a:p>
            <a:pPr algn="ctr"/>
            <a:r>
              <a:rPr lang="zh-CN" altLang="en-US" sz="1050" b="1" dirty="0">
                <a:solidFill>
                  <a:schemeClr val="accent6">
                    <a:lumMod val="75000"/>
                  </a:schemeClr>
                </a:solidFill>
                <a:latin typeface="Arial" panose="020B0604020202020204" pitchFamily="34" charset="0"/>
                <a:cs typeface="Arial" panose="020B0604020202020204" pitchFamily="34" charset="0"/>
                <a:sym typeface="+mn-ea"/>
              </a:rPr>
              <a:t>tANI</a:t>
            </a:r>
            <a:r>
              <a:rPr lang="en-US" altLang="zh-CN" sz="1050" b="1" dirty="0">
                <a:solidFill>
                  <a:schemeClr val="accent6">
                    <a:lumMod val="75000"/>
                  </a:schemeClr>
                </a:solidFill>
                <a:latin typeface="Arial" panose="020B0604020202020204" pitchFamily="34" charset="0"/>
                <a:cs typeface="Arial" panose="020B0604020202020204" pitchFamily="34" charset="0"/>
                <a:sym typeface="+mn-ea"/>
              </a:rPr>
              <a:t> calculation</a:t>
            </a:r>
          </a:p>
        </p:txBody>
      </p:sp>
      <p:cxnSp>
        <p:nvCxnSpPr>
          <p:cNvPr id="119" name="直线箭头连接符 63">
            <a:extLst>
              <a:ext uri="{FF2B5EF4-FFF2-40B4-BE49-F238E27FC236}">
                <a16:creationId xmlns:a16="http://schemas.microsoft.com/office/drawing/2014/main" id="{EEFD9D12-2E34-EA41-A03D-A154CAE8D8C7}"/>
              </a:ext>
            </a:extLst>
          </p:cNvPr>
          <p:cNvCxnSpPr/>
          <p:nvPr>
            <p:custDataLst>
              <p:tags r:id="rId45"/>
            </p:custDataLst>
          </p:nvPr>
        </p:nvCxnSpPr>
        <p:spPr>
          <a:xfrm>
            <a:off x="3947166" y="5016917"/>
            <a:ext cx="377825" cy="0"/>
          </a:xfrm>
          <a:prstGeom prst="straightConnector1">
            <a:avLst/>
          </a:prstGeom>
          <a:ln w="9525">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0" name="直线箭头连接符 63">
            <a:extLst>
              <a:ext uri="{FF2B5EF4-FFF2-40B4-BE49-F238E27FC236}">
                <a16:creationId xmlns:a16="http://schemas.microsoft.com/office/drawing/2014/main" id="{BB4AB2F3-8BD5-924D-A7F3-EB3A615E9DDB}"/>
              </a:ext>
            </a:extLst>
          </p:cNvPr>
          <p:cNvCxnSpPr/>
          <p:nvPr>
            <p:custDataLst>
              <p:tags r:id="rId46"/>
            </p:custDataLst>
          </p:nvPr>
        </p:nvCxnSpPr>
        <p:spPr>
          <a:xfrm>
            <a:off x="5619121" y="5016917"/>
            <a:ext cx="377825" cy="0"/>
          </a:xfrm>
          <a:prstGeom prst="straightConnector1">
            <a:avLst/>
          </a:prstGeom>
          <a:ln w="9525">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21" name="文本框 120">
            <a:extLst>
              <a:ext uri="{FF2B5EF4-FFF2-40B4-BE49-F238E27FC236}">
                <a16:creationId xmlns:a16="http://schemas.microsoft.com/office/drawing/2014/main" id="{2C441023-2E7C-A140-9709-7614A4FBDB5C}"/>
              </a:ext>
            </a:extLst>
          </p:cNvPr>
          <p:cNvSpPr txBox="1"/>
          <p:nvPr>
            <p:custDataLst>
              <p:tags r:id="rId47"/>
            </p:custDataLst>
          </p:nvPr>
        </p:nvSpPr>
        <p:spPr>
          <a:xfrm>
            <a:off x="4419243" y="4762282"/>
            <a:ext cx="1063644" cy="509270"/>
          </a:xfrm>
          <a:prstGeom prst="rect">
            <a:avLst/>
          </a:prstGeom>
          <a:noFill/>
        </p:spPr>
        <p:txBody>
          <a:bodyPr wrap="square" rtlCol="0" anchor="t">
            <a:noAutofit/>
          </a:bodyPr>
          <a:lstStyle/>
          <a:p>
            <a:pPr algn="ctr"/>
            <a:r>
              <a:rPr lang="en-US" altLang="zh-CN" sz="1050" b="1" dirty="0">
                <a:solidFill>
                  <a:schemeClr val="accent6">
                    <a:lumMod val="75000"/>
                  </a:schemeClr>
                </a:solidFill>
                <a:latin typeface="Arial" panose="020B0604020202020204" pitchFamily="34" charset="0"/>
                <a:cs typeface="Arial" panose="020B0604020202020204" pitchFamily="34" charset="0"/>
                <a:sym typeface="+mn-ea"/>
              </a:rPr>
              <a:t>Bootstrapped matrix</a:t>
            </a:r>
          </a:p>
        </p:txBody>
      </p:sp>
      <p:sp>
        <p:nvSpPr>
          <p:cNvPr id="122" name="文本框 121">
            <a:extLst>
              <a:ext uri="{FF2B5EF4-FFF2-40B4-BE49-F238E27FC236}">
                <a16:creationId xmlns:a16="http://schemas.microsoft.com/office/drawing/2014/main" id="{9AC847FE-DAF5-004A-8A53-4624DABDB90C}"/>
              </a:ext>
            </a:extLst>
          </p:cNvPr>
          <p:cNvSpPr txBox="1"/>
          <p:nvPr>
            <p:custDataLst>
              <p:tags r:id="rId48"/>
            </p:custDataLst>
          </p:nvPr>
        </p:nvSpPr>
        <p:spPr>
          <a:xfrm>
            <a:off x="5950558" y="4814237"/>
            <a:ext cx="1571625" cy="398922"/>
          </a:xfrm>
          <a:prstGeom prst="rect">
            <a:avLst/>
          </a:prstGeom>
          <a:noFill/>
        </p:spPr>
        <p:txBody>
          <a:bodyPr wrap="square" rtlCol="0" anchor="t">
            <a:noAutofit/>
          </a:bodyPr>
          <a:lstStyle/>
          <a:p>
            <a:pPr algn="ctr"/>
            <a:r>
              <a:rPr lang="en-US" altLang="zh-CN" sz="1050" b="1" dirty="0">
                <a:solidFill>
                  <a:schemeClr val="accent6">
                    <a:lumMod val="75000"/>
                  </a:schemeClr>
                </a:solidFill>
                <a:latin typeface="Arial" panose="020B0604020202020204" pitchFamily="34" charset="0"/>
                <a:cs typeface="Arial" panose="020B0604020202020204" pitchFamily="34" charset="0"/>
                <a:sym typeface="+mn-ea"/>
              </a:rPr>
              <a:t>Phylogenetic tree</a:t>
            </a:r>
            <a:r>
              <a:rPr lang="zh-CN" altLang="en-US" sz="1050" b="1" dirty="0">
                <a:solidFill>
                  <a:schemeClr val="accent6">
                    <a:lumMod val="75000"/>
                  </a:schemeClr>
                </a:solidFill>
                <a:latin typeface="Arial" panose="020B0604020202020204" pitchFamily="34" charset="0"/>
                <a:cs typeface="Arial" panose="020B0604020202020204" pitchFamily="34" charset="0"/>
                <a:sym typeface="+mn-ea"/>
              </a:rPr>
              <a:t> </a:t>
            </a:r>
            <a:r>
              <a:rPr lang="en-US" altLang="zh-CN" sz="1050" b="1" dirty="0">
                <a:solidFill>
                  <a:schemeClr val="accent6">
                    <a:lumMod val="75000"/>
                  </a:schemeClr>
                </a:solidFill>
                <a:latin typeface="Arial" panose="020B0604020202020204" pitchFamily="34" charset="0"/>
                <a:cs typeface="Arial" panose="020B0604020202020204" pitchFamily="34" charset="0"/>
                <a:sym typeface="+mn-ea"/>
              </a:rPr>
              <a:t>inference</a:t>
            </a:r>
          </a:p>
        </p:txBody>
      </p:sp>
      <p:sp>
        <p:nvSpPr>
          <p:cNvPr id="123" name="文本框 122">
            <a:extLst>
              <a:ext uri="{FF2B5EF4-FFF2-40B4-BE49-F238E27FC236}">
                <a16:creationId xmlns:a16="http://schemas.microsoft.com/office/drawing/2014/main" id="{865813E8-A0C2-F648-BDBC-171C78E889DF}"/>
              </a:ext>
            </a:extLst>
          </p:cNvPr>
          <p:cNvSpPr txBox="1"/>
          <p:nvPr/>
        </p:nvSpPr>
        <p:spPr>
          <a:xfrm>
            <a:off x="2602608" y="4155907"/>
            <a:ext cx="1127760" cy="307777"/>
          </a:xfrm>
          <a:prstGeom prst="rect">
            <a:avLst/>
          </a:prstGeom>
          <a:noFill/>
        </p:spPr>
        <p:txBody>
          <a:bodyPr wrap="square" rtlCol="0" anchor="t">
            <a:spAutoFit/>
          </a:bodyPr>
          <a:lstStyle/>
          <a:p>
            <a:pPr algn="ctr"/>
            <a:r>
              <a:rPr lang="en-US" altLang="zh-CN" sz="1400" b="1" i="1" dirty="0">
                <a:latin typeface="Times New Roman Regular" panose="02020703060505090304" charset="0"/>
                <a:cs typeface="Times New Roman Regular" panose="02020703060505090304" charset="0"/>
                <a:sym typeface="+mn-ea"/>
              </a:rPr>
              <a:t>Strategy </a:t>
            </a:r>
            <a:r>
              <a:rPr lang="en-US" altLang="zh-CN" sz="1400" b="1" dirty="0">
                <a:latin typeface="Times New Roman Regular" panose="02020703060505090304" charset="0"/>
                <a:cs typeface="Times New Roman Regular" panose="02020703060505090304" charset="0"/>
                <a:sym typeface="+mn-ea"/>
              </a:rPr>
              <a:t>3</a:t>
            </a:r>
          </a:p>
        </p:txBody>
      </p:sp>
      <p:sp>
        <p:nvSpPr>
          <p:cNvPr id="29" name="矩形 28">
            <a:extLst>
              <a:ext uri="{FF2B5EF4-FFF2-40B4-BE49-F238E27FC236}">
                <a16:creationId xmlns:a16="http://schemas.microsoft.com/office/drawing/2014/main" id="{7B9DB4F8-735A-6D48-B89F-43C2725F7DE1}"/>
              </a:ext>
            </a:extLst>
          </p:cNvPr>
          <p:cNvSpPr/>
          <p:nvPr/>
        </p:nvSpPr>
        <p:spPr>
          <a:xfrm>
            <a:off x="2603310" y="4406917"/>
            <a:ext cx="4387740" cy="276999"/>
          </a:xfrm>
          <a:prstGeom prst="rect">
            <a:avLst/>
          </a:prstGeom>
        </p:spPr>
        <p:txBody>
          <a:bodyPr wrap="none">
            <a:spAutoFit/>
          </a:bodyPr>
          <a:lstStyle/>
          <a:p>
            <a:r>
              <a:rPr lang="en-US" altLang="zh-CN" sz="1200" b="1" dirty="0"/>
              <a:t>ANI-based</a:t>
            </a:r>
            <a:r>
              <a:rPr lang="zh-CN" altLang="en-US" sz="1200" b="1" dirty="0"/>
              <a:t> </a:t>
            </a:r>
            <a:r>
              <a:rPr lang="en-US" altLang="zh-CN" sz="1200" b="1" dirty="0"/>
              <a:t>approach:</a:t>
            </a:r>
            <a:r>
              <a:rPr lang="zh-CN" altLang="en-US" sz="1200" b="1" dirty="0"/>
              <a:t> </a:t>
            </a:r>
            <a:r>
              <a:rPr lang="en-US" altLang="zh-CN" sz="1200" b="1" dirty="0"/>
              <a:t>fir</a:t>
            </a:r>
            <a:r>
              <a:rPr lang="zh-CN" altLang="en-US" sz="1200" b="1" dirty="0"/>
              <a:t> </a:t>
            </a:r>
            <a:r>
              <a:rPr lang="en-US" altLang="zh-CN" sz="1200" b="1" dirty="0"/>
              <a:t>for</a:t>
            </a:r>
            <a:r>
              <a:rPr lang="zh-CN" altLang="en-US" sz="1200" b="1" dirty="0"/>
              <a:t> </a:t>
            </a:r>
            <a:r>
              <a:rPr lang="en" altLang="zh-CN" sz="1200" b="1" dirty="0"/>
              <a:t>relatively closely related strains</a:t>
            </a:r>
            <a:endParaRPr lang="zh-CN" altLang="en-US" sz="1200" b="1" dirty="0"/>
          </a:p>
        </p:txBody>
      </p:sp>
      <p:cxnSp>
        <p:nvCxnSpPr>
          <p:cNvPr id="124" name="直接连接符 16">
            <a:extLst>
              <a:ext uri="{FF2B5EF4-FFF2-40B4-BE49-F238E27FC236}">
                <a16:creationId xmlns:a16="http://schemas.microsoft.com/office/drawing/2014/main" id="{ED3B829A-659F-7C44-AE7C-904DAD786C93}"/>
              </a:ext>
            </a:extLst>
          </p:cNvPr>
          <p:cNvCxnSpPr>
            <a:cxnSpLocks/>
          </p:cNvCxnSpPr>
          <p:nvPr>
            <p:custDataLst>
              <p:tags r:id="rId49"/>
            </p:custDataLst>
          </p:nvPr>
        </p:nvCxnSpPr>
        <p:spPr>
          <a:xfrm>
            <a:off x="1074275" y="3402727"/>
            <a:ext cx="380794" cy="0"/>
          </a:xfrm>
          <a:prstGeom prst="line">
            <a:avLst/>
          </a:prstGeom>
          <a:ln>
            <a:solidFill>
              <a:schemeClr val="tx1"/>
            </a:solidFill>
          </a:ln>
        </p:spPr>
        <p:style>
          <a:lnRef idx="2">
            <a:schemeClr val="accent1"/>
          </a:lnRef>
          <a:fillRef idx="0">
            <a:srgbClr val="FFFFFF"/>
          </a:fillRef>
          <a:effectRef idx="0">
            <a:srgbClr val="FFFFFF"/>
          </a:effectRef>
          <a:fontRef idx="minor">
            <a:schemeClr val="tx1"/>
          </a:fontRef>
        </p:style>
      </p:cxnSp>
      <p:pic>
        <p:nvPicPr>
          <p:cNvPr id="60" name="图片 59">
            <a:extLst>
              <a:ext uri="{FF2B5EF4-FFF2-40B4-BE49-F238E27FC236}">
                <a16:creationId xmlns:a16="http://schemas.microsoft.com/office/drawing/2014/main" id="{7ACA571B-2263-FD45-B2CB-53A9B9038395}"/>
              </a:ext>
            </a:extLst>
          </p:cNvPr>
          <p:cNvPicPr>
            <a:picLocks noChangeAspect="1"/>
          </p:cNvPicPr>
          <p:nvPr/>
        </p:nvPicPr>
        <p:blipFill>
          <a:blip r:embed="rId51"/>
          <a:stretch>
            <a:fillRect/>
          </a:stretch>
        </p:blipFill>
        <p:spPr>
          <a:xfrm>
            <a:off x="9866412" y="1372953"/>
            <a:ext cx="2229680" cy="1588066"/>
          </a:xfrm>
          <a:prstGeom prst="rect">
            <a:avLst/>
          </a:prstGeom>
        </p:spPr>
      </p:pic>
      <p:sp>
        <p:nvSpPr>
          <p:cNvPr id="62" name="矩形 61">
            <a:extLst>
              <a:ext uri="{FF2B5EF4-FFF2-40B4-BE49-F238E27FC236}">
                <a16:creationId xmlns:a16="http://schemas.microsoft.com/office/drawing/2014/main" id="{31A8B502-A367-9A43-8578-D2221EBFD4C2}"/>
              </a:ext>
            </a:extLst>
          </p:cNvPr>
          <p:cNvSpPr/>
          <p:nvPr/>
        </p:nvSpPr>
        <p:spPr>
          <a:xfrm>
            <a:off x="9797463" y="1135180"/>
            <a:ext cx="2341683" cy="3714781"/>
          </a:xfrm>
          <a:prstGeom prst="rect">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pic>
        <p:nvPicPr>
          <p:cNvPr id="125" name="图片 124">
            <a:extLst>
              <a:ext uri="{FF2B5EF4-FFF2-40B4-BE49-F238E27FC236}">
                <a16:creationId xmlns:a16="http://schemas.microsoft.com/office/drawing/2014/main" id="{B8E3C454-00A7-5D4E-A8ED-B8E537D87E22}"/>
              </a:ext>
            </a:extLst>
          </p:cNvPr>
          <p:cNvPicPr>
            <a:picLocks noChangeAspect="1"/>
          </p:cNvPicPr>
          <p:nvPr/>
        </p:nvPicPr>
        <p:blipFill>
          <a:blip r:embed="rId52"/>
          <a:stretch>
            <a:fillRect/>
          </a:stretch>
        </p:blipFill>
        <p:spPr>
          <a:xfrm>
            <a:off x="9812507" y="3347016"/>
            <a:ext cx="2283584" cy="1260663"/>
          </a:xfrm>
          <a:prstGeom prst="rect">
            <a:avLst/>
          </a:prstGeom>
        </p:spPr>
      </p:pic>
      <p:sp>
        <p:nvSpPr>
          <p:cNvPr id="136" name="矩形 135">
            <a:extLst>
              <a:ext uri="{FF2B5EF4-FFF2-40B4-BE49-F238E27FC236}">
                <a16:creationId xmlns:a16="http://schemas.microsoft.com/office/drawing/2014/main" id="{5D08E2F0-2777-7A4B-8398-38A4BFDABF77}"/>
              </a:ext>
            </a:extLst>
          </p:cNvPr>
          <p:cNvSpPr/>
          <p:nvPr/>
        </p:nvSpPr>
        <p:spPr>
          <a:xfrm>
            <a:off x="158383" y="4936160"/>
            <a:ext cx="604653" cy="276999"/>
          </a:xfrm>
          <a:prstGeom prst="rect">
            <a:avLst/>
          </a:prstGeom>
        </p:spPr>
        <p:txBody>
          <a:bodyPr wrap="none">
            <a:spAutoFit/>
          </a:bodyPr>
          <a:lstStyle/>
          <a:p>
            <a:r>
              <a:rPr lang="en-US" altLang="zh-CN" sz="1200" dirty="0">
                <a:latin typeface="Times New Roman Regular" panose="02020703060505090304" charset="0"/>
                <a:cs typeface="Times New Roman Regular" panose="02020703060505090304" charset="0"/>
              </a:rPr>
              <a:t>upload</a:t>
            </a:r>
            <a:endParaRPr lang="zh-CN" altLang="en-US" sz="1200" dirty="0"/>
          </a:p>
        </p:txBody>
      </p:sp>
      <p:cxnSp>
        <p:nvCxnSpPr>
          <p:cNvPr id="141" name="曲线连接符 140">
            <a:extLst>
              <a:ext uri="{FF2B5EF4-FFF2-40B4-BE49-F238E27FC236}">
                <a16:creationId xmlns:a16="http://schemas.microsoft.com/office/drawing/2014/main" id="{FDF22D89-7F03-354E-BAFE-718DF511356E}"/>
              </a:ext>
            </a:extLst>
          </p:cNvPr>
          <p:cNvCxnSpPr>
            <a:cxnSpLocks/>
          </p:cNvCxnSpPr>
          <p:nvPr/>
        </p:nvCxnSpPr>
        <p:spPr>
          <a:xfrm rot="16200000" flipH="1">
            <a:off x="-241109" y="4351316"/>
            <a:ext cx="982506" cy="234568"/>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154" name="矩形 153">
            <a:extLst>
              <a:ext uri="{FF2B5EF4-FFF2-40B4-BE49-F238E27FC236}">
                <a16:creationId xmlns:a16="http://schemas.microsoft.com/office/drawing/2014/main" id="{89FD779A-5CEF-4A4D-BE74-D693B85C09FD}"/>
              </a:ext>
            </a:extLst>
          </p:cNvPr>
          <p:cNvSpPr/>
          <p:nvPr/>
        </p:nvSpPr>
        <p:spPr>
          <a:xfrm>
            <a:off x="103126" y="5572647"/>
            <a:ext cx="11834612" cy="1290546"/>
          </a:xfrm>
          <a:prstGeom prst="rect">
            <a:avLst/>
          </a:prstGeom>
        </p:spPr>
        <p:txBody>
          <a:bodyPr wrap="square">
            <a:spAutoFit/>
          </a:bodyPr>
          <a:lstStyle/>
          <a:p>
            <a:pPr algn="just">
              <a:lnSpc>
                <a:spcPts val="1880"/>
              </a:lnSpc>
            </a:pPr>
            <a:r>
              <a:rPr lang="en" altLang="zh-CN" sz="1400" b="1" dirty="0">
                <a:latin typeface="Arial" panose="020B0604020202020204" pitchFamily="34" charset="0"/>
                <a:cs typeface="Arial" panose="020B0604020202020204" pitchFamily="34" charset="0"/>
              </a:rPr>
              <a:t>Figure</a:t>
            </a:r>
            <a:r>
              <a:rPr lang="en-US" altLang="zh-CN" sz="1400" b="1" dirty="0">
                <a:latin typeface="Arial" panose="020B0604020202020204" pitchFamily="34" charset="0"/>
                <a:cs typeface="Arial" panose="020B0604020202020204" pitchFamily="34" charset="0"/>
              </a:rPr>
              <a:t>1.</a:t>
            </a:r>
            <a:r>
              <a:rPr lang="zh-CN" altLang="en-US" sz="1400" b="1" dirty="0">
                <a:latin typeface="Arial" panose="020B0604020202020204" pitchFamily="34" charset="0"/>
                <a:cs typeface="Arial" panose="020B0604020202020204" pitchFamily="34" charset="0"/>
              </a:rPr>
              <a:t> </a:t>
            </a:r>
            <a:r>
              <a:rPr lang="en-US" altLang="zh-CN" sz="1400" b="1" dirty="0">
                <a:latin typeface="Arial" panose="020B0604020202020204" pitchFamily="34" charset="0"/>
                <a:cs typeface="Arial" panose="020B0604020202020204" pitchFamily="34" charset="0"/>
              </a:rPr>
              <a:t>The </a:t>
            </a:r>
            <a:r>
              <a:rPr lang="en" altLang="zh-CN" sz="1400" b="1" dirty="0">
                <a:latin typeface="Arial" panose="020B0604020202020204" pitchFamily="34" charset="0"/>
                <a:cs typeface="Arial" panose="020B0604020202020204" pitchFamily="34" charset="0"/>
              </a:rPr>
              <a:t>workflow for </a:t>
            </a:r>
            <a:r>
              <a:rPr lang="en" altLang="zh-CN" sz="1400" b="1" dirty="0" err="1">
                <a:latin typeface="Arial" panose="020B0604020202020204" pitchFamily="34" charset="0"/>
                <a:cs typeface="Arial" panose="020B0604020202020204" pitchFamily="34" charset="0"/>
              </a:rPr>
              <a:t>pubAutoTree</a:t>
            </a:r>
            <a:r>
              <a:rPr lang="en-US" altLang="zh-CN" sz="1400" dirty="0">
                <a:latin typeface="Arial" panose="020B0604020202020204" pitchFamily="34" charset="0"/>
                <a:cs typeface="Arial" panose="020B0604020202020204" pitchFamily="34" charset="0"/>
              </a:rPr>
              <a:t>.</a:t>
            </a:r>
            <a:r>
              <a:rPr lang="en" altLang="zh-CN" sz="1400" dirty="0">
                <a:latin typeface="Arial" panose="020B0604020202020204" pitchFamily="34" charset="0"/>
                <a:cs typeface="Arial" panose="020B0604020202020204" pitchFamily="34" charset="0"/>
              </a:rPr>
              <a:t> Users have the option to either provide the assembly numbers of the genomes they wish to analyze or upload genome sequence files. Upon providing the assembly numbers, </a:t>
            </a:r>
            <a:r>
              <a:rPr lang="en" altLang="zh-CN" sz="1400" dirty="0" err="1">
                <a:latin typeface="Arial" panose="020B0604020202020204" pitchFamily="34" charset="0"/>
                <a:cs typeface="Arial" panose="020B0604020202020204" pitchFamily="34" charset="0"/>
              </a:rPr>
              <a:t>pubAutoTree</a:t>
            </a:r>
            <a:r>
              <a:rPr lang="en" altLang="zh-CN" sz="1400" dirty="0">
                <a:latin typeface="Arial" panose="020B0604020202020204" pitchFamily="34" charset="0"/>
                <a:cs typeface="Arial" panose="020B0604020202020204" pitchFamily="34" charset="0"/>
              </a:rPr>
              <a:t> will promptly retrieve the corresponding genome sequences from its local genomic database, which is updated daily with the NCBI genome database. From among the three available methods, users can select one to construct a maximum likelihood tree. Once the phylogenetic tree is completed, users can instantly visualize, customize, and export the phylogenetic tree map in either SVG or JPEG format.</a:t>
            </a:r>
            <a:endParaRPr lang="zh-CN" altLang="en-US" sz="1400" dirty="0">
              <a:latin typeface="Arial" panose="020B0604020202020204" pitchFamily="34" charset="0"/>
              <a:cs typeface="Arial" panose="020B0604020202020204" pitchFamily="34" charset="0"/>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xml><?xml version="1.0" encoding="utf-8"?>
<p:tagLst xmlns:a="http://schemas.openxmlformats.org/drawingml/2006/main" xmlns:r="http://schemas.openxmlformats.org/officeDocument/2006/relationships" xmlns:p="http://schemas.openxmlformats.org/presentationml/2006/main">
  <p:tag name="KSO_WM_BEAUTIFY_FLAG" val=""/>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TotalTime>
  <Words>224</Words>
  <Application>Microsoft Macintosh PowerPoint</Application>
  <PresentationFormat>宽屏</PresentationFormat>
  <Paragraphs>44</Paragraphs>
  <Slides>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vt:i4>
      </vt:variant>
    </vt:vector>
  </HeadingPairs>
  <TitlesOfParts>
    <vt:vector size="7" baseType="lpstr">
      <vt:lpstr>等线</vt:lpstr>
      <vt:lpstr>等线 Light</vt:lpstr>
      <vt:lpstr>Times New Roman Bold Italic</vt:lpstr>
      <vt:lpstr>Times New Roman Regular</vt:lpstr>
      <vt:lpstr>Arial</vt:lpstr>
      <vt:lpstr>Office 主题​​</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Microsoft Office User</dc:creator>
  <cp:lastModifiedBy>Microsoft Office User</cp:lastModifiedBy>
  <cp:revision>85</cp:revision>
  <cp:lastPrinted>2024-12-20T23:03:07Z</cp:lastPrinted>
  <dcterms:created xsi:type="dcterms:W3CDTF">2024-12-20T17:58:35Z</dcterms:created>
  <dcterms:modified xsi:type="dcterms:W3CDTF">2024-12-20T23:03:16Z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B72114F7CFF5AC28D2966F63934289D2</vt:lpwstr>
  </property>
  <property fmtid="{D5CDD505-2E9C-101B-9397-08002B2CF9AE}" pid="3" name="KSOProductBuildVer">
    <vt:lpwstr>2052-6.7.1.8828</vt:lpwstr>
  </property>
</Properties>
</file>