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Lst>
  <p:notesMasterIdLst>
    <p:notesMasterId r:id="rId13"/>
  </p:notesMasterIdLst>
  <p:sldIdLst>
    <p:sldId id="256" r:id="rId5"/>
    <p:sldId id="257" r:id="rId6"/>
    <p:sldId id="306" r:id="rId7"/>
    <p:sldId id="258" r:id="rId8"/>
    <p:sldId id="259" r:id="rId9"/>
    <p:sldId id="316" r:id="rId10"/>
    <p:sldId id="260" r:id="rId11"/>
    <p:sldId id="321" r:id="rId12"/>
    <p:sldId id="337" r:id="rId14"/>
    <p:sldId id="322" r:id="rId15"/>
    <p:sldId id="462" r:id="rId16"/>
    <p:sldId id="466" r:id="rId17"/>
    <p:sldId id="464" r:id="rId18"/>
    <p:sldId id="323" r:id="rId19"/>
    <p:sldId id="404" r:id="rId20"/>
    <p:sldId id="341" r:id="rId21"/>
    <p:sldId id="403" r:id="rId22"/>
    <p:sldId id="345" r:id="rId23"/>
    <p:sldId id="463" r:id="rId24"/>
    <p:sldId id="328" r:id="rId25"/>
    <p:sldId id="329" r:id="rId26"/>
    <p:sldId id="330" r:id="rId27"/>
    <p:sldId id="331" r:id="rId28"/>
    <p:sldId id="332" r:id="rId29"/>
    <p:sldId id="405" r:id="rId30"/>
    <p:sldId id="416" r:id="rId31"/>
    <p:sldId id="351" r:id="rId32"/>
    <p:sldId id="353" r:id="rId33"/>
    <p:sldId id="355" r:id="rId34"/>
    <p:sldId id="357" r:id="rId35"/>
    <p:sldId id="358" r:id="rId36"/>
    <p:sldId id="359" r:id="rId37"/>
    <p:sldId id="360" r:id="rId38"/>
    <p:sldId id="361" r:id="rId39"/>
    <p:sldId id="364" r:id="rId40"/>
    <p:sldId id="420" r:id="rId41"/>
    <p:sldId id="367" r:id="rId42"/>
    <p:sldId id="408" r:id="rId43"/>
    <p:sldId id="369" r:id="rId44"/>
    <p:sldId id="370" r:id="rId45"/>
    <p:sldId id="421" r:id="rId46"/>
    <p:sldId id="372" r:id="rId47"/>
    <p:sldId id="406" r:id="rId48"/>
    <p:sldId id="417" r:id="rId49"/>
    <p:sldId id="418" r:id="rId50"/>
    <p:sldId id="419" r:id="rId51"/>
    <p:sldId id="385" r:id="rId52"/>
    <p:sldId id="409" r:id="rId53"/>
    <p:sldId id="410" r:id="rId54"/>
    <p:sldId id="411" r:id="rId55"/>
    <p:sldId id="412" r:id="rId56"/>
    <p:sldId id="413" r:id="rId57"/>
    <p:sldId id="414" r:id="rId58"/>
    <p:sldId id="415" r:id="rId59"/>
    <p:sldId id="287" r:id="rId60"/>
    <p:sldId id="407" r:id="rId61"/>
    <p:sldId id="310" r:id="rId62"/>
    <p:sldId id="289" r:id="rId63"/>
    <p:sldId id="290" r:id="rId64"/>
    <p:sldId id="291" r:id="rId65"/>
    <p:sldId id="292" r:id="rId66"/>
    <p:sldId id="302" r:id="rId67"/>
    <p:sldId id="303" r:id="rId68"/>
    <p:sldId id="309" r:id="rId69"/>
    <p:sldId id="397" r:id="rId70"/>
    <p:sldId id="402" r:id="rId71"/>
    <p:sldId id="399" r:id="rId72"/>
    <p:sldId id="398" r:id="rId73"/>
    <p:sldId id="335" r:id="rId74"/>
    <p:sldId id="400" r:id="rId75"/>
    <p:sldId id="401" r:id="rId76"/>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70306050509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FF3300"/>
    <a:srgbClr val="66FF66"/>
    <a:srgbClr val="FF9900"/>
    <a:srgbClr val="00FF00"/>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82"/>
  </p:normalViewPr>
  <p:slideViewPr>
    <p:cSldViewPr showGuides="1">
      <p:cViewPr>
        <p:scale>
          <a:sx n="66" d="100"/>
          <a:sy n="66" d="100"/>
        </p:scale>
        <p:origin x="-1260"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9" Type="http://schemas.openxmlformats.org/officeDocument/2006/relationships/tableStyles" Target="tableStyles.xml"/><Relationship Id="rId78" Type="http://schemas.openxmlformats.org/officeDocument/2006/relationships/viewProps" Target="viewProps.xml"/><Relationship Id="rId77" Type="http://schemas.openxmlformats.org/officeDocument/2006/relationships/presProps" Target="presProps.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3.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notesMaster" Target="notesMasters/notesMaster1.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9187860A-5F6D-4502-9A29-F5EC7586F7A3}" type="datetimeFigureOut">
              <a:rPr kumimoji="1" lang="zh-CN" altLang="en-US" sz="12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rPr>
            </a:fld>
            <a:endParaRPr kumimoji="1" lang="zh-CN" altLang="en-US" sz="12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eaLnBrk="1" hangingPunct="1">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6803"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6804"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82947" name="Rectangle 2"/>
          <p:cNvSpPr>
            <a:spLocks noRot="1" noTextEdit="1"/>
          </p:cNvSpPr>
          <p:nvPr>
            <p:ph type="sldImg"/>
          </p:nvPr>
        </p:nvSpPr>
        <p:spPr>
          <a:ln>
            <a:solidFill>
              <a:srgbClr val="000000">
                <a:alpha val="100000"/>
              </a:srgbClr>
            </a:solidFill>
            <a:miter lim="800000"/>
          </a:ln>
        </p:spPr>
      </p:sp>
      <p:sp>
        <p:nvSpPr>
          <p:cNvPr id="82948" name="Rectangle 3"/>
          <p:cNvSpPr>
            <a:spLocks noGrp="1"/>
          </p:cNvSpPr>
          <p:nvPr>
            <p:ph type="body" idx="1"/>
          </p:nvPr>
        </p:nvSpPr>
        <p:spPr>
          <a:xfrm>
            <a:off x="914400" y="4343400"/>
            <a:ext cx="5029200" cy="4114800"/>
          </a:xfrm>
          <a:noFill/>
          <a:ln>
            <a:noFill/>
          </a:ln>
        </p:spPr>
        <p:txBody>
          <a:bodyPr wrap="square" lIns="91440" tIns="45720" rIns="91440" bIns="45720" anchor="t" anchorCtr="0"/>
          <a:p>
            <a:pPr lvl="0"/>
            <a:endParaRPr lang="zh-CN"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83971"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83972"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a:endParaRPr lang="zh-CN"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84995"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84996"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a:endParaRPr lang="zh-CN"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86019"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86020"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7827"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7828"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7827"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7828"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7827"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7828"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7827"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7828"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8851"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8852"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79875"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79876"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80899" name="Rectangle 2"/>
          <p:cNvSpPr>
            <a:spLocks noRot="1" noTextEdit="1"/>
          </p:cNvSpPr>
          <p:nvPr>
            <p:ph type="sldImg"/>
          </p:nvPr>
        </p:nvSpPr>
        <p:spPr>
          <a:ln>
            <a:solidFill>
              <a:srgbClr val="000000">
                <a:alpha val="100000"/>
              </a:srgbClr>
            </a:solidFill>
            <a:miter lim="800000"/>
          </a:ln>
        </p:spPr>
      </p:sp>
      <p:sp>
        <p:nvSpPr>
          <p:cNvPr id="80900"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Rectangle 7"/>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altLang="zh-CN" sz="1200" dirty="0"/>
            </a:fld>
            <a:endParaRPr lang="en-US" altLang="zh-CN" sz="1200" dirty="0"/>
          </a:p>
        </p:txBody>
      </p:sp>
      <p:sp>
        <p:nvSpPr>
          <p:cNvPr id="81923" name="Rectangle 2"/>
          <p:cNvSpPr>
            <a:spLocks noTextEdit="1"/>
          </p:cNvSpPr>
          <p:nvPr>
            <p:ph type="sldImg"/>
          </p:nvPr>
        </p:nvSpPr>
        <p:spPr>
          <a:solidFill>
            <a:srgbClr val="FFFFFF">
              <a:alpha val="100000"/>
            </a:srgbClr>
          </a:solidFill>
          <a:ln>
            <a:solidFill>
              <a:srgbClr val="000000">
                <a:alpha val="100000"/>
              </a:srgbClr>
            </a:solidFill>
            <a:miter lim="800000"/>
          </a:ln>
        </p:spPr>
      </p:sp>
      <p:sp>
        <p:nvSpPr>
          <p:cNvPr id="81924" name="Rectangle 3"/>
          <p:cNvSpPr/>
          <p:nvPr>
            <p:ph type="body" idx="1"/>
          </p:nvPr>
        </p:nvSpPr>
        <p:spPr>
          <a:xfrm>
            <a:off x="914400" y="4343400"/>
            <a:ext cx="5029200" cy="4114800"/>
          </a:xfrm>
          <a:solidFill>
            <a:srgbClr val="FFFFFF">
              <a:alpha val="100000"/>
            </a:srgbClr>
          </a:solidFill>
          <a:ln>
            <a:solidFill>
              <a:srgbClr val="000000">
                <a:alpha val="100000"/>
              </a:srgbClr>
            </a:solidFill>
            <a:miter lim="800000"/>
          </a:ln>
        </p:spPr>
        <p:txBody>
          <a:bodyPr wrap="square" lIns="91440" tIns="45720" rIns="91440" bIns="45720" anchor="t" anchorCtr="0"/>
          <a:p>
            <a:pPr lvl="0"/>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41" name="Line 2"/>
          <p:cNvSpPr>
            <a:spLocks noChangeShapeType="1"/>
          </p:cNvSpPr>
          <p:nvPr/>
        </p:nvSpPr>
        <p:spPr bwMode="auto">
          <a:xfrm>
            <a:off x="7315200" y="1066800"/>
            <a:ext cx="0" cy="4495800"/>
          </a:xfrm>
          <a:prstGeom prst="line">
            <a:avLst/>
          </a:prstGeom>
          <a:noFill/>
          <a:ln w="9525">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nvGrpSpPr>
          <p:cNvPr id="7171" name="Group 8"/>
          <p:cNvGrpSpPr/>
          <p:nvPr/>
        </p:nvGrpSpPr>
        <p:grpSpPr>
          <a:xfrm>
            <a:off x="7493000" y="2992438"/>
            <a:ext cx="1338263" cy="2189162"/>
            <a:chOff x="4704" y="1885"/>
            <a:chExt cx="843" cy="1379"/>
          </a:xfrm>
        </p:grpSpPr>
        <p:sp>
          <p:nvSpPr>
            <p:cNvPr id="43" name="Oval 9"/>
            <p:cNvSpPr>
              <a:spLocks noChangeArrowheads="1"/>
            </p:cNvSpPr>
            <p:nvPr/>
          </p:nvSpPr>
          <p:spPr bwMode="auto">
            <a:xfrm>
              <a:off x="4704" y="1885"/>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4" name="Oval 10"/>
            <p:cNvSpPr>
              <a:spLocks noChangeArrowheads="1"/>
            </p:cNvSpPr>
            <p:nvPr/>
          </p:nvSpPr>
          <p:spPr bwMode="auto">
            <a:xfrm>
              <a:off x="4883" y="1885"/>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5" name="Oval 11"/>
            <p:cNvSpPr>
              <a:spLocks noChangeArrowheads="1"/>
            </p:cNvSpPr>
            <p:nvPr/>
          </p:nvSpPr>
          <p:spPr bwMode="auto">
            <a:xfrm>
              <a:off x="5062" y="1885"/>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6" name="Oval 12"/>
            <p:cNvSpPr>
              <a:spLocks noChangeArrowheads="1"/>
            </p:cNvSpPr>
            <p:nvPr/>
          </p:nvSpPr>
          <p:spPr bwMode="auto">
            <a:xfrm>
              <a:off x="4704" y="2064"/>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7" name="Oval 13"/>
            <p:cNvSpPr>
              <a:spLocks noChangeArrowheads="1"/>
            </p:cNvSpPr>
            <p:nvPr/>
          </p:nvSpPr>
          <p:spPr bwMode="auto">
            <a:xfrm>
              <a:off x="4883" y="2064"/>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8" name="Oval 14"/>
            <p:cNvSpPr>
              <a:spLocks noChangeArrowheads="1"/>
            </p:cNvSpPr>
            <p:nvPr/>
          </p:nvSpPr>
          <p:spPr bwMode="auto">
            <a:xfrm>
              <a:off x="5062" y="2064"/>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9" name="Oval 15"/>
            <p:cNvSpPr>
              <a:spLocks noChangeArrowheads="1"/>
            </p:cNvSpPr>
            <p:nvPr/>
          </p:nvSpPr>
          <p:spPr bwMode="auto">
            <a:xfrm>
              <a:off x="5241" y="2064"/>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0" name="Oval 16"/>
            <p:cNvSpPr>
              <a:spLocks noChangeArrowheads="1"/>
            </p:cNvSpPr>
            <p:nvPr/>
          </p:nvSpPr>
          <p:spPr bwMode="auto">
            <a:xfrm>
              <a:off x="4704" y="2243"/>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1" name="Oval 17"/>
            <p:cNvSpPr>
              <a:spLocks noChangeArrowheads="1"/>
            </p:cNvSpPr>
            <p:nvPr/>
          </p:nvSpPr>
          <p:spPr bwMode="auto">
            <a:xfrm>
              <a:off x="4883" y="2243"/>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2" name="Oval 18"/>
            <p:cNvSpPr>
              <a:spLocks noChangeArrowheads="1"/>
            </p:cNvSpPr>
            <p:nvPr/>
          </p:nvSpPr>
          <p:spPr bwMode="auto">
            <a:xfrm>
              <a:off x="5062" y="2243"/>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3" name="Oval 19"/>
            <p:cNvSpPr>
              <a:spLocks noChangeArrowheads="1"/>
            </p:cNvSpPr>
            <p:nvPr/>
          </p:nvSpPr>
          <p:spPr bwMode="auto">
            <a:xfrm>
              <a:off x="5241" y="2243"/>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4" name="Oval 20"/>
            <p:cNvSpPr>
              <a:spLocks noChangeArrowheads="1"/>
            </p:cNvSpPr>
            <p:nvPr/>
          </p:nvSpPr>
          <p:spPr bwMode="auto">
            <a:xfrm>
              <a:off x="5420" y="2243"/>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5" name="Oval 21"/>
            <p:cNvSpPr>
              <a:spLocks noChangeArrowheads="1"/>
            </p:cNvSpPr>
            <p:nvPr/>
          </p:nvSpPr>
          <p:spPr bwMode="auto">
            <a:xfrm>
              <a:off x="4704" y="2421"/>
              <a:ext cx="127" cy="128"/>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6" name="Oval 22"/>
            <p:cNvSpPr>
              <a:spLocks noChangeArrowheads="1"/>
            </p:cNvSpPr>
            <p:nvPr/>
          </p:nvSpPr>
          <p:spPr bwMode="auto">
            <a:xfrm>
              <a:off x="4883" y="2421"/>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7" name="Oval 23"/>
            <p:cNvSpPr>
              <a:spLocks noChangeArrowheads="1"/>
            </p:cNvSpPr>
            <p:nvPr/>
          </p:nvSpPr>
          <p:spPr bwMode="auto">
            <a:xfrm>
              <a:off x="5062" y="2421"/>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8" name="Oval 24"/>
            <p:cNvSpPr>
              <a:spLocks noChangeArrowheads="1"/>
            </p:cNvSpPr>
            <p:nvPr/>
          </p:nvSpPr>
          <p:spPr bwMode="auto">
            <a:xfrm>
              <a:off x="5241" y="2421"/>
              <a:ext cx="127" cy="128"/>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9" name="Oval 25"/>
            <p:cNvSpPr>
              <a:spLocks noChangeArrowheads="1"/>
            </p:cNvSpPr>
            <p:nvPr/>
          </p:nvSpPr>
          <p:spPr bwMode="auto">
            <a:xfrm>
              <a:off x="4704" y="2600"/>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0" name="Oval 26"/>
            <p:cNvSpPr>
              <a:spLocks noChangeArrowheads="1"/>
            </p:cNvSpPr>
            <p:nvPr/>
          </p:nvSpPr>
          <p:spPr bwMode="auto">
            <a:xfrm>
              <a:off x="4883" y="2600"/>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1" name="Oval 27"/>
            <p:cNvSpPr>
              <a:spLocks noChangeArrowheads="1"/>
            </p:cNvSpPr>
            <p:nvPr/>
          </p:nvSpPr>
          <p:spPr bwMode="auto">
            <a:xfrm>
              <a:off x="5062" y="2600"/>
              <a:ext cx="127" cy="128"/>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2" name="Oval 28"/>
            <p:cNvSpPr>
              <a:spLocks noChangeArrowheads="1"/>
            </p:cNvSpPr>
            <p:nvPr/>
          </p:nvSpPr>
          <p:spPr bwMode="auto">
            <a:xfrm>
              <a:off x="5241" y="2600"/>
              <a:ext cx="127" cy="128"/>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3" name="Oval 29"/>
            <p:cNvSpPr>
              <a:spLocks noChangeArrowheads="1"/>
            </p:cNvSpPr>
            <p:nvPr/>
          </p:nvSpPr>
          <p:spPr bwMode="auto">
            <a:xfrm>
              <a:off x="5420" y="2600"/>
              <a:ext cx="127" cy="128"/>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4" name="Oval 30"/>
            <p:cNvSpPr>
              <a:spLocks noChangeArrowheads="1"/>
            </p:cNvSpPr>
            <p:nvPr/>
          </p:nvSpPr>
          <p:spPr bwMode="auto">
            <a:xfrm>
              <a:off x="4704" y="2779"/>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5" name="Oval 31"/>
            <p:cNvSpPr>
              <a:spLocks noChangeArrowheads="1"/>
            </p:cNvSpPr>
            <p:nvPr/>
          </p:nvSpPr>
          <p:spPr bwMode="auto">
            <a:xfrm>
              <a:off x="4883" y="2779"/>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6" name="Oval 32"/>
            <p:cNvSpPr>
              <a:spLocks noChangeArrowheads="1"/>
            </p:cNvSpPr>
            <p:nvPr/>
          </p:nvSpPr>
          <p:spPr bwMode="auto">
            <a:xfrm>
              <a:off x="5062" y="2779"/>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7" name="Oval 33"/>
            <p:cNvSpPr>
              <a:spLocks noChangeArrowheads="1"/>
            </p:cNvSpPr>
            <p:nvPr/>
          </p:nvSpPr>
          <p:spPr bwMode="auto">
            <a:xfrm>
              <a:off x="5241" y="2779"/>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8" name="Oval 34"/>
            <p:cNvSpPr>
              <a:spLocks noChangeArrowheads="1"/>
            </p:cNvSpPr>
            <p:nvPr/>
          </p:nvSpPr>
          <p:spPr bwMode="auto">
            <a:xfrm>
              <a:off x="4704" y="2958"/>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9" name="Oval 35"/>
            <p:cNvSpPr>
              <a:spLocks noChangeArrowheads="1"/>
            </p:cNvSpPr>
            <p:nvPr/>
          </p:nvSpPr>
          <p:spPr bwMode="auto">
            <a:xfrm>
              <a:off x="4883" y="2958"/>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0" name="Oval 36"/>
            <p:cNvSpPr>
              <a:spLocks noChangeArrowheads="1"/>
            </p:cNvSpPr>
            <p:nvPr/>
          </p:nvSpPr>
          <p:spPr bwMode="auto">
            <a:xfrm>
              <a:off x="5062" y="2958"/>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1" name="Oval 37"/>
            <p:cNvSpPr>
              <a:spLocks noChangeArrowheads="1"/>
            </p:cNvSpPr>
            <p:nvPr/>
          </p:nvSpPr>
          <p:spPr bwMode="auto">
            <a:xfrm>
              <a:off x="5241" y="2958"/>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2" name="Oval 38"/>
            <p:cNvSpPr>
              <a:spLocks noChangeArrowheads="1"/>
            </p:cNvSpPr>
            <p:nvPr/>
          </p:nvSpPr>
          <p:spPr bwMode="auto">
            <a:xfrm>
              <a:off x="4883" y="3137"/>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3" name="Oval 39"/>
            <p:cNvSpPr>
              <a:spLocks noChangeArrowheads="1"/>
            </p:cNvSpPr>
            <p:nvPr/>
          </p:nvSpPr>
          <p:spPr bwMode="auto">
            <a:xfrm>
              <a:off x="5241" y="3137"/>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sp>
        <p:nvSpPr>
          <p:cNvPr id="74" name="Line 40"/>
          <p:cNvSpPr>
            <a:spLocks noChangeShapeType="1"/>
          </p:cNvSpPr>
          <p:nvPr/>
        </p:nvSpPr>
        <p:spPr bwMode="auto">
          <a:xfrm>
            <a:off x="304800" y="2819400"/>
            <a:ext cx="8229600" cy="0"/>
          </a:xfrm>
          <a:prstGeom prst="line">
            <a:avLst/>
          </a:prstGeom>
          <a:noFill/>
          <a:ln w="6350">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16739" name="Rectangle 3"/>
          <p:cNvSpPr>
            <a:spLocks noGrp="1" noChangeArrowheads="1"/>
          </p:cNvSpPr>
          <p:nvPr>
            <p:ph type="ctrTitle"/>
          </p:nvPr>
        </p:nvSpPr>
        <p:spPr>
          <a:xfrm>
            <a:off x="315913" y="466725"/>
            <a:ext cx="6781800" cy="2133600"/>
          </a:xfrm>
        </p:spPr>
        <p:txBody>
          <a:bodyPr/>
          <a:lstStyle>
            <a:lvl1pPr algn="r">
              <a:defRPr sz="4800"/>
            </a:lvl1pPr>
          </a:lstStyle>
          <a:p>
            <a:r>
              <a:rPr lang="zh-CN" altLang="en-US" noProof="1" smtClean="0"/>
              <a:t>单击此处编辑母版标题样式</a:t>
            </a:r>
            <a:endParaRPr lang="hu-HU" altLang="en-US" noProof="1"/>
          </a:p>
        </p:txBody>
      </p:sp>
      <p:sp>
        <p:nvSpPr>
          <p:cNvPr id="116740" name="Rectangle 4"/>
          <p:cNvSpPr>
            <a:spLocks noGrp="1" noChangeArrowheads="1"/>
          </p:cNvSpPr>
          <p:nvPr>
            <p:ph type="subTitle" idx="1"/>
          </p:nvPr>
        </p:nvSpPr>
        <p:spPr>
          <a:xfrm>
            <a:off x="849313" y="3049588"/>
            <a:ext cx="6248400" cy="2362200"/>
          </a:xfrm>
        </p:spPr>
        <p:txBody>
          <a:bodyPr/>
          <a:lstStyle>
            <a:lvl1pPr marL="0" indent="0" algn="r">
              <a:buFont typeface="Wingdings" panose="05000000000000000000" pitchFamily="2" charset="2"/>
              <a:buNone/>
              <a:defRPr sz="3200"/>
            </a:lvl1pPr>
          </a:lstStyle>
          <a:p>
            <a:r>
              <a:rPr lang="zh-CN" altLang="en-US" noProof="1" smtClean="0"/>
              <a:t>单击此处编辑母版副标题样式</a:t>
            </a:r>
            <a:endParaRPr lang="hu-HU" altLang="en-US" noProof="1"/>
          </a:p>
        </p:txBody>
      </p:sp>
      <p:sp>
        <p:nvSpPr>
          <p:cNvPr id="75" name="Rectangle 5"/>
          <p:cNvSpPr>
            <a:spLocks noGrp="1" noChangeArrowheads="1"/>
          </p:cNvSpPr>
          <p:nvPr>
            <p:ph type="dt" sz="half" idx="2"/>
          </p:nvPr>
        </p:nvSpPr>
        <p:spPr bwMode="auto">
          <a:xfrm>
            <a:off x="457200" y="6248400"/>
            <a:ext cx="2133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6" name="Rectangle 6"/>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7" name="Rectangle 7"/>
          <p:cNvSpPr>
            <a:spLocks noGrp="1" noChangeArrowheads="1"/>
          </p:cNvSpPr>
          <p:nvPr>
            <p:ph type="sldNum" sz="quarter" idx="4"/>
          </p:nvPr>
        </p:nvSpPr>
        <p:spPr bwMode="auto">
          <a:xfrm>
            <a:off x="6553200" y="6248400"/>
            <a:ext cx="2133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2238"/>
            <a:ext cx="2057400" cy="6008687"/>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22238"/>
            <a:ext cx="6019800" cy="6008687"/>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bg>
      <p:bgPr>
        <a:solidFill>
          <a:schemeClr val="bg1"/>
        </a:solid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6049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1" name="日期占位符 2"/>
          <p:cNvSpPr>
            <a:spLocks noGrp="1"/>
          </p:cNvSpPr>
          <p:nvPr>
            <p:ph type="dt" sz="half" idx="2"/>
          </p:nvPr>
        </p:nvSpPr>
        <p:spPr bwMode="auto">
          <a:xfrm>
            <a:off x="457200" y="6381750"/>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en-US"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2" name="灯片编号占位符 3"/>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latin typeface="Arial" panose="020B0604020202090204" pitchFamily="34" charset="0"/>
                <a:cs typeface="Arial" panose="020B0604020202090204" pitchFamily="34" charset="0"/>
              </a:rPr>
            </a:fld>
            <a:endParaRPr lang="en-US" altLang="zh-CN" dirty="0">
              <a:latin typeface="Arial" panose="020B0604020202090204" pitchFamily="34" charset="0"/>
              <a:ea typeface="Arial" panose="020B0604020202090204" pitchFamily="34" charset="0"/>
              <a:cs typeface="Arial" panose="020B0604020202090204" pitchFamily="34" charset="0"/>
            </a:endParaRPr>
          </a:p>
        </p:txBody>
      </p:sp>
      <p:sp>
        <p:nvSpPr>
          <p:cNvPr id="3" name="页脚占位符 2"/>
          <p:cNvSpPr>
            <a:spLocks noGrp="1"/>
          </p:cNvSpPr>
          <p:nvPr>
            <p:ph type="ftr"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798638"/>
            <a:ext cx="4038600" cy="4525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798638"/>
            <a:ext cx="4038600" cy="4525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1" name="日期占位符 4"/>
          <p:cNvSpPr>
            <a:spLocks noGrp="1"/>
          </p:cNvSpPr>
          <p:nvPr>
            <p:ph type="dt" sz="half" idx="12"/>
          </p:nvPr>
        </p:nvSpPr>
        <p:spPr bwMode="auto">
          <a:xfrm>
            <a:off x="457200" y="6381750"/>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en-US"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2"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latin typeface="Arial" panose="020B0604020202090204" pitchFamily="34" charset="0"/>
                <a:cs typeface="Arial" panose="020B0604020202090204" pitchFamily="34" charset="0"/>
              </a:rPr>
            </a:fld>
            <a:endParaRPr lang="en-US" altLang="zh-CN" dirty="0">
              <a:latin typeface="Arial" panose="020B0604020202090204" pitchFamily="34" charset="0"/>
              <a:ea typeface="Arial" panose="020B0604020202090204" pitchFamily="34" charset="0"/>
              <a:cs typeface="Arial" panose="020B0604020202090204" pitchFamily="34" charset="0"/>
            </a:endParaRPr>
          </a:p>
        </p:txBody>
      </p:sp>
      <p:sp>
        <p:nvSpPr>
          <p:cNvPr id="5" name="页脚占位符 4"/>
          <p:cNvSpPr>
            <a:spLocks noGrp="1"/>
          </p:cNvSpPr>
          <p:nvPr>
            <p:ph type="ftr" sz="quarter" idx="13"/>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标题，文本与剪贴画">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798638"/>
            <a:ext cx="4038600" cy="4525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剪贴画占位符 3"/>
          <p:cNvSpPr>
            <a:spLocks noGrp="1"/>
          </p:cNvSpPr>
          <p:nvPr>
            <p:ph type="clipArt" sz="half" idx="2"/>
          </p:nvPr>
        </p:nvSpPr>
        <p:spPr>
          <a:xfrm>
            <a:off x="4648200" y="1798638"/>
            <a:ext cx="4038600" cy="452596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a:pPr>
            <a:endParaRPr kumimoji="0" lang="zh-CN" altLang="en-US" sz="3000" b="0" i="0" u="none" strike="noStrike" kern="0" cap="none" spc="0" normalizeH="0" baseline="0" noProof="0">
              <a:ln>
                <a:noFill/>
              </a:ln>
              <a:solidFill>
                <a:schemeClr val="tx1"/>
              </a:solidFill>
              <a:effectLst/>
              <a:uLnTx/>
              <a:uFillTx/>
              <a:latin typeface="+mn-lt"/>
              <a:ea typeface="+mn-ea"/>
              <a:cs typeface="Arial" panose="020B0604020202090204" pitchFamily="34" charset="0"/>
            </a:endParaRPr>
          </a:p>
        </p:txBody>
      </p:sp>
      <p:sp>
        <p:nvSpPr>
          <p:cNvPr id="41" name="日期占位符 4"/>
          <p:cNvSpPr>
            <a:spLocks noGrp="1"/>
          </p:cNvSpPr>
          <p:nvPr>
            <p:ph type="dt" sz="half" idx="12"/>
          </p:nvPr>
        </p:nvSpPr>
        <p:spPr bwMode="auto">
          <a:xfrm>
            <a:off x="457200" y="6381750"/>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en-US"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2"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latin typeface="Arial" panose="020B0604020202090204" pitchFamily="34" charset="0"/>
                <a:cs typeface="Arial" panose="020B0604020202090204" pitchFamily="34" charset="0"/>
              </a:rPr>
            </a:fld>
            <a:endParaRPr lang="en-US" altLang="zh-CN" dirty="0">
              <a:latin typeface="Arial" panose="020B0604020202090204" pitchFamily="34" charset="0"/>
              <a:ea typeface="Arial" panose="020B0604020202090204" pitchFamily="34" charset="0"/>
              <a:cs typeface="Arial" panose="020B0604020202090204" pitchFamily="34" charset="0"/>
            </a:endParaRPr>
          </a:p>
        </p:txBody>
      </p:sp>
      <p:sp>
        <p:nvSpPr>
          <p:cNvPr id="5" name="页脚占位符 4"/>
          <p:cNvSpPr>
            <a:spLocks noGrp="1"/>
          </p:cNvSpPr>
          <p:nvPr>
            <p:ph type="ftr" sz="quarter" idx="13"/>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
        <p:nvSpPr>
          <p:cNvPr id="4" name="灯片编号占位符 3"/>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灯片编号占位符 3"/>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4" name="灯片编号占位符 3"/>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灯片编号占位符 4"/>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灯片编号占位符 6"/>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灯片编号占位符 2"/>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灯片编号占位符 4"/>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anose="05000000000000000000" pitchFamily="2" charset="2"/>
              <a:buNone/>
              <a:defRPr/>
            </a:pPr>
            <a:r>
              <a:rPr kumimoji="0" lang="zh-CN" altLang="en-US" sz="3200" b="0" i="0" u="none" strike="noStrike" kern="0" cap="none" spc="0" normalizeH="0" baseline="0" noProof="0" smtClean="0">
                <a:ln>
                  <a:noFill/>
                </a:ln>
                <a:solidFill>
                  <a:schemeClr val="tx1"/>
                </a:solidFill>
                <a:effectLst/>
                <a:uLnTx/>
                <a:uFillTx/>
                <a:latin typeface="+mn-lt"/>
                <a:ea typeface="宋体" panose="02010600030101010101" pitchFamily="2" charset="-122"/>
                <a:cs typeface="+mn-cs"/>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宋体" panose="02010600030101010101" pitchFamily="2" charset="-122"/>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灯片编号占位符 4"/>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灯片编号占位符 3"/>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2238"/>
            <a:ext cx="2057400" cy="6008687"/>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22238"/>
            <a:ext cx="6019800" cy="6008687"/>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灯片编号占位符 3"/>
          <p:cNvSpPr>
            <a:spLocks noGrp="1"/>
          </p:cNvSpPr>
          <p:nvPr>
            <p:ph type="sldNum" sz="quarter" idx="10"/>
          </p:nvPr>
        </p:nvSpPr>
        <p:spPr/>
        <p:txBody>
          <a:bodyPr/>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sp>
        <p:nvSpPr>
          <p:cNvPr id="41" name="Line 2"/>
          <p:cNvSpPr>
            <a:spLocks noChangeShapeType="1"/>
          </p:cNvSpPr>
          <p:nvPr/>
        </p:nvSpPr>
        <p:spPr bwMode="auto">
          <a:xfrm>
            <a:off x="7315200" y="1066800"/>
            <a:ext cx="0" cy="4495800"/>
          </a:xfrm>
          <a:prstGeom prst="line">
            <a:avLst/>
          </a:prstGeom>
          <a:noFill/>
          <a:ln w="9525">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nvGrpSpPr>
          <p:cNvPr id="7171" name="Group 8"/>
          <p:cNvGrpSpPr/>
          <p:nvPr/>
        </p:nvGrpSpPr>
        <p:grpSpPr>
          <a:xfrm>
            <a:off x="7493000" y="2992438"/>
            <a:ext cx="1338263" cy="2189162"/>
            <a:chOff x="4704" y="1885"/>
            <a:chExt cx="843" cy="1379"/>
          </a:xfrm>
        </p:grpSpPr>
        <p:sp>
          <p:nvSpPr>
            <p:cNvPr id="43" name="Oval 9"/>
            <p:cNvSpPr>
              <a:spLocks noChangeArrowheads="1"/>
            </p:cNvSpPr>
            <p:nvPr/>
          </p:nvSpPr>
          <p:spPr bwMode="auto">
            <a:xfrm>
              <a:off x="4704" y="1885"/>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4" name="Oval 10"/>
            <p:cNvSpPr>
              <a:spLocks noChangeArrowheads="1"/>
            </p:cNvSpPr>
            <p:nvPr/>
          </p:nvSpPr>
          <p:spPr bwMode="auto">
            <a:xfrm>
              <a:off x="4883" y="1885"/>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5" name="Oval 11"/>
            <p:cNvSpPr>
              <a:spLocks noChangeArrowheads="1"/>
            </p:cNvSpPr>
            <p:nvPr/>
          </p:nvSpPr>
          <p:spPr bwMode="auto">
            <a:xfrm>
              <a:off x="5062" y="1885"/>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6" name="Oval 12"/>
            <p:cNvSpPr>
              <a:spLocks noChangeArrowheads="1"/>
            </p:cNvSpPr>
            <p:nvPr/>
          </p:nvSpPr>
          <p:spPr bwMode="auto">
            <a:xfrm>
              <a:off x="4704" y="2064"/>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7" name="Oval 13"/>
            <p:cNvSpPr>
              <a:spLocks noChangeArrowheads="1"/>
            </p:cNvSpPr>
            <p:nvPr/>
          </p:nvSpPr>
          <p:spPr bwMode="auto">
            <a:xfrm>
              <a:off x="4883" y="2064"/>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8" name="Oval 14"/>
            <p:cNvSpPr>
              <a:spLocks noChangeArrowheads="1"/>
            </p:cNvSpPr>
            <p:nvPr/>
          </p:nvSpPr>
          <p:spPr bwMode="auto">
            <a:xfrm>
              <a:off x="5062" y="2064"/>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49" name="Oval 15"/>
            <p:cNvSpPr>
              <a:spLocks noChangeArrowheads="1"/>
            </p:cNvSpPr>
            <p:nvPr/>
          </p:nvSpPr>
          <p:spPr bwMode="auto">
            <a:xfrm>
              <a:off x="5241" y="2064"/>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0" name="Oval 16"/>
            <p:cNvSpPr>
              <a:spLocks noChangeArrowheads="1"/>
            </p:cNvSpPr>
            <p:nvPr/>
          </p:nvSpPr>
          <p:spPr bwMode="auto">
            <a:xfrm>
              <a:off x="4704" y="2243"/>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1" name="Oval 17"/>
            <p:cNvSpPr>
              <a:spLocks noChangeArrowheads="1"/>
            </p:cNvSpPr>
            <p:nvPr/>
          </p:nvSpPr>
          <p:spPr bwMode="auto">
            <a:xfrm>
              <a:off x="4883" y="2243"/>
              <a:ext cx="127" cy="12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2" name="Oval 18"/>
            <p:cNvSpPr>
              <a:spLocks noChangeArrowheads="1"/>
            </p:cNvSpPr>
            <p:nvPr/>
          </p:nvSpPr>
          <p:spPr bwMode="auto">
            <a:xfrm>
              <a:off x="5062" y="2243"/>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3" name="Oval 19"/>
            <p:cNvSpPr>
              <a:spLocks noChangeArrowheads="1"/>
            </p:cNvSpPr>
            <p:nvPr/>
          </p:nvSpPr>
          <p:spPr bwMode="auto">
            <a:xfrm>
              <a:off x="5241" y="2243"/>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4" name="Oval 20"/>
            <p:cNvSpPr>
              <a:spLocks noChangeArrowheads="1"/>
            </p:cNvSpPr>
            <p:nvPr/>
          </p:nvSpPr>
          <p:spPr bwMode="auto">
            <a:xfrm>
              <a:off x="5420" y="2243"/>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5" name="Oval 21"/>
            <p:cNvSpPr>
              <a:spLocks noChangeArrowheads="1"/>
            </p:cNvSpPr>
            <p:nvPr/>
          </p:nvSpPr>
          <p:spPr bwMode="auto">
            <a:xfrm>
              <a:off x="4704" y="2421"/>
              <a:ext cx="127" cy="128"/>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6" name="Oval 22"/>
            <p:cNvSpPr>
              <a:spLocks noChangeArrowheads="1"/>
            </p:cNvSpPr>
            <p:nvPr/>
          </p:nvSpPr>
          <p:spPr bwMode="auto">
            <a:xfrm>
              <a:off x="4883" y="2421"/>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7" name="Oval 23"/>
            <p:cNvSpPr>
              <a:spLocks noChangeArrowheads="1"/>
            </p:cNvSpPr>
            <p:nvPr/>
          </p:nvSpPr>
          <p:spPr bwMode="auto">
            <a:xfrm>
              <a:off x="5062" y="2421"/>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8" name="Oval 24"/>
            <p:cNvSpPr>
              <a:spLocks noChangeArrowheads="1"/>
            </p:cNvSpPr>
            <p:nvPr/>
          </p:nvSpPr>
          <p:spPr bwMode="auto">
            <a:xfrm>
              <a:off x="5241" y="2421"/>
              <a:ext cx="127" cy="128"/>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9" name="Oval 25"/>
            <p:cNvSpPr>
              <a:spLocks noChangeArrowheads="1"/>
            </p:cNvSpPr>
            <p:nvPr/>
          </p:nvSpPr>
          <p:spPr bwMode="auto">
            <a:xfrm>
              <a:off x="4704" y="2600"/>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0" name="Oval 26"/>
            <p:cNvSpPr>
              <a:spLocks noChangeArrowheads="1"/>
            </p:cNvSpPr>
            <p:nvPr/>
          </p:nvSpPr>
          <p:spPr bwMode="auto">
            <a:xfrm>
              <a:off x="4883" y="2600"/>
              <a:ext cx="127" cy="128"/>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1" name="Oval 27"/>
            <p:cNvSpPr>
              <a:spLocks noChangeArrowheads="1"/>
            </p:cNvSpPr>
            <p:nvPr/>
          </p:nvSpPr>
          <p:spPr bwMode="auto">
            <a:xfrm>
              <a:off x="5062" y="2600"/>
              <a:ext cx="127" cy="128"/>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2" name="Oval 28"/>
            <p:cNvSpPr>
              <a:spLocks noChangeArrowheads="1"/>
            </p:cNvSpPr>
            <p:nvPr/>
          </p:nvSpPr>
          <p:spPr bwMode="auto">
            <a:xfrm>
              <a:off x="5241" y="2600"/>
              <a:ext cx="127" cy="128"/>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3" name="Oval 29"/>
            <p:cNvSpPr>
              <a:spLocks noChangeArrowheads="1"/>
            </p:cNvSpPr>
            <p:nvPr/>
          </p:nvSpPr>
          <p:spPr bwMode="auto">
            <a:xfrm>
              <a:off x="5420" y="2600"/>
              <a:ext cx="127" cy="128"/>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4" name="Oval 30"/>
            <p:cNvSpPr>
              <a:spLocks noChangeArrowheads="1"/>
            </p:cNvSpPr>
            <p:nvPr/>
          </p:nvSpPr>
          <p:spPr bwMode="auto">
            <a:xfrm>
              <a:off x="4704" y="2779"/>
              <a:ext cx="127" cy="12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5" name="Oval 31"/>
            <p:cNvSpPr>
              <a:spLocks noChangeArrowheads="1"/>
            </p:cNvSpPr>
            <p:nvPr/>
          </p:nvSpPr>
          <p:spPr bwMode="auto">
            <a:xfrm>
              <a:off x="4883" y="2779"/>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6" name="Oval 32"/>
            <p:cNvSpPr>
              <a:spLocks noChangeArrowheads="1"/>
            </p:cNvSpPr>
            <p:nvPr/>
          </p:nvSpPr>
          <p:spPr bwMode="auto">
            <a:xfrm>
              <a:off x="5062" y="2779"/>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7" name="Oval 33"/>
            <p:cNvSpPr>
              <a:spLocks noChangeArrowheads="1"/>
            </p:cNvSpPr>
            <p:nvPr/>
          </p:nvSpPr>
          <p:spPr bwMode="auto">
            <a:xfrm>
              <a:off x="5241" y="2779"/>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8" name="Oval 34"/>
            <p:cNvSpPr>
              <a:spLocks noChangeArrowheads="1"/>
            </p:cNvSpPr>
            <p:nvPr/>
          </p:nvSpPr>
          <p:spPr bwMode="auto">
            <a:xfrm>
              <a:off x="4704" y="2958"/>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9" name="Oval 35"/>
            <p:cNvSpPr>
              <a:spLocks noChangeArrowheads="1"/>
            </p:cNvSpPr>
            <p:nvPr/>
          </p:nvSpPr>
          <p:spPr bwMode="auto">
            <a:xfrm>
              <a:off x="4883" y="2958"/>
              <a:ext cx="127" cy="127"/>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0" name="Oval 36"/>
            <p:cNvSpPr>
              <a:spLocks noChangeArrowheads="1"/>
            </p:cNvSpPr>
            <p:nvPr/>
          </p:nvSpPr>
          <p:spPr bwMode="auto">
            <a:xfrm>
              <a:off x="5062" y="2958"/>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1" name="Oval 37"/>
            <p:cNvSpPr>
              <a:spLocks noChangeArrowheads="1"/>
            </p:cNvSpPr>
            <p:nvPr/>
          </p:nvSpPr>
          <p:spPr bwMode="auto">
            <a:xfrm>
              <a:off x="5241" y="2958"/>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2" name="Oval 38"/>
            <p:cNvSpPr>
              <a:spLocks noChangeArrowheads="1"/>
            </p:cNvSpPr>
            <p:nvPr/>
          </p:nvSpPr>
          <p:spPr bwMode="auto">
            <a:xfrm>
              <a:off x="4883" y="3137"/>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73" name="Oval 39"/>
            <p:cNvSpPr>
              <a:spLocks noChangeArrowheads="1"/>
            </p:cNvSpPr>
            <p:nvPr/>
          </p:nvSpPr>
          <p:spPr bwMode="auto">
            <a:xfrm>
              <a:off x="5241" y="3137"/>
              <a:ext cx="127" cy="127"/>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sp>
        <p:nvSpPr>
          <p:cNvPr id="74" name="Line 40"/>
          <p:cNvSpPr>
            <a:spLocks noChangeShapeType="1"/>
          </p:cNvSpPr>
          <p:nvPr/>
        </p:nvSpPr>
        <p:spPr bwMode="auto">
          <a:xfrm>
            <a:off x="304800" y="2819400"/>
            <a:ext cx="8229600" cy="0"/>
          </a:xfrm>
          <a:prstGeom prst="line">
            <a:avLst/>
          </a:prstGeom>
          <a:noFill/>
          <a:ln w="6350">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16739" name="Rectangle 3"/>
          <p:cNvSpPr>
            <a:spLocks noGrp="1" noChangeArrowheads="1"/>
          </p:cNvSpPr>
          <p:nvPr>
            <p:ph type="ctrTitle"/>
          </p:nvPr>
        </p:nvSpPr>
        <p:spPr>
          <a:xfrm>
            <a:off x="315913" y="466725"/>
            <a:ext cx="6781800" cy="2133600"/>
          </a:xfrm>
        </p:spPr>
        <p:txBody>
          <a:bodyPr/>
          <a:lstStyle>
            <a:lvl1pPr algn="r">
              <a:defRPr sz="4800"/>
            </a:lvl1pPr>
          </a:lstStyle>
          <a:p>
            <a:r>
              <a:rPr lang="zh-CN" altLang="en-US" noProof="1" smtClean="0"/>
              <a:t>单击此处编辑母版标题样式</a:t>
            </a:r>
            <a:endParaRPr lang="hu-HU" altLang="en-US" noProof="1"/>
          </a:p>
        </p:txBody>
      </p:sp>
      <p:sp>
        <p:nvSpPr>
          <p:cNvPr id="116740" name="Rectangle 4"/>
          <p:cNvSpPr>
            <a:spLocks noGrp="1" noChangeArrowheads="1"/>
          </p:cNvSpPr>
          <p:nvPr>
            <p:ph type="subTitle" idx="1"/>
          </p:nvPr>
        </p:nvSpPr>
        <p:spPr>
          <a:xfrm>
            <a:off x="849313" y="3049588"/>
            <a:ext cx="6248400" cy="2362200"/>
          </a:xfrm>
        </p:spPr>
        <p:txBody>
          <a:bodyPr/>
          <a:lstStyle>
            <a:lvl1pPr marL="0" indent="0" algn="r">
              <a:buFont typeface="Wingdings" panose="05000000000000000000" pitchFamily="2" charset="2"/>
              <a:buNone/>
              <a:defRPr sz="3200"/>
            </a:lvl1pPr>
          </a:lstStyle>
          <a:p>
            <a:r>
              <a:rPr lang="zh-CN" altLang="en-US" noProof="1" smtClean="0"/>
              <a:t>单击此处编辑母版副标题样式</a:t>
            </a:r>
            <a:endParaRPr lang="hu-HU" altLang="en-US" noProof="1"/>
          </a:p>
        </p:txBody>
      </p:sp>
      <p:sp>
        <p:nvSpPr>
          <p:cNvPr id="75" name="Rectangle 5"/>
          <p:cNvSpPr>
            <a:spLocks noGrp="1" noChangeArrowheads="1"/>
          </p:cNvSpPr>
          <p:nvPr>
            <p:ph type="dt" sz="half" idx="2"/>
          </p:nvPr>
        </p:nvSpPr>
        <p:spPr bwMode="auto">
          <a:xfrm>
            <a:off x="457200" y="6248400"/>
            <a:ext cx="2133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6" name="Rectangle 6"/>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7" name="Rectangle 7"/>
          <p:cNvSpPr>
            <a:spLocks noGrp="1" noChangeArrowheads="1"/>
          </p:cNvSpPr>
          <p:nvPr>
            <p:ph type="sldNum" sz="quarter" idx="4"/>
          </p:nvPr>
        </p:nvSpPr>
        <p:spPr bwMode="auto">
          <a:xfrm>
            <a:off x="6553200" y="6248400"/>
            <a:ext cx="2133600" cy="457200"/>
          </a:xfrm>
          <a:prstGeom prst="rect">
            <a:avLst/>
          </a:prstGeom>
          <a:ln>
            <a:miter lim="800000"/>
          </a:ln>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anose="05000000000000000000" pitchFamily="2" charset="2"/>
              <a:buNone/>
              <a:defRPr/>
            </a:pPr>
            <a:r>
              <a:rPr kumimoji="0" lang="zh-CN" altLang="en-US" sz="3200" b="0" i="0" u="none" strike="noStrike" kern="0" cap="none" spc="0" normalizeH="0" baseline="0" noProof="0" smtClean="0">
                <a:ln>
                  <a:noFill/>
                </a:ln>
                <a:solidFill>
                  <a:schemeClr val="tx1"/>
                </a:solidFill>
                <a:effectLst/>
                <a:uLnTx/>
                <a:uFillTx/>
                <a:latin typeface="+mn-lt"/>
                <a:ea typeface="+mn-ea"/>
                <a:cs typeface="Arial" panose="020B0604020202090204" pitchFamily="34" charset="0"/>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mn-ea"/>
              <a:cs typeface="Arial" panose="020B060402020209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2238"/>
            <a:ext cx="2057400" cy="6008687"/>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22238"/>
            <a:ext cx="6019800" cy="6008687"/>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灯片编号占位符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内容">
    <p:bg>
      <p:bgPr>
        <a:solidFill>
          <a:schemeClr val="bg1"/>
        </a:solid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6049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1" name="日期占位符 2"/>
          <p:cNvSpPr>
            <a:spLocks noGrp="1"/>
          </p:cNvSpPr>
          <p:nvPr>
            <p:ph type="dt" sz="half" idx="2"/>
          </p:nvPr>
        </p:nvSpPr>
        <p:spPr bwMode="auto">
          <a:xfrm>
            <a:off x="457200" y="6381750"/>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en-US"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2" name="灯片编号占位符 3"/>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latin typeface="Arial" panose="020B0604020202090204" pitchFamily="34" charset="0"/>
                <a:cs typeface="Arial" panose="020B0604020202090204" pitchFamily="34" charset="0"/>
              </a:rPr>
            </a:fld>
            <a:endParaRPr lang="en-US" altLang="zh-CN" dirty="0">
              <a:latin typeface="Arial" panose="020B0604020202090204" pitchFamily="34" charset="0"/>
              <a:ea typeface="Arial" panose="020B0604020202090204" pitchFamily="34" charset="0"/>
              <a:cs typeface="Arial" panose="020B0604020202090204" pitchFamily="34" charset="0"/>
            </a:endParaRPr>
          </a:p>
        </p:txBody>
      </p:sp>
      <p:sp>
        <p:nvSpPr>
          <p:cNvPr id="3" name="页脚占位符 2"/>
          <p:cNvSpPr>
            <a:spLocks noGrp="1"/>
          </p:cNvSpPr>
          <p:nvPr>
            <p:ph type="ftr" sz="quarter" idx="10"/>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标题，文本与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798638"/>
            <a:ext cx="4038600" cy="4525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798638"/>
            <a:ext cx="4038600" cy="4525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1" name="日期占位符 4"/>
          <p:cNvSpPr>
            <a:spLocks noGrp="1"/>
          </p:cNvSpPr>
          <p:nvPr>
            <p:ph type="dt" sz="half" idx="12"/>
          </p:nvPr>
        </p:nvSpPr>
        <p:spPr bwMode="auto">
          <a:xfrm>
            <a:off x="457200" y="6381750"/>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en-US"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2"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latin typeface="Arial" panose="020B0604020202090204" pitchFamily="34" charset="0"/>
                <a:cs typeface="Arial" panose="020B0604020202090204" pitchFamily="34" charset="0"/>
              </a:rPr>
            </a:fld>
            <a:endParaRPr lang="en-US" altLang="zh-CN" dirty="0">
              <a:latin typeface="Arial" panose="020B0604020202090204" pitchFamily="34" charset="0"/>
              <a:ea typeface="Arial" panose="020B0604020202090204" pitchFamily="34" charset="0"/>
              <a:cs typeface="Arial" panose="020B0604020202090204" pitchFamily="34" charset="0"/>
            </a:endParaRPr>
          </a:p>
        </p:txBody>
      </p:sp>
      <p:sp>
        <p:nvSpPr>
          <p:cNvPr id="5" name="页脚占位符 4"/>
          <p:cNvSpPr>
            <a:spLocks noGrp="1"/>
          </p:cNvSpPr>
          <p:nvPr>
            <p:ph type="ftr" sz="quarter" idx="13"/>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标题，文本与剪贴画">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798638"/>
            <a:ext cx="4038600" cy="45259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剪贴画占位符 3"/>
          <p:cNvSpPr>
            <a:spLocks noGrp="1"/>
          </p:cNvSpPr>
          <p:nvPr>
            <p:ph type="clipArt" sz="half" idx="2"/>
          </p:nvPr>
        </p:nvSpPr>
        <p:spPr>
          <a:xfrm>
            <a:off x="4648200" y="1798638"/>
            <a:ext cx="4038600" cy="452596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tx2"/>
              </a:buClr>
              <a:buSzPct val="70000"/>
              <a:buFont typeface="Wingdings" panose="05000000000000000000" pitchFamily="2" charset="2"/>
              <a:buChar char="l"/>
              <a:defRPr/>
            </a:pPr>
            <a:endParaRPr kumimoji="0" lang="zh-CN" altLang="en-US" sz="3000" b="0" i="0" u="none" strike="noStrike" kern="0" cap="none" spc="0" normalizeH="0" baseline="0" noProof="0">
              <a:ln>
                <a:noFill/>
              </a:ln>
              <a:solidFill>
                <a:schemeClr val="tx1"/>
              </a:solidFill>
              <a:effectLst/>
              <a:uLnTx/>
              <a:uFillTx/>
              <a:latin typeface="+mn-lt"/>
              <a:ea typeface="+mn-ea"/>
              <a:cs typeface="Arial" panose="020B0604020202090204" pitchFamily="34" charset="0"/>
            </a:endParaRPr>
          </a:p>
        </p:txBody>
      </p:sp>
      <p:sp>
        <p:nvSpPr>
          <p:cNvPr id="41" name="日期占位符 4"/>
          <p:cNvSpPr>
            <a:spLocks noGrp="1"/>
          </p:cNvSpPr>
          <p:nvPr>
            <p:ph type="dt" sz="half" idx="12"/>
          </p:nvPr>
        </p:nvSpPr>
        <p:spPr bwMode="auto">
          <a:xfrm>
            <a:off x="457200" y="6381750"/>
            <a:ext cx="2133600" cy="476250"/>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en-US"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2" name="灯片编号占位符 5"/>
          <p:cNvSpPr>
            <a:spLocks noGrp="1"/>
          </p:cNvSpPr>
          <p:nvPr>
            <p:ph type="sldNum" sz="quarter" idx="4"/>
          </p:nvPr>
        </p:nvSpPr>
        <p:spPr bwMode="auto">
          <a:xfrm>
            <a:off x="6553200" y="6245225"/>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latin typeface="Arial" panose="020B0604020202090204" pitchFamily="34" charset="0"/>
                <a:cs typeface="Arial" panose="020B0604020202090204" pitchFamily="34" charset="0"/>
              </a:rPr>
            </a:fld>
            <a:endParaRPr lang="en-US" altLang="zh-CN" dirty="0">
              <a:latin typeface="Arial" panose="020B0604020202090204" pitchFamily="34" charset="0"/>
              <a:ea typeface="Arial" panose="020B0604020202090204" pitchFamily="34" charset="0"/>
              <a:cs typeface="Arial" panose="020B0604020202090204" pitchFamily="34" charset="0"/>
            </a:endParaRPr>
          </a:p>
        </p:txBody>
      </p:sp>
      <p:sp>
        <p:nvSpPr>
          <p:cNvPr id="5" name="页脚占位符 4"/>
          <p:cNvSpPr>
            <a:spLocks noGrp="1"/>
          </p:cNvSpPr>
          <p:nvPr>
            <p:ph type="ftr" sz="quarter" idx="13"/>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9" name="灯片编号占位符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5" name="灯片编号占位符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4" name="灯片编号占位符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Pct val="70000"/>
              <a:buFont typeface="Wingdings" panose="05000000000000000000" pitchFamily="2" charset="2"/>
              <a:buNone/>
              <a:defRPr/>
            </a:pPr>
            <a:r>
              <a:rPr kumimoji="0" lang="zh-CN" altLang="en-US" sz="3200" b="0" i="0" u="none" strike="noStrike" kern="0" cap="none" spc="0" normalizeH="0" baseline="0" noProof="0" smtClean="0">
                <a:ln>
                  <a:noFill/>
                </a:ln>
                <a:solidFill>
                  <a:schemeClr val="tx1"/>
                </a:solidFill>
                <a:effectLst/>
                <a:uLnTx/>
                <a:uFillTx/>
                <a:latin typeface="+mn-lt"/>
                <a:ea typeface="+mn-ea"/>
                <a:cs typeface="Arial" panose="020B0604020202090204" pitchFamily="34" charset="0"/>
              </a:rPr>
              <a:t>单击图标添加图片</a:t>
            </a:r>
            <a:endParaRPr kumimoji="0" lang="zh-CN" altLang="en-US" sz="3200" b="0" i="0" u="none" strike="noStrike" kern="0" cap="none" spc="0" normalizeH="0" baseline="0" noProof="0" smtClean="0">
              <a:ln>
                <a:noFill/>
              </a:ln>
              <a:solidFill>
                <a:schemeClr val="tx1"/>
              </a:solidFill>
              <a:effectLst/>
              <a:uLnTx/>
              <a:uFillTx/>
              <a:latin typeface="+mn-lt"/>
              <a:ea typeface="+mn-ea"/>
              <a:cs typeface="Arial" panose="020B060402020209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7" name="灯片编号占位符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5" Type="http://schemas.openxmlformats.org/officeDocument/2006/relationships/theme" Target="../theme/theme3.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Line 2"/>
          <p:cNvSpPr>
            <a:spLocks noChangeShapeType="1"/>
          </p:cNvSpPr>
          <p:nvPr/>
        </p:nvSpPr>
        <p:spPr bwMode="auto">
          <a:xfrm>
            <a:off x="7962900" y="152400"/>
            <a:ext cx="0" cy="1524000"/>
          </a:xfrm>
          <a:prstGeom prst="line">
            <a:avLst/>
          </a:prstGeom>
          <a:noFill/>
          <a:ln w="9525">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123" name="Rectangle 3"/>
          <p:cNvSpPr>
            <a:spLocks noGrp="1"/>
          </p:cNvSpPr>
          <p:nvPr>
            <p:ph type="title"/>
          </p:nvPr>
        </p:nvSpPr>
        <p:spPr>
          <a:xfrm>
            <a:off x="457200" y="122238"/>
            <a:ext cx="7543800" cy="1295400"/>
          </a:xfrm>
          <a:prstGeom prst="rect">
            <a:avLst/>
          </a:prstGeom>
          <a:noFill/>
          <a:ln w="9525">
            <a:noFill/>
          </a:ln>
        </p:spPr>
        <p:txBody>
          <a:bodyPr anchor="b" anchorCtr="0"/>
          <a:p>
            <a:pPr lvl="0"/>
            <a:r>
              <a:rPr lang="hu-HU" altLang="en-US" dirty="0"/>
              <a:t>Mintacím szerkesztése</a:t>
            </a:r>
            <a:endParaRPr lang="en-US" altLang="zh-CN" dirty="0"/>
          </a:p>
        </p:txBody>
      </p:sp>
      <p:sp>
        <p:nvSpPr>
          <p:cNvPr id="5124" name="Rectangle 4"/>
          <p:cNvSpPr>
            <a:spLocks noGrp="1"/>
          </p:cNvSpPr>
          <p:nvPr>
            <p:ph type="body"/>
          </p:nvPr>
        </p:nvSpPr>
        <p:spPr>
          <a:xfrm>
            <a:off x="457200" y="1719263"/>
            <a:ext cx="8229600" cy="4411662"/>
          </a:xfrm>
          <a:prstGeom prst="rect">
            <a:avLst/>
          </a:prstGeom>
          <a:noFill/>
          <a:ln w="9525">
            <a:noFill/>
          </a:ln>
        </p:spPr>
        <p:txBody>
          <a:bodyPr/>
          <a:p>
            <a:pPr lvl="0"/>
            <a:r>
              <a:rPr lang="hu-HU" altLang="en-US" dirty="0"/>
              <a:t>Mintaszöveg szerkesztése</a:t>
            </a:r>
            <a:endParaRPr lang="hu-HU" altLang="en-US" dirty="0"/>
          </a:p>
          <a:p>
            <a:pPr lvl="1"/>
            <a:r>
              <a:rPr lang="hu-HU" altLang="en-US" dirty="0"/>
              <a:t>Második szint</a:t>
            </a:r>
            <a:endParaRPr lang="hu-HU" altLang="en-US" dirty="0"/>
          </a:p>
          <a:p>
            <a:pPr lvl="2"/>
            <a:r>
              <a:rPr lang="hu-HU" altLang="en-US" dirty="0"/>
              <a:t>Harmadik szint</a:t>
            </a:r>
            <a:endParaRPr lang="hu-HU" altLang="en-US" dirty="0"/>
          </a:p>
          <a:p>
            <a:pPr lvl="3"/>
            <a:r>
              <a:rPr lang="hu-HU" altLang="en-US" dirty="0"/>
              <a:t>Negyedik szint</a:t>
            </a:r>
            <a:endParaRPr lang="hu-HU" altLang="en-US" dirty="0"/>
          </a:p>
          <a:p>
            <a:pPr lvl="4"/>
            <a:r>
              <a:rPr lang="hu-HU" altLang="en-US" dirty="0"/>
              <a:t>Ötödik szint</a:t>
            </a:r>
            <a:endParaRPr lang="en-US" altLang="zh-CN" dirty="0"/>
          </a:p>
        </p:txBody>
      </p:sp>
      <p:sp>
        <p:nvSpPr>
          <p:cNvPr id="115717" name="Rectangle 5"/>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buFont typeface="Arial" panose="020B0604020202090204" pitchFamily="34" charset="0"/>
              <a:buNone/>
              <a:defRPr>
                <a:latin typeface="Arial" panose="020B0604020202090204" pitchFamily="34" charset="0"/>
                <a:cs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115718" name="Rectangle 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buFont typeface="Arial" panose="020B0604020202090204" pitchFamily="34" charset="0"/>
              <a:buNone/>
              <a:defRPr>
                <a:latin typeface="Arial" panose="020B0604020202090204" pitchFamily="34" charset="0"/>
                <a:cs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115719" name="Rectangle 7"/>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a:buFont typeface="Arial" panose="020B0604020202090204" pitchFamily="34" charset="0"/>
              <a:buNone/>
              <a:defRPr>
                <a:latin typeface="Arial" panose="020B0604020202090204" pitchFamily="34" charset="0"/>
                <a:cs typeface="Arial" panose="020B060402020209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grpSp>
        <p:nvGrpSpPr>
          <p:cNvPr id="5128" name="Group 8"/>
          <p:cNvGrpSpPr/>
          <p:nvPr/>
        </p:nvGrpSpPr>
        <p:grpSpPr>
          <a:xfrm>
            <a:off x="8153400" y="152400"/>
            <a:ext cx="792163" cy="1295400"/>
            <a:chOff x="5136" y="960"/>
            <a:chExt cx="528" cy="864"/>
          </a:xfrm>
        </p:grpSpPr>
        <p:sp>
          <p:nvSpPr>
            <p:cNvPr id="1034" name="Oval 9"/>
            <p:cNvSpPr>
              <a:spLocks noChangeArrowheads="1"/>
            </p:cNvSpPr>
            <p:nvPr/>
          </p:nvSpPr>
          <p:spPr bwMode="auto">
            <a:xfrm>
              <a:off x="5136" y="960"/>
              <a:ext cx="80"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5" name="Oval 10"/>
            <p:cNvSpPr>
              <a:spLocks noChangeArrowheads="1"/>
            </p:cNvSpPr>
            <p:nvPr/>
          </p:nvSpPr>
          <p:spPr bwMode="auto">
            <a:xfrm>
              <a:off x="5248" y="960"/>
              <a:ext cx="79"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6" name="Oval 11"/>
            <p:cNvSpPr>
              <a:spLocks noChangeArrowheads="1"/>
            </p:cNvSpPr>
            <p:nvPr/>
          </p:nvSpPr>
          <p:spPr bwMode="auto">
            <a:xfrm>
              <a:off x="5360" y="960"/>
              <a:ext cx="76"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7" name="Oval 12"/>
            <p:cNvSpPr>
              <a:spLocks noChangeArrowheads="1"/>
            </p:cNvSpPr>
            <p:nvPr/>
          </p:nvSpPr>
          <p:spPr bwMode="auto">
            <a:xfrm>
              <a:off x="5136" y="1072"/>
              <a:ext cx="80"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8" name="Oval 13"/>
            <p:cNvSpPr>
              <a:spLocks noChangeArrowheads="1"/>
            </p:cNvSpPr>
            <p:nvPr/>
          </p:nvSpPr>
          <p:spPr bwMode="auto">
            <a:xfrm>
              <a:off x="5248" y="1072"/>
              <a:ext cx="79"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9" name="Oval 14"/>
            <p:cNvSpPr>
              <a:spLocks noChangeArrowheads="1"/>
            </p:cNvSpPr>
            <p:nvPr/>
          </p:nvSpPr>
          <p:spPr bwMode="auto">
            <a:xfrm>
              <a:off x="5360" y="1072"/>
              <a:ext cx="76"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0" name="Oval 15"/>
            <p:cNvSpPr>
              <a:spLocks noChangeArrowheads="1"/>
            </p:cNvSpPr>
            <p:nvPr/>
          </p:nvSpPr>
          <p:spPr bwMode="auto">
            <a:xfrm>
              <a:off x="5472" y="1072"/>
              <a:ext cx="76" cy="7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1" name="Oval 16"/>
            <p:cNvSpPr>
              <a:spLocks noChangeArrowheads="1"/>
            </p:cNvSpPr>
            <p:nvPr/>
          </p:nvSpPr>
          <p:spPr bwMode="auto">
            <a:xfrm>
              <a:off x="5136" y="1184"/>
              <a:ext cx="80" cy="76"/>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2" name="Oval 17"/>
            <p:cNvSpPr>
              <a:spLocks noChangeArrowheads="1"/>
            </p:cNvSpPr>
            <p:nvPr/>
          </p:nvSpPr>
          <p:spPr bwMode="auto">
            <a:xfrm>
              <a:off x="5248" y="1184"/>
              <a:ext cx="79" cy="76"/>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3" name="Oval 18"/>
            <p:cNvSpPr>
              <a:spLocks noChangeArrowheads="1"/>
            </p:cNvSpPr>
            <p:nvPr/>
          </p:nvSpPr>
          <p:spPr bwMode="auto">
            <a:xfrm>
              <a:off x="5360" y="1184"/>
              <a:ext cx="76" cy="76"/>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4" name="Oval 19"/>
            <p:cNvSpPr>
              <a:spLocks noChangeArrowheads="1"/>
            </p:cNvSpPr>
            <p:nvPr/>
          </p:nvSpPr>
          <p:spPr bwMode="auto">
            <a:xfrm>
              <a:off x="5472" y="1184"/>
              <a:ext cx="76" cy="76"/>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5" name="Oval 20"/>
            <p:cNvSpPr>
              <a:spLocks noChangeArrowheads="1"/>
            </p:cNvSpPr>
            <p:nvPr/>
          </p:nvSpPr>
          <p:spPr bwMode="auto">
            <a:xfrm>
              <a:off x="5584" y="1184"/>
              <a:ext cx="80"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6" name="Oval 21"/>
            <p:cNvSpPr>
              <a:spLocks noChangeArrowheads="1"/>
            </p:cNvSpPr>
            <p:nvPr/>
          </p:nvSpPr>
          <p:spPr bwMode="auto">
            <a:xfrm>
              <a:off x="5136" y="1296"/>
              <a:ext cx="80"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7" name="Oval 22"/>
            <p:cNvSpPr>
              <a:spLocks noChangeArrowheads="1"/>
            </p:cNvSpPr>
            <p:nvPr/>
          </p:nvSpPr>
          <p:spPr bwMode="auto">
            <a:xfrm>
              <a:off x="5248" y="1296"/>
              <a:ext cx="79"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8" name="Oval 23"/>
            <p:cNvSpPr>
              <a:spLocks noChangeArrowheads="1"/>
            </p:cNvSpPr>
            <p:nvPr/>
          </p:nvSpPr>
          <p:spPr bwMode="auto">
            <a:xfrm>
              <a:off x="5360" y="1296"/>
              <a:ext cx="76"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9" name="Oval 24"/>
            <p:cNvSpPr>
              <a:spLocks noChangeArrowheads="1"/>
            </p:cNvSpPr>
            <p:nvPr/>
          </p:nvSpPr>
          <p:spPr bwMode="auto">
            <a:xfrm>
              <a:off x="5472" y="1296"/>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0" name="Oval 25"/>
            <p:cNvSpPr>
              <a:spLocks noChangeArrowheads="1"/>
            </p:cNvSpPr>
            <p:nvPr/>
          </p:nvSpPr>
          <p:spPr bwMode="auto">
            <a:xfrm>
              <a:off x="5136" y="1408"/>
              <a:ext cx="80"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1" name="Oval 26"/>
            <p:cNvSpPr>
              <a:spLocks noChangeArrowheads="1"/>
            </p:cNvSpPr>
            <p:nvPr/>
          </p:nvSpPr>
          <p:spPr bwMode="auto">
            <a:xfrm>
              <a:off x="5248" y="1408"/>
              <a:ext cx="79"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2" name="Oval 27"/>
            <p:cNvSpPr>
              <a:spLocks noChangeArrowheads="1"/>
            </p:cNvSpPr>
            <p:nvPr/>
          </p:nvSpPr>
          <p:spPr bwMode="auto">
            <a:xfrm>
              <a:off x="5360" y="1408"/>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3" name="Oval 28"/>
            <p:cNvSpPr>
              <a:spLocks noChangeArrowheads="1"/>
            </p:cNvSpPr>
            <p:nvPr/>
          </p:nvSpPr>
          <p:spPr bwMode="auto">
            <a:xfrm>
              <a:off x="5472" y="1408"/>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4" name="Oval 29"/>
            <p:cNvSpPr>
              <a:spLocks noChangeArrowheads="1"/>
            </p:cNvSpPr>
            <p:nvPr/>
          </p:nvSpPr>
          <p:spPr bwMode="auto">
            <a:xfrm>
              <a:off x="5584" y="1408"/>
              <a:ext cx="80"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5" name="Oval 30"/>
            <p:cNvSpPr>
              <a:spLocks noChangeArrowheads="1"/>
            </p:cNvSpPr>
            <p:nvPr/>
          </p:nvSpPr>
          <p:spPr bwMode="auto">
            <a:xfrm>
              <a:off x="5136" y="1520"/>
              <a:ext cx="80" cy="79"/>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6" name="Oval 31"/>
            <p:cNvSpPr>
              <a:spLocks noChangeArrowheads="1"/>
            </p:cNvSpPr>
            <p:nvPr/>
          </p:nvSpPr>
          <p:spPr bwMode="auto">
            <a:xfrm>
              <a:off x="5248" y="1520"/>
              <a:ext cx="79" cy="79"/>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7" name="Oval 32"/>
            <p:cNvSpPr>
              <a:spLocks noChangeArrowheads="1"/>
            </p:cNvSpPr>
            <p:nvPr/>
          </p:nvSpPr>
          <p:spPr bwMode="auto">
            <a:xfrm>
              <a:off x="5360" y="1520"/>
              <a:ext cx="76" cy="79"/>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8" name="Oval 33"/>
            <p:cNvSpPr>
              <a:spLocks noChangeArrowheads="1"/>
            </p:cNvSpPr>
            <p:nvPr/>
          </p:nvSpPr>
          <p:spPr bwMode="auto">
            <a:xfrm>
              <a:off x="5472" y="1520"/>
              <a:ext cx="76" cy="79"/>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9" name="Oval 34"/>
            <p:cNvSpPr>
              <a:spLocks noChangeArrowheads="1"/>
            </p:cNvSpPr>
            <p:nvPr/>
          </p:nvSpPr>
          <p:spPr bwMode="auto">
            <a:xfrm>
              <a:off x="5136" y="1632"/>
              <a:ext cx="80"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0" name="Oval 35"/>
            <p:cNvSpPr>
              <a:spLocks noChangeArrowheads="1"/>
            </p:cNvSpPr>
            <p:nvPr/>
          </p:nvSpPr>
          <p:spPr bwMode="auto">
            <a:xfrm>
              <a:off x="5248" y="1632"/>
              <a:ext cx="79"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1" name="Oval 36"/>
            <p:cNvSpPr>
              <a:spLocks noChangeArrowheads="1"/>
            </p:cNvSpPr>
            <p:nvPr/>
          </p:nvSpPr>
          <p:spPr bwMode="auto">
            <a:xfrm>
              <a:off x="5360" y="1632"/>
              <a:ext cx="76" cy="76"/>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2" name="Oval 37"/>
            <p:cNvSpPr>
              <a:spLocks noChangeArrowheads="1"/>
            </p:cNvSpPr>
            <p:nvPr/>
          </p:nvSpPr>
          <p:spPr bwMode="auto">
            <a:xfrm>
              <a:off x="5472" y="1632"/>
              <a:ext cx="76" cy="76"/>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3" name="Oval 38"/>
            <p:cNvSpPr>
              <a:spLocks noChangeArrowheads="1"/>
            </p:cNvSpPr>
            <p:nvPr/>
          </p:nvSpPr>
          <p:spPr bwMode="auto">
            <a:xfrm>
              <a:off x="5248" y="1744"/>
              <a:ext cx="79"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4" name="Oval 39"/>
            <p:cNvSpPr>
              <a:spLocks noChangeArrowheads="1"/>
            </p:cNvSpPr>
            <p:nvPr/>
          </p:nvSpPr>
          <p:spPr bwMode="auto">
            <a:xfrm>
              <a:off x="5472" y="1744"/>
              <a:ext cx="76"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sp>
        <p:nvSpPr>
          <p:cNvPr id="1033" name="Line 40"/>
          <p:cNvSpPr>
            <a:spLocks noChangeShapeType="1"/>
          </p:cNvSpPr>
          <p:nvPr/>
        </p:nvSpPr>
        <p:spPr bwMode="auto">
          <a:xfrm>
            <a:off x="468313" y="1484313"/>
            <a:ext cx="8229600" cy="0"/>
          </a:xfrm>
          <a:prstGeom prst="line">
            <a:avLst/>
          </a:prstGeom>
          <a:noFill/>
          <a:ln w="6350">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l" rtl="0" eaLnBrk="0" fontAlgn="base" hangingPunct="0">
        <a:spcBef>
          <a:spcPct val="0"/>
        </a:spcBef>
        <a:spcAft>
          <a:spcPct val="0"/>
        </a:spcAft>
        <a:defRPr sz="3900" b="1">
          <a:solidFill>
            <a:schemeClr val="tx2"/>
          </a:solidFill>
          <a:latin typeface="+mj-lt"/>
          <a:ea typeface="+mj-ea"/>
          <a:cs typeface="Arial" panose="020B0604020202090204" pitchFamily="34" charset="0"/>
        </a:defRPr>
      </a:lvl1pPr>
      <a:lvl2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2pPr>
      <a:lvl3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3pPr>
      <a:lvl4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4pPr>
      <a:lvl5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5pPr>
      <a:lvl6pPr marL="457200" algn="l" rtl="0" eaLnBrk="1" fontAlgn="base" hangingPunct="1">
        <a:spcBef>
          <a:spcPct val="0"/>
        </a:spcBef>
        <a:spcAft>
          <a:spcPct val="0"/>
        </a:spcAft>
        <a:defRPr sz="3900" b="1">
          <a:solidFill>
            <a:schemeClr val="tx2"/>
          </a:solidFill>
          <a:latin typeface="Arial" panose="020B0604020202090204" pitchFamily="34" charset="0"/>
        </a:defRPr>
      </a:lvl6pPr>
      <a:lvl7pPr marL="914400" algn="l" rtl="0" eaLnBrk="1" fontAlgn="base" hangingPunct="1">
        <a:spcBef>
          <a:spcPct val="0"/>
        </a:spcBef>
        <a:spcAft>
          <a:spcPct val="0"/>
        </a:spcAft>
        <a:defRPr sz="3900" b="1">
          <a:solidFill>
            <a:schemeClr val="tx2"/>
          </a:solidFill>
          <a:latin typeface="Arial" panose="020B0604020202090204" pitchFamily="34" charset="0"/>
        </a:defRPr>
      </a:lvl7pPr>
      <a:lvl8pPr marL="1371600" algn="l" rtl="0" eaLnBrk="1" fontAlgn="base" hangingPunct="1">
        <a:spcBef>
          <a:spcPct val="0"/>
        </a:spcBef>
        <a:spcAft>
          <a:spcPct val="0"/>
        </a:spcAft>
        <a:defRPr sz="3900" b="1">
          <a:solidFill>
            <a:schemeClr val="tx2"/>
          </a:solidFill>
          <a:latin typeface="Arial" panose="020B0604020202090204" pitchFamily="34" charset="0"/>
        </a:defRPr>
      </a:lvl8pPr>
      <a:lvl9pPr marL="1828800" algn="l" rtl="0" eaLnBrk="1" fontAlgn="base" hangingPunct="1">
        <a:spcBef>
          <a:spcPct val="0"/>
        </a:spcBef>
        <a:spcAft>
          <a:spcPct val="0"/>
        </a:spcAft>
        <a:defRPr sz="3900" b="1">
          <a:solidFill>
            <a:schemeClr val="tx2"/>
          </a:solidFill>
          <a:latin typeface="Arial" panose="020B060402020209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Arial" panose="020B0604020202090204" pitchFamily="34" charset="0"/>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cs typeface="Arial" panose="020B0604020202090204" pitchFamily="34" charset="0"/>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cs typeface="Arial" panose="020B0604020202090204" pitchFamily="34" charset="0"/>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cs typeface="Arial" panose="020B0604020202090204" pitchFamily="34" charset="0"/>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cs typeface="Arial" panose="020B0604020202090204" pitchFamily="34" charset="0"/>
        </a:defRPr>
      </a:lvl5pPr>
      <a:lvl6pPr marL="20561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6pPr>
      <a:lvl7pPr marL="25133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7pPr>
      <a:lvl8pPr marL="29705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8pPr>
      <a:lvl9pPr marL="34277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Line 2"/>
          <p:cNvSpPr>
            <a:spLocks noChangeShapeType="1"/>
          </p:cNvSpPr>
          <p:nvPr/>
        </p:nvSpPr>
        <p:spPr bwMode="auto">
          <a:xfrm>
            <a:off x="8101013" y="4868863"/>
            <a:ext cx="0" cy="1524000"/>
          </a:xfrm>
          <a:prstGeom prst="line">
            <a:avLst/>
          </a:prstGeom>
          <a:noFill/>
          <a:ln w="9525">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6147" name="Rectangle 3"/>
          <p:cNvSpPr>
            <a:spLocks noGrp="1"/>
          </p:cNvSpPr>
          <p:nvPr>
            <p:ph type="title"/>
          </p:nvPr>
        </p:nvSpPr>
        <p:spPr>
          <a:xfrm>
            <a:off x="457200" y="122238"/>
            <a:ext cx="7543800" cy="1295400"/>
          </a:xfrm>
          <a:prstGeom prst="rect">
            <a:avLst/>
          </a:prstGeom>
          <a:noFill/>
          <a:ln w="9525">
            <a:noFill/>
          </a:ln>
        </p:spPr>
        <p:txBody>
          <a:bodyPr anchor="b" anchorCtr="0"/>
          <a:p>
            <a:pPr lvl="0"/>
            <a:r>
              <a:rPr lang="hu-HU" altLang="en-US" dirty="0"/>
              <a:t>Mintacím szerkesztése</a:t>
            </a:r>
            <a:endParaRPr lang="en-US" altLang="zh-CN" dirty="0"/>
          </a:p>
        </p:txBody>
      </p:sp>
      <p:sp>
        <p:nvSpPr>
          <p:cNvPr id="6148" name="Rectangle 4"/>
          <p:cNvSpPr>
            <a:spLocks noGrp="1"/>
          </p:cNvSpPr>
          <p:nvPr>
            <p:ph type="body"/>
          </p:nvPr>
        </p:nvSpPr>
        <p:spPr>
          <a:xfrm>
            <a:off x="457200" y="1719263"/>
            <a:ext cx="8229600" cy="4411662"/>
          </a:xfrm>
          <a:prstGeom prst="rect">
            <a:avLst/>
          </a:prstGeom>
          <a:noFill/>
          <a:ln w="9525">
            <a:noFill/>
          </a:ln>
        </p:spPr>
        <p:txBody>
          <a:bodyPr/>
          <a:p>
            <a:pPr lvl="0"/>
            <a:r>
              <a:rPr lang="hu-HU" altLang="en-US" dirty="0"/>
              <a:t>Mintaszöveg szerkesztése</a:t>
            </a:r>
            <a:endParaRPr lang="hu-HU" altLang="en-US" dirty="0"/>
          </a:p>
          <a:p>
            <a:pPr lvl="1"/>
            <a:r>
              <a:rPr lang="hu-HU" altLang="en-US" dirty="0"/>
              <a:t>Második szint</a:t>
            </a:r>
            <a:endParaRPr lang="hu-HU" altLang="en-US" dirty="0"/>
          </a:p>
          <a:p>
            <a:pPr lvl="2"/>
            <a:r>
              <a:rPr lang="hu-HU" altLang="en-US" dirty="0"/>
              <a:t>Harmadik szint</a:t>
            </a:r>
            <a:endParaRPr lang="hu-HU" altLang="en-US" dirty="0"/>
          </a:p>
          <a:p>
            <a:pPr lvl="3"/>
            <a:r>
              <a:rPr lang="hu-HU" altLang="en-US" dirty="0"/>
              <a:t>Negyedik szint</a:t>
            </a:r>
            <a:endParaRPr lang="hu-HU" altLang="en-US" dirty="0"/>
          </a:p>
          <a:p>
            <a:pPr lvl="4"/>
            <a:r>
              <a:rPr lang="hu-HU" altLang="en-US" dirty="0"/>
              <a:t>Ötödik szint</a:t>
            </a:r>
            <a:endParaRPr lang="en-US" altLang="zh-CN" dirty="0"/>
          </a:p>
        </p:txBody>
      </p:sp>
      <p:sp>
        <p:nvSpPr>
          <p:cNvPr id="172039" name="Rectangle 7"/>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a:defRPr/>
            </a:lvl1pPr>
          </a:lstStyle>
          <a:p>
            <a:pPr lvl="0" eaLnBrk="1" hangingPunct="1">
              <a:buNone/>
            </a:pPr>
            <a:fld id="{9A0DB2DC-4C9A-4742-B13C-FB6460FD3503}" type="slidenum">
              <a:rPr lang="hu-HU" altLang="en-US" dirty="0">
                <a:latin typeface="Times New Roman" panose="02020703060505090304" pitchFamily="18" charset="0"/>
              </a:rPr>
            </a:fld>
            <a:endParaRPr lang="hu-HU" altLang="en-US" dirty="0">
              <a:latin typeface="Times New Roman" panose="02020703060505090304" pitchFamily="18" charset="0"/>
            </a:endParaRPr>
          </a:p>
        </p:txBody>
      </p:sp>
      <p:grpSp>
        <p:nvGrpSpPr>
          <p:cNvPr id="6150" name="Group 8"/>
          <p:cNvGrpSpPr/>
          <p:nvPr/>
        </p:nvGrpSpPr>
        <p:grpSpPr>
          <a:xfrm>
            <a:off x="8172450" y="5157788"/>
            <a:ext cx="792163" cy="1295400"/>
            <a:chOff x="5136" y="960"/>
            <a:chExt cx="528" cy="864"/>
          </a:xfrm>
        </p:grpSpPr>
        <p:sp>
          <p:nvSpPr>
            <p:cNvPr id="2056" name="Oval 9"/>
            <p:cNvSpPr>
              <a:spLocks noChangeArrowheads="1"/>
            </p:cNvSpPr>
            <p:nvPr/>
          </p:nvSpPr>
          <p:spPr bwMode="auto">
            <a:xfrm>
              <a:off x="5136" y="960"/>
              <a:ext cx="80"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57" name="Oval 10"/>
            <p:cNvSpPr>
              <a:spLocks noChangeArrowheads="1"/>
            </p:cNvSpPr>
            <p:nvPr/>
          </p:nvSpPr>
          <p:spPr bwMode="auto">
            <a:xfrm>
              <a:off x="5248" y="960"/>
              <a:ext cx="79"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58" name="Oval 11"/>
            <p:cNvSpPr>
              <a:spLocks noChangeArrowheads="1"/>
            </p:cNvSpPr>
            <p:nvPr/>
          </p:nvSpPr>
          <p:spPr bwMode="auto">
            <a:xfrm>
              <a:off x="5360" y="960"/>
              <a:ext cx="76"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59" name="Oval 12"/>
            <p:cNvSpPr>
              <a:spLocks noChangeArrowheads="1"/>
            </p:cNvSpPr>
            <p:nvPr/>
          </p:nvSpPr>
          <p:spPr bwMode="auto">
            <a:xfrm>
              <a:off x="5136" y="1072"/>
              <a:ext cx="80"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0" name="Oval 13"/>
            <p:cNvSpPr>
              <a:spLocks noChangeArrowheads="1"/>
            </p:cNvSpPr>
            <p:nvPr/>
          </p:nvSpPr>
          <p:spPr bwMode="auto">
            <a:xfrm>
              <a:off x="5248" y="1072"/>
              <a:ext cx="79"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1" name="Oval 14"/>
            <p:cNvSpPr>
              <a:spLocks noChangeArrowheads="1"/>
            </p:cNvSpPr>
            <p:nvPr/>
          </p:nvSpPr>
          <p:spPr bwMode="auto">
            <a:xfrm>
              <a:off x="5360" y="1072"/>
              <a:ext cx="76"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2" name="Oval 15"/>
            <p:cNvSpPr>
              <a:spLocks noChangeArrowheads="1"/>
            </p:cNvSpPr>
            <p:nvPr/>
          </p:nvSpPr>
          <p:spPr bwMode="auto">
            <a:xfrm>
              <a:off x="5472" y="1072"/>
              <a:ext cx="76" cy="7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3" name="Oval 16"/>
            <p:cNvSpPr>
              <a:spLocks noChangeArrowheads="1"/>
            </p:cNvSpPr>
            <p:nvPr/>
          </p:nvSpPr>
          <p:spPr bwMode="auto">
            <a:xfrm>
              <a:off x="5136" y="1184"/>
              <a:ext cx="80" cy="76"/>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4" name="Oval 17"/>
            <p:cNvSpPr>
              <a:spLocks noChangeArrowheads="1"/>
            </p:cNvSpPr>
            <p:nvPr/>
          </p:nvSpPr>
          <p:spPr bwMode="auto">
            <a:xfrm>
              <a:off x="5248" y="1184"/>
              <a:ext cx="79" cy="76"/>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5" name="Oval 18"/>
            <p:cNvSpPr>
              <a:spLocks noChangeArrowheads="1"/>
            </p:cNvSpPr>
            <p:nvPr/>
          </p:nvSpPr>
          <p:spPr bwMode="auto">
            <a:xfrm>
              <a:off x="5360" y="1184"/>
              <a:ext cx="76" cy="76"/>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6" name="Oval 19"/>
            <p:cNvSpPr>
              <a:spLocks noChangeArrowheads="1"/>
            </p:cNvSpPr>
            <p:nvPr/>
          </p:nvSpPr>
          <p:spPr bwMode="auto">
            <a:xfrm>
              <a:off x="5472" y="1184"/>
              <a:ext cx="76" cy="76"/>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7" name="Oval 20"/>
            <p:cNvSpPr>
              <a:spLocks noChangeArrowheads="1"/>
            </p:cNvSpPr>
            <p:nvPr/>
          </p:nvSpPr>
          <p:spPr bwMode="auto">
            <a:xfrm>
              <a:off x="5584" y="1184"/>
              <a:ext cx="80"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8" name="Oval 21"/>
            <p:cNvSpPr>
              <a:spLocks noChangeArrowheads="1"/>
            </p:cNvSpPr>
            <p:nvPr/>
          </p:nvSpPr>
          <p:spPr bwMode="auto">
            <a:xfrm>
              <a:off x="5136" y="1296"/>
              <a:ext cx="80"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69" name="Oval 22"/>
            <p:cNvSpPr>
              <a:spLocks noChangeArrowheads="1"/>
            </p:cNvSpPr>
            <p:nvPr/>
          </p:nvSpPr>
          <p:spPr bwMode="auto">
            <a:xfrm>
              <a:off x="5248" y="1296"/>
              <a:ext cx="79"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0" name="Oval 23"/>
            <p:cNvSpPr>
              <a:spLocks noChangeArrowheads="1"/>
            </p:cNvSpPr>
            <p:nvPr/>
          </p:nvSpPr>
          <p:spPr bwMode="auto">
            <a:xfrm>
              <a:off x="5360" y="1296"/>
              <a:ext cx="76"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1" name="Oval 24"/>
            <p:cNvSpPr>
              <a:spLocks noChangeArrowheads="1"/>
            </p:cNvSpPr>
            <p:nvPr/>
          </p:nvSpPr>
          <p:spPr bwMode="auto">
            <a:xfrm>
              <a:off x="5472" y="1296"/>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2" name="Oval 25"/>
            <p:cNvSpPr>
              <a:spLocks noChangeArrowheads="1"/>
            </p:cNvSpPr>
            <p:nvPr/>
          </p:nvSpPr>
          <p:spPr bwMode="auto">
            <a:xfrm>
              <a:off x="5136" y="1408"/>
              <a:ext cx="80"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3" name="Oval 26"/>
            <p:cNvSpPr>
              <a:spLocks noChangeArrowheads="1"/>
            </p:cNvSpPr>
            <p:nvPr/>
          </p:nvSpPr>
          <p:spPr bwMode="auto">
            <a:xfrm>
              <a:off x="5248" y="1408"/>
              <a:ext cx="79"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4" name="Oval 27"/>
            <p:cNvSpPr>
              <a:spLocks noChangeArrowheads="1"/>
            </p:cNvSpPr>
            <p:nvPr/>
          </p:nvSpPr>
          <p:spPr bwMode="auto">
            <a:xfrm>
              <a:off x="5360" y="1408"/>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5" name="Oval 28"/>
            <p:cNvSpPr>
              <a:spLocks noChangeArrowheads="1"/>
            </p:cNvSpPr>
            <p:nvPr/>
          </p:nvSpPr>
          <p:spPr bwMode="auto">
            <a:xfrm>
              <a:off x="5472" y="1408"/>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6" name="Oval 29"/>
            <p:cNvSpPr>
              <a:spLocks noChangeArrowheads="1"/>
            </p:cNvSpPr>
            <p:nvPr/>
          </p:nvSpPr>
          <p:spPr bwMode="auto">
            <a:xfrm>
              <a:off x="5584" y="1408"/>
              <a:ext cx="80"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7" name="Oval 30"/>
            <p:cNvSpPr>
              <a:spLocks noChangeArrowheads="1"/>
            </p:cNvSpPr>
            <p:nvPr/>
          </p:nvSpPr>
          <p:spPr bwMode="auto">
            <a:xfrm>
              <a:off x="5136" y="1520"/>
              <a:ext cx="80" cy="79"/>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8" name="Oval 31"/>
            <p:cNvSpPr>
              <a:spLocks noChangeArrowheads="1"/>
            </p:cNvSpPr>
            <p:nvPr/>
          </p:nvSpPr>
          <p:spPr bwMode="auto">
            <a:xfrm>
              <a:off x="5248" y="1520"/>
              <a:ext cx="79" cy="79"/>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79" name="Oval 32"/>
            <p:cNvSpPr>
              <a:spLocks noChangeArrowheads="1"/>
            </p:cNvSpPr>
            <p:nvPr/>
          </p:nvSpPr>
          <p:spPr bwMode="auto">
            <a:xfrm>
              <a:off x="5360" y="1520"/>
              <a:ext cx="76" cy="79"/>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0" name="Oval 33"/>
            <p:cNvSpPr>
              <a:spLocks noChangeArrowheads="1"/>
            </p:cNvSpPr>
            <p:nvPr/>
          </p:nvSpPr>
          <p:spPr bwMode="auto">
            <a:xfrm>
              <a:off x="5472" y="1520"/>
              <a:ext cx="76" cy="79"/>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1" name="Oval 34"/>
            <p:cNvSpPr>
              <a:spLocks noChangeArrowheads="1"/>
            </p:cNvSpPr>
            <p:nvPr/>
          </p:nvSpPr>
          <p:spPr bwMode="auto">
            <a:xfrm>
              <a:off x="5136" y="1632"/>
              <a:ext cx="80"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2" name="Oval 35"/>
            <p:cNvSpPr>
              <a:spLocks noChangeArrowheads="1"/>
            </p:cNvSpPr>
            <p:nvPr/>
          </p:nvSpPr>
          <p:spPr bwMode="auto">
            <a:xfrm>
              <a:off x="5248" y="1632"/>
              <a:ext cx="79"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3" name="Oval 36"/>
            <p:cNvSpPr>
              <a:spLocks noChangeArrowheads="1"/>
            </p:cNvSpPr>
            <p:nvPr/>
          </p:nvSpPr>
          <p:spPr bwMode="auto">
            <a:xfrm>
              <a:off x="5360" y="1632"/>
              <a:ext cx="76" cy="76"/>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4" name="Oval 37"/>
            <p:cNvSpPr>
              <a:spLocks noChangeArrowheads="1"/>
            </p:cNvSpPr>
            <p:nvPr/>
          </p:nvSpPr>
          <p:spPr bwMode="auto">
            <a:xfrm>
              <a:off x="5472" y="1632"/>
              <a:ext cx="76" cy="76"/>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5" name="Oval 38"/>
            <p:cNvSpPr>
              <a:spLocks noChangeArrowheads="1"/>
            </p:cNvSpPr>
            <p:nvPr/>
          </p:nvSpPr>
          <p:spPr bwMode="auto">
            <a:xfrm>
              <a:off x="5248" y="1744"/>
              <a:ext cx="79"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2086" name="Oval 39"/>
            <p:cNvSpPr>
              <a:spLocks noChangeArrowheads="1"/>
            </p:cNvSpPr>
            <p:nvPr/>
          </p:nvSpPr>
          <p:spPr bwMode="auto">
            <a:xfrm>
              <a:off x="5472" y="1744"/>
              <a:ext cx="76"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sp>
        <p:nvSpPr>
          <p:cNvPr id="2055" name="Line 40"/>
          <p:cNvSpPr>
            <a:spLocks noChangeShapeType="1"/>
          </p:cNvSpPr>
          <p:nvPr/>
        </p:nvSpPr>
        <p:spPr bwMode="auto">
          <a:xfrm>
            <a:off x="468313" y="5013325"/>
            <a:ext cx="8229600" cy="0"/>
          </a:xfrm>
          <a:prstGeom prst="line">
            <a:avLst/>
          </a:prstGeom>
          <a:noFill/>
          <a:ln w="6350">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l" rtl="0" eaLnBrk="0" fontAlgn="base" hangingPunct="0">
        <a:spcBef>
          <a:spcPct val="0"/>
        </a:spcBef>
        <a:spcAft>
          <a:spcPct val="0"/>
        </a:spcAft>
        <a:defRPr sz="3900" b="1">
          <a:solidFill>
            <a:schemeClr val="tx2"/>
          </a:solidFill>
          <a:latin typeface="+mj-lt"/>
          <a:ea typeface="宋体" panose="02010600030101010101" pitchFamily="2" charset="-122"/>
          <a:cs typeface="+mj-cs"/>
        </a:defRPr>
      </a:lvl1pPr>
      <a:lvl2pPr algn="l" rtl="0" eaLnBrk="0" fontAlgn="base" hangingPunct="0">
        <a:spcBef>
          <a:spcPct val="0"/>
        </a:spcBef>
        <a:spcAft>
          <a:spcPct val="0"/>
        </a:spcAft>
        <a:defRPr sz="3900" b="1">
          <a:solidFill>
            <a:schemeClr val="tx2"/>
          </a:solidFill>
          <a:latin typeface="Arial" panose="020B0604020202090204" pitchFamily="34" charset="0"/>
          <a:ea typeface="宋体" panose="02010600030101010101" pitchFamily="2" charset="-122"/>
        </a:defRPr>
      </a:lvl2pPr>
      <a:lvl3pPr algn="l" rtl="0" eaLnBrk="0" fontAlgn="base" hangingPunct="0">
        <a:spcBef>
          <a:spcPct val="0"/>
        </a:spcBef>
        <a:spcAft>
          <a:spcPct val="0"/>
        </a:spcAft>
        <a:defRPr sz="3900" b="1">
          <a:solidFill>
            <a:schemeClr val="tx2"/>
          </a:solidFill>
          <a:latin typeface="Arial" panose="020B0604020202090204" pitchFamily="34" charset="0"/>
          <a:ea typeface="宋体" panose="02010600030101010101" pitchFamily="2" charset="-122"/>
        </a:defRPr>
      </a:lvl3pPr>
      <a:lvl4pPr algn="l" rtl="0" eaLnBrk="0" fontAlgn="base" hangingPunct="0">
        <a:spcBef>
          <a:spcPct val="0"/>
        </a:spcBef>
        <a:spcAft>
          <a:spcPct val="0"/>
        </a:spcAft>
        <a:defRPr sz="3900" b="1">
          <a:solidFill>
            <a:schemeClr val="tx2"/>
          </a:solidFill>
          <a:latin typeface="Arial" panose="020B0604020202090204" pitchFamily="34" charset="0"/>
          <a:ea typeface="宋体" panose="02010600030101010101" pitchFamily="2" charset="-122"/>
        </a:defRPr>
      </a:lvl4pPr>
      <a:lvl5pPr algn="l" rtl="0" eaLnBrk="0" fontAlgn="base" hangingPunct="0">
        <a:spcBef>
          <a:spcPct val="0"/>
        </a:spcBef>
        <a:spcAft>
          <a:spcPct val="0"/>
        </a:spcAft>
        <a:defRPr sz="3900" b="1">
          <a:solidFill>
            <a:schemeClr val="tx2"/>
          </a:solidFill>
          <a:latin typeface="Arial" panose="020B0604020202090204" pitchFamily="34" charset="0"/>
          <a:ea typeface="宋体" panose="02010600030101010101" pitchFamily="2" charset="-122"/>
        </a:defRPr>
      </a:lvl5pPr>
      <a:lvl6pPr marL="457200" algn="l" rtl="0" eaLnBrk="1" fontAlgn="base" hangingPunct="1">
        <a:spcBef>
          <a:spcPct val="0"/>
        </a:spcBef>
        <a:spcAft>
          <a:spcPct val="0"/>
        </a:spcAft>
        <a:defRPr sz="3900" b="1">
          <a:solidFill>
            <a:schemeClr val="tx2"/>
          </a:solidFill>
          <a:latin typeface="Arial" panose="020B0604020202090204" pitchFamily="34" charset="0"/>
          <a:ea typeface="宋体" panose="02010600030101010101" pitchFamily="2" charset="-122"/>
        </a:defRPr>
      </a:lvl6pPr>
      <a:lvl7pPr marL="914400" algn="l" rtl="0" eaLnBrk="1" fontAlgn="base" hangingPunct="1">
        <a:spcBef>
          <a:spcPct val="0"/>
        </a:spcBef>
        <a:spcAft>
          <a:spcPct val="0"/>
        </a:spcAft>
        <a:defRPr sz="3900" b="1">
          <a:solidFill>
            <a:schemeClr val="tx2"/>
          </a:solidFill>
          <a:latin typeface="Arial" panose="020B0604020202090204" pitchFamily="34" charset="0"/>
          <a:ea typeface="宋体" panose="02010600030101010101" pitchFamily="2" charset="-122"/>
        </a:defRPr>
      </a:lvl7pPr>
      <a:lvl8pPr marL="1371600" algn="l" rtl="0" eaLnBrk="1" fontAlgn="base" hangingPunct="1">
        <a:spcBef>
          <a:spcPct val="0"/>
        </a:spcBef>
        <a:spcAft>
          <a:spcPct val="0"/>
        </a:spcAft>
        <a:defRPr sz="3900" b="1">
          <a:solidFill>
            <a:schemeClr val="tx2"/>
          </a:solidFill>
          <a:latin typeface="Arial" panose="020B0604020202090204" pitchFamily="34" charset="0"/>
          <a:ea typeface="宋体" panose="02010600030101010101" pitchFamily="2" charset="-122"/>
        </a:defRPr>
      </a:lvl8pPr>
      <a:lvl9pPr marL="1828800" algn="l" rtl="0" eaLnBrk="1" fontAlgn="base" hangingPunct="1">
        <a:spcBef>
          <a:spcPct val="0"/>
        </a:spcBef>
        <a:spcAft>
          <a:spcPct val="0"/>
        </a:spcAft>
        <a:defRPr sz="3900" b="1">
          <a:solidFill>
            <a:schemeClr val="tx2"/>
          </a:solidFill>
          <a:latin typeface="Arial" panose="020B060402020209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宋体" panose="02010600030101010101" pitchFamily="2" charset="-122"/>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ea typeface="宋体" panose="02010600030101010101" pitchFamily="2" charset="-122"/>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ea typeface="宋体" panose="02010600030101010101" pitchFamily="2" charset="-122"/>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ea typeface="宋体" panose="02010600030101010101" pitchFamily="2" charset="-122"/>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宋体" panose="02010600030101010101" pitchFamily="2" charset="-122"/>
        </a:defRPr>
      </a:lvl5pPr>
      <a:lvl6pPr marL="20561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n-ea"/>
        </a:defRPr>
      </a:lvl6pPr>
      <a:lvl7pPr marL="25133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n-ea"/>
        </a:defRPr>
      </a:lvl7pPr>
      <a:lvl8pPr marL="29705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n-ea"/>
        </a:defRPr>
      </a:lvl8pPr>
      <a:lvl9pPr marL="34277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Line 2"/>
          <p:cNvSpPr>
            <a:spLocks noChangeShapeType="1"/>
          </p:cNvSpPr>
          <p:nvPr/>
        </p:nvSpPr>
        <p:spPr bwMode="auto">
          <a:xfrm>
            <a:off x="7962900" y="152400"/>
            <a:ext cx="0" cy="1524000"/>
          </a:xfrm>
          <a:prstGeom prst="line">
            <a:avLst/>
          </a:prstGeom>
          <a:noFill/>
          <a:ln w="9525">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5123" name="Rectangle 3"/>
          <p:cNvSpPr>
            <a:spLocks noGrp="1"/>
          </p:cNvSpPr>
          <p:nvPr>
            <p:ph type="title"/>
          </p:nvPr>
        </p:nvSpPr>
        <p:spPr>
          <a:xfrm>
            <a:off x="457200" y="122238"/>
            <a:ext cx="7543800" cy="1295400"/>
          </a:xfrm>
          <a:prstGeom prst="rect">
            <a:avLst/>
          </a:prstGeom>
          <a:noFill/>
          <a:ln w="9525">
            <a:noFill/>
          </a:ln>
        </p:spPr>
        <p:txBody>
          <a:bodyPr anchor="b" anchorCtr="0"/>
          <a:p>
            <a:pPr lvl="0"/>
            <a:r>
              <a:rPr lang="hu-HU" altLang="en-US" dirty="0"/>
              <a:t>Mintacím szerkesztése</a:t>
            </a:r>
            <a:endParaRPr lang="en-US" altLang="zh-CN" dirty="0"/>
          </a:p>
        </p:txBody>
      </p:sp>
      <p:sp>
        <p:nvSpPr>
          <p:cNvPr id="5124" name="Rectangle 4"/>
          <p:cNvSpPr>
            <a:spLocks noGrp="1"/>
          </p:cNvSpPr>
          <p:nvPr>
            <p:ph type="body"/>
          </p:nvPr>
        </p:nvSpPr>
        <p:spPr>
          <a:xfrm>
            <a:off x="457200" y="1719263"/>
            <a:ext cx="8229600" cy="4411662"/>
          </a:xfrm>
          <a:prstGeom prst="rect">
            <a:avLst/>
          </a:prstGeom>
          <a:noFill/>
          <a:ln w="9525">
            <a:noFill/>
          </a:ln>
        </p:spPr>
        <p:txBody>
          <a:bodyPr/>
          <a:p>
            <a:pPr lvl="0"/>
            <a:r>
              <a:rPr lang="hu-HU" altLang="en-US" dirty="0"/>
              <a:t>Mintaszöveg szerkesztése</a:t>
            </a:r>
            <a:endParaRPr lang="hu-HU" altLang="en-US" dirty="0"/>
          </a:p>
          <a:p>
            <a:pPr lvl="1"/>
            <a:r>
              <a:rPr lang="hu-HU" altLang="en-US" dirty="0"/>
              <a:t>Második szint</a:t>
            </a:r>
            <a:endParaRPr lang="hu-HU" altLang="en-US" dirty="0"/>
          </a:p>
          <a:p>
            <a:pPr lvl="2"/>
            <a:r>
              <a:rPr lang="hu-HU" altLang="en-US" dirty="0"/>
              <a:t>Harmadik szint</a:t>
            </a:r>
            <a:endParaRPr lang="hu-HU" altLang="en-US" dirty="0"/>
          </a:p>
          <a:p>
            <a:pPr lvl="3"/>
            <a:r>
              <a:rPr lang="hu-HU" altLang="en-US" dirty="0"/>
              <a:t>Negyedik szint</a:t>
            </a:r>
            <a:endParaRPr lang="hu-HU" altLang="en-US" dirty="0"/>
          </a:p>
          <a:p>
            <a:pPr lvl="4"/>
            <a:r>
              <a:rPr lang="hu-HU" altLang="en-US" dirty="0"/>
              <a:t>Ötödik szint</a:t>
            </a:r>
            <a:endParaRPr lang="en-US" altLang="zh-CN" dirty="0"/>
          </a:p>
        </p:txBody>
      </p:sp>
      <p:sp>
        <p:nvSpPr>
          <p:cNvPr id="115717" name="Rectangle 5"/>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buFont typeface="Arial" panose="020B0604020202090204" pitchFamily="34" charset="0"/>
              <a:buNone/>
              <a:defRPr>
                <a:latin typeface="Arial" panose="020B0604020202090204" pitchFamily="34" charset="0"/>
                <a:cs typeface="Arial" panose="020B060402020209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115718" name="Rectangle 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buFont typeface="Arial" panose="020B0604020202090204" pitchFamily="34" charset="0"/>
              <a:buNone/>
              <a:defRPr>
                <a:latin typeface="Arial" panose="020B0604020202090204" pitchFamily="34" charset="0"/>
                <a:cs typeface="Arial" panose="020B0604020202090204" pitchFamily="34" charset="0"/>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sp>
        <p:nvSpPr>
          <p:cNvPr id="115719" name="Rectangle 7"/>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a:buFont typeface="Arial" panose="020B0604020202090204" pitchFamily="34" charset="0"/>
              <a:buNone/>
              <a:defRPr>
                <a:latin typeface="Arial" panose="020B0604020202090204" pitchFamily="34" charset="0"/>
                <a:cs typeface="Arial" panose="020B060402020209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90204" pitchFamily="34" charset="0"/>
              <a:buNone/>
              <a:defRPr/>
            </a:pPr>
            <a:endParaRPr kumimoji="1" lang="zh-CN" altLang="zh-CN" sz="1800" b="0" i="0" u="none" strike="noStrike" kern="1200" cap="none" spc="0" normalizeH="0" baseline="0" noProof="0">
              <a:ln>
                <a:noFill/>
              </a:ln>
              <a:solidFill>
                <a:schemeClr val="tx1"/>
              </a:solidFill>
              <a:effectLst/>
              <a:uLnTx/>
              <a:uFillTx/>
              <a:latin typeface="Arial" panose="020B0604020202090204" pitchFamily="34" charset="0"/>
              <a:ea typeface="宋体" panose="02010600030101010101" pitchFamily="2" charset="-122"/>
              <a:cs typeface="Arial" panose="020B0604020202090204" pitchFamily="34" charset="0"/>
            </a:endParaRPr>
          </a:p>
        </p:txBody>
      </p:sp>
      <p:grpSp>
        <p:nvGrpSpPr>
          <p:cNvPr id="5128" name="Group 8"/>
          <p:cNvGrpSpPr/>
          <p:nvPr/>
        </p:nvGrpSpPr>
        <p:grpSpPr>
          <a:xfrm>
            <a:off x="8153400" y="152400"/>
            <a:ext cx="792163" cy="1295400"/>
            <a:chOff x="5136" y="960"/>
            <a:chExt cx="528" cy="864"/>
          </a:xfrm>
        </p:grpSpPr>
        <p:sp>
          <p:nvSpPr>
            <p:cNvPr id="1034" name="Oval 9"/>
            <p:cNvSpPr>
              <a:spLocks noChangeArrowheads="1"/>
            </p:cNvSpPr>
            <p:nvPr/>
          </p:nvSpPr>
          <p:spPr bwMode="auto">
            <a:xfrm>
              <a:off x="5136" y="960"/>
              <a:ext cx="80"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5" name="Oval 10"/>
            <p:cNvSpPr>
              <a:spLocks noChangeArrowheads="1"/>
            </p:cNvSpPr>
            <p:nvPr/>
          </p:nvSpPr>
          <p:spPr bwMode="auto">
            <a:xfrm>
              <a:off x="5248" y="960"/>
              <a:ext cx="79"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6" name="Oval 11"/>
            <p:cNvSpPr>
              <a:spLocks noChangeArrowheads="1"/>
            </p:cNvSpPr>
            <p:nvPr/>
          </p:nvSpPr>
          <p:spPr bwMode="auto">
            <a:xfrm>
              <a:off x="5360" y="960"/>
              <a:ext cx="76"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7" name="Oval 12"/>
            <p:cNvSpPr>
              <a:spLocks noChangeArrowheads="1"/>
            </p:cNvSpPr>
            <p:nvPr/>
          </p:nvSpPr>
          <p:spPr bwMode="auto">
            <a:xfrm>
              <a:off x="5136" y="1072"/>
              <a:ext cx="80"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8" name="Oval 13"/>
            <p:cNvSpPr>
              <a:spLocks noChangeArrowheads="1"/>
            </p:cNvSpPr>
            <p:nvPr/>
          </p:nvSpPr>
          <p:spPr bwMode="auto">
            <a:xfrm>
              <a:off x="5248" y="1072"/>
              <a:ext cx="79"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39" name="Oval 14"/>
            <p:cNvSpPr>
              <a:spLocks noChangeArrowheads="1"/>
            </p:cNvSpPr>
            <p:nvPr/>
          </p:nvSpPr>
          <p:spPr bwMode="auto">
            <a:xfrm>
              <a:off x="5360" y="1072"/>
              <a:ext cx="76" cy="77"/>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0" name="Oval 15"/>
            <p:cNvSpPr>
              <a:spLocks noChangeArrowheads="1"/>
            </p:cNvSpPr>
            <p:nvPr/>
          </p:nvSpPr>
          <p:spPr bwMode="auto">
            <a:xfrm>
              <a:off x="5472" y="1072"/>
              <a:ext cx="76" cy="77"/>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1" name="Oval 16"/>
            <p:cNvSpPr>
              <a:spLocks noChangeArrowheads="1"/>
            </p:cNvSpPr>
            <p:nvPr/>
          </p:nvSpPr>
          <p:spPr bwMode="auto">
            <a:xfrm>
              <a:off x="5136" y="1184"/>
              <a:ext cx="80" cy="76"/>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2" name="Oval 17"/>
            <p:cNvSpPr>
              <a:spLocks noChangeArrowheads="1"/>
            </p:cNvSpPr>
            <p:nvPr/>
          </p:nvSpPr>
          <p:spPr bwMode="auto">
            <a:xfrm>
              <a:off x="5248" y="1184"/>
              <a:ext cx="79" cy="76"/>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3" name="Oval 18"/>
            <p:cNvSpPr>
              <a:spLocks noChangeArrowheads="1"/>
            </p:cNvSpPr>
            <p:nvPr/>
          </p:nvSpPr>
          <p:spPr bwMode="auto">
            <a:xfrm>
              <a:off x="5360" y="1184"/>
              <a:ext cx="76" cy="76"/>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4" name="Oval 19"/>
            <p:cNvSpPr>
              <a:spLocks noChangeArrowheads="1"/>
            </p:cNvSpPr>
            <p:nvPr/>
          </p:nvSpPr>
          <p:spPr bwMode="auto">
            <a:xfrm>
              <a:off x="5472" y="1184"/>
              <a:ext cx="76" cy="76"/>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5" name="Oval 20"/>
            <p:cNvSpPr>
              <a:spLocks noChangeArrowheads="1"/>
            </p:cNvSpPr>
            <p:nvPr/>
          </p:nvSpPr>
          <p:spPr bwMode="auto">
            <a:xfrm>
              <a:off x="5584" y="1184"/>
              <a:ext cx="80"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6" name="Oval 21"/>
            <p:cNvSpPr>
              <a:spLocks noChangeArrowheads="1"/>
            </p:cNvSpPr>
            <p:nvPr/>
          </p:nvSpPr>
          <p:spPr bwMode="auto">
            <a:xfrm>
              <a:off x="5136" y="1296"/>
              <a:ext cx="80" cy="80"/>
            </a:xfrm>
            <a:prstGeom prst="ellipse">
              <a:avLst/>
            </a:prstGeom>
            <a:solidFill>
              <a:schemeClr val="tx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7" name="Oval 22"/>
            <p:cNvSpPr>
              <a:spLocks noChangeArrowheads="1"/>
            </p:cNvSpPr>
            <p:nvPr/>
          </p:nvSpPr>
          <p:spPr bwMode="auto">
            <a:xfrm>
              <a:off x="5248" y="1296"/>
              <a:ext cx="79"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8" name="Oval 23"/>
            <p:cNvSpPr>
              <a:spLocks noChangeArrowheads="1"/>
            </p:cNvSpPr>
            <p:nvPr/>
          </p:nvSpPr>
          <p:spPr bwMode="auto">
            <a:xfrm>
              <a:off x="5360" y="1296"/>
              <a:ext cx="76"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49" name="Oval 24"/>
            <p:cNvSpPr>
              <a:spLocks noChangeArrowheads="1"/>
            </p:cNvSpPr>
            <p:nvPr/>
          </p:nvSpPr>
          <p:spPr bwMode="auto">
            <a:xfrm>
              <a:off x="5472" y="1296"/>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0" name="Oval 25"/>
            <p:cNvSpPr>
              <a:spLocks noChangeArrowheads="1"/>
            </p:cNvSpPr>
            <p:nvPr/>
          </p:nvSpPr>
          <p:spPr bwMode="auto">
            <a:xfrm>
              <a:off x="5136" y="1408"/>
              <a:ext cx="80"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1" name="Oval 26"/>
            <p:cNvSpPr>
              <a:spLocks noChangeArrowheads="1"/>
            </p:cNvSpPr>
            <p:nvPr/>
          </p:nvSpPr>
          <p:spPr bwMode="auto">
            <a:xfrm>
              <a:off x="5248" y="1408"/>
              <a:ext cx="79" cy="80"/>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2" name="Oval 27"/>
            <p:cNvSpPr>
              <a:spLocks noChangeArrowheads="1"/>
            </p:cNvSpPr>
            <p:nvPr/>
          </p:nvSpPr>
          <p:spPr bwMode="auto">
            <a:xfrm>
              <a:off x="5360" y="1408"/>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3" name="Oval 28"/>
            <p:cNvSpPr>
              <a:spLocks noChangeArrowheads="1"/>
            </p:cNvSpPr>
            <p:nvPr/>
          </p:nvSpPr>
          <p:spPr bwMode="auto">
            <a:xfrm>
              <a:off x="5472" y="1408"/>
              <a:ext cx="76" cy="80"/>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4" name="Oval 29"/>
            <p:cNvSpPr>
              <a:spLocks noChangeArrowheads="1"/>
            </p:cNvSpPr>
            <p:nvPr/>
          </p:nvSpPr>
          <p:spPr bwMode="auto">
            <a:xfrm>
              <a:off x="5584" y="1408"/>
              <a:ext cx="80"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5" name="Oval 30"/>
            <p:cNvSpPr>
              <a:spLocks noChangeArrowheads="1"/>
            </p:cNvSpPr>
            <p:nvPr/>
          </p:nvSpPr>
          <p:spPr bwMode="auto">
            <a:xfrm>
              <a:off x="5136" y="1520"/>
              <a:ext cx="80" cy="79"/>
            </a:xfrm>
            <a:prstGeom prst="ellipse">
              <a:avLst/>
            </a:prstGeom>
            <a:solidFill>
              <a:schemeClr val="accent2"/>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6" name="Oval 31"/>
            <p:cNvSpPr>
              <a:spLocks noChangeArrowheads="1"/>
            </p:cNvSpPr>
            <p:nvPr/>
          </p:nvSpPr>
          <p:spPr bwMode="auto">
            <a:xfrm>
              <a:off x="5248" y="1520"/>
              <a:ext cx="79" cy="79"/>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7" name="Oval 32"/>
            <p:cNvSpPr>
              <a:spLocks noChangeArrowheads="1"/>
            </p:cNvSpPr>
            <p:nvPr/>
          </p:nvSpPr>
          <p:spPr bwMode="auto">
            <a:xfrm>
              <a:off x="5360" y="1520"/>
              <a:ext cx="76" cy="79"/>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8" name="Oval 33"/>
            <p:cNvSpPr>
              <a:spLocks noChangeArrowheads="1"/>
            </p:cNvSpPr>
            <p:nvPr/>
          </p:nvSpPr>
          <p:spPr bwMode="auto">
            <a:xfrm>
              <a:off x="5472" y="1520"/>
              <a:ext cx="76" cy="79"/>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59" name="Oval 34"/>
            <p:cNvSpPr>
              <a:spLocks noChangeArrowheads="1"/>
            </p:cNvSpPr>
            <p:nvPr/>
          </p:nvSpPr>
          <p:spPr bwMode="auto">
            <a:xfrm>
              <a:off x="5136" y="1632"/>
              <a:ext cx="80"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0" name="Oval 35"/>
            <p:cNvSpPr>
              <a:spLocks noChangeArrowheads="1"/>
            </p:cNvSpPr>
            <p:nvPr/>
          </p:nvSpPr>
          <p:spPr bwMode="auto">
            <a:xfrm>
              <a:off x="5248" y="1632"/>
              <a:ext cx="79" cy="76"/>
            </a:xfrm>
            <a:prstGeom prst="ellipse">
              <a:avLst/>
            </a:prstGeom>
            <a:solidFill>
              <a:schemeClr val="accent1"/>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1" name="Oval 36"/>
            <p:cNvSpPr>
              <a:spLocks noChangeArrowheads="1"/>
            </p:cNvSpPr>
            <p:nvPr/>
          </p:nvSpPr>
          <p:spPr bwMode="auto">
            <a:xfrm>
              <a:off x="5360" y="1632"/>
              <a:ext cx="76" cy="76"/>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2" name="Oval 37"/>
            <p:cNvSpPr>
              <a:spLocks noChangeArrowheads="1"/>
            </p:cNvSpPr>
            <p:nvPr/>
          </p:nvSpPr>
          <p:spPr bwMode="auto">
            <a:xfrm>
              <a:off x="5472" y="1632"/>
              <a:ext cx="76" cy="76"/>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3" name="Oval 38"/>
            <p:cNvSpPr>
              <a:spLocks noChangeArrowheads="1"/>
            </p:cNvSpPr>
            <p:nvPr/>
          </p:nvSpPr>
          <p:spPr bwMode="auto">
            <a:xfrm>
              <a:off x="5248" y="1744"/>
              <a:ext cx="79"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
          <p:nvSpPr>
            <p:cNvPr id="1064" name="Oval 39"/>
            <p:cNvSpPr>
              <a:spLocks noChangeArrowheads="1"/>
            </p:cNvSpPr>
            <p:nvPr/>
          </p:nvSpPr>
          <p:spPr bwMode="auto">
            <a:xfrm>
              <a:off x="5472" y="1744"/>
              <a:ext cx="76" cy="80"/>
            </a:xfrm>
            <a:prstGeom prst="ellipse">
              <a:avLst/>
            </a:prstGeom>
            <a:solidFill>
              <a:schemeClr val="folHlink"/>
            </a:solidFill>
            <a:ln w="9525">
              <a:no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grpSp>
      <p:sp>
        <p:nvSpPr>
          <p:cNvPr id="1033" name="Line 40"/>
          <p:cNvSpPr>
            <a:spLocks noChangeShapeType="1"/>
          </p:cNvSpPr>
          <p:nvPr/>
        </p:nvSpPr>
        <p:spPr bwMode="auto">
          <a:xfrm>
            <a:off x="468313" y="1484313"/>
            <a:ext cx="8229600" cy="0"/>
          </a:xfrm>
          <a:prstGeom prst="line">
            <a:avLst/>
          </a:prstGeom>
          <a:noFill/>
          <a:ln w="6350">
            <a:solidFill>
              <a:schemeClr val="tx1"/>
            </a:solid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800" b="0" i="0" u="none" strike="noStrike" kern="1200" cap="none" spc="0" normalizeH="0" baseline="0" noProof="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rtl="0" eaLnBrk="0" fontAlgn="base" hangingPunct="0">
        <a:spcBef>
          <a:spcPct val="0"/>
        </a:spcBef>
        <a:spcAft>
          <a:spcPct val="0"/>
        </a:spcAft>
        <a:defRPr sz="3900" b="1">
          <a:solidFill>
            <a:schemeClr val="tx2"/>
          </a:solidFill>
          <a:latin typeface="+mj-lt"/>
          <a:ea typeface="+mj-ea"/>
          <a:cs typeface="Arial" panose="020B0604020202090204" pitchFamily="34" charset="0"/>
        </a:defRPr>
      </a:lvl1pPr>
      <a:lvl2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2pPr>
      <a:lvl3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3pPr>
      <a:lvl4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4pPr>
      <a:lvl5pPr algn="l" rtl="0" eaLnBrk="0" fontAlgn="base" hangingPunct="0">
        <a:spcBef>
          <a:spcPct val="0"/>
        </a:spcBef>
        <a:spcAft>
          <a:spcPct val="0"/>
        </a:spcAft>
        <a:defRPr sz="3900" b="1">
          <a:solidFill>
            <a:schemeClr val="tx2"/>
          </a:solidFill>
          <a:latin typeface="Arial" panose="020B0604020202090204" pitchFamily="34" charset="0"/>
          <a:cs typeface="Arial" panose="020B0604020202090204" pitchFamily="34" charset="0"/>
        </a:defRPr>
      </a:lvl5pPr>
      <a:lvl6pPr marL="457200" algn="l" rtl="0" eaLnBrk="1" fontAlgn="base" hangingPunct="1">
        <a:spcBef>
          <a:spcPct val="0"/>
        </a:spcBef>
        <a:spcAft>
          <a:spcPct val="0"/>
        </a:spcAft>
        <a:defRPr sz="3900" b="1">
          <a:solidFill>
            <a:schemeClr val="tx2"/>
          </a:solidFill>
          <a:latin typeface="Arial" panose="020B0604020202090204" pitchFamily="34" charset="0"/>
        </a:defRPr>
      </a:lvl6pPr>
      <a:lvl7pPr marL="914400" algn="l" rtl="0" eaLnBrk="1" fontAlgn="base" hangingPunct="1">
        <a:spcBef>
          <a:spcPct val="0"/>
        </a:spcBef>
        <a:spcAft>
          <a:spcPct val="0"/>
        </a:spcAft>
        <a:defRPr sz="3900" b="1">
          <a:solidFill>
            <a:schemeClr val="tx2"/>
          </a:solidFill>
          <a:latin typeface="Arial" panose="020B0604020202090204" pitchFamily="34" charset="0"/>
        </a:defRPr>
      </a:lvl7pPr>
      <a:lvl8pPr marL="1371600" algn="l" rtl="0" eaLnBrk="1" fontAlgn="base" hangingPunct="1">
        <a:spcBef>
          <a:spcPct val="0"/>
        </a:spcBef>
        <a:spcAft>
          <a:spcPct val="0"/>
        </a:spcAft>
        <a:defRPr sz="3900" b="1">
          <a:solidFill>
            <a:schemeClr val="tx2"/>
          </a:solidFill>
          <a:latin typeface="Arial" panose="020B0604020202090204" pitchFamily="34" charset="0"/>
        </a:defRPr>
      </a:lvl8pPr>
      <a:lvl9pPr marL="1828800" algn="l" rtl="0" eaLnBrk="1" fontAlgn="base" hangingPunct="1">
        <a:spcBef>
          <a:spcPct val="0"/>
        </a:spcBef>
        <a:spcAft>
          <a:spcPct val="0"/>
        </a:spcAft>
        <a:defRPr sz="3900" b="1">
          <a:solidFill>
            <a:schemeClr val="tx2"/>
          </a:solidFill>
          <a:latin typeface="Arial" panose="020B060402020209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Arial" panose="020B0604020202090204" pitchFamily="34" charset="0"/>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cs typeface="Arial" panose="020B0604020202090204" pitchFamily="34" charset="0"/>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cs typeface="Arial" panose="020B0604020202090204" pitchFamily="34" charset="0"/>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cs typeface="Arial" panose="020B0604020202090204" pitchFamily="34" charset="0"/>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cs typeface="Arial" panose="020B0604020202090204" pitchFamily="34" charset="0"/>
        </a:defRPr>
      </a:lvl5pPr>
      <a:lvl6pPr marL="20561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6pPr>
      <a:lvl7pPr marL="25133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7pPr>
      <a:lvl8pPr marL="29705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8pPr>
      <a:lvl9pPr marL="3427730" indent="-316230" algn="l" rtl="0" eaLnBrk="1" fontAlgn="base" hangingPunct="1">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7.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file:///I:\&#39640;&#25945;&#31038;&#36719;&#20214;\06.2.19&#39640;&#25945;&#31038;&#36719;&#20214;\&#32593;&#32476;&#29256;web&#65293;inetpub\wwwroot\WEB\8r.ht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file:///I:\&#39640;&#25945;&#31038;&#36719;&#20214;\06.2.19&#39640;&#25945;&#31038;&#36719;&#20214;\&#32593;&#32476;&#29256;web&#65293;inetpub\wwwroot\WEB\8r.ht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image" Target="../media/image22.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 2"/>
          <p:cNvSpPr>
            <a:spLocks noGrp="1"/>
          </p:cNvSpPr>
          <p:nvPr>
            <p:ph type="ctrTitle"/>
          </p:nvPr>
        </p:nvSpPr>
        <p:spPr>
          <a:xfrm>
            <a:off x="250825" y="1989138"/>
            <a:ext cx="6781800" cy="611187"/>
          </a:xfrm>
        </p:spPr>
        <p:txBody>
          <a:bodyPr vert="horz" wrap="square" lIns="91440" tIns="45720" rIns="91440" bIns="45720" anchor="b" anchorCtr="0"/>
          <a:p>
            <a:pPr eaLnBrk="1" hangingPunct="1">
              <a:buClrTx/>
              <a:buSzTx/>
              <a:buFontTx/>
            </a:pPr>
            <a:br>
              <a:rPr lang="en-US" altLang="zh-CN" sz="4000" dirty="0">
                <a:solidFill>
                  <a:srgbClr val="C00000"/>
                </a:solidFill>
                <a:latin typeface="华文中宋" panose="02010600040101010101" pitchFamily="2" charset="-122"/>
                <a:ea typeface="华文中宋" panose="02010600040101010101" pitchFamily="2" charset="-122"/>
                <a:cs typeface="Arial" panose="020B0604020202090204" pitchFamily="34" charset="0"/>
              </a:rPr>
            </a:br>
            <a:br>
              <a:rPr lang="en-US" altLang="zh-CN" sz="4000" dirty="0">
                <a:solidFill>
                  <a:srgbClr val="C00000"/>
                </a:solidFill>
                <a:latin typeface="华文中宋" panose="02010600040101010101" pitchFamily="2" charset="-122"/>
                <a:ea typeface="华文中宋" panose="02010600040101010101" pitchFamily="2" charset="-122"/>
                <a:cs typeface="Arial" panose="020B0604020202090204" pitchFamily="34" charset="0"/>
              </a:rPr>
            </a:br>
            <a:r>
              <a:rPr lang="zh-CN" altLang="en-US" sz="4000" dirty="0">
                <a:solidFill>
                  <a:srgbClr val="C00000"/>
                </a:solidFill>
                <a:latin typeface="华文中宋" panose="02010600040101010101" pitchFamily="2" charset="-122"/>
                <a:ea typeface="华文中宋" panose="02010600040101010101" pitchFamily="2" charset="-122"/>
                <a:cs typeface="Arial" panose="020B0604020202090204" pitchFamily="34" charset="0"/>
              </a:rPr>
              <a:t>第六章 微生物的遗传和变异 </a:t>
            </a:r>
            <a:endParaRPr lang="zh-CN" altLang="en-US" sz="4000" dirty="0">
              <a:solidFill>
                <a:srgbClr val="C00000"/>
              </a:solidFill>
              <a:latin typeface="华文中宋" panose="02010600040101010101" pitchFamily="2" charset="-122"/>
              <a:ea typeface="华文中宋" panose="02010600040101010101" pitchFamily="2" charset="-122"/>
              <a:cs typeface="Arial" panose="020B060402020209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Picture 2"/>
          <p:cNvPicPr>
            <a:picLocks noChangeAspect="1"/>
          </p:cNvPicPr>
          <p:nvPr/>
        </p:nvPicPr>
        <p:blipFill>
          <a:blip r:embed="rId1"/>
          <a:stretch>
            <a:fillRect/>
          </a:stretch>
        </p:blipFill>
        <p:spPr>
          <a:xfrm>
            <a:off x="1203325" y="2386013"/>
            <a:ext cx="7832725" cy="4468812"/>
          </a:xfrm>
          <a:prstGeom prst="rect">
            <a:avLst/>
          </a:prstGeom>
          <a:noFill/>
          <a:ln w="12700">
            <a:noFill/>
          </a:ln>
        </p:spPr>
      </p:pic>
      <p:sp>
        <p:nvSpPr>
          <p:cNvPr id="3" name="矩形 2"/>
          <p:cNvSpPr/>
          <p:nvPr/>
        </p:nvSpPr>
        <p:spPr>
          <a:xfrm>
            <a:off x="539750" y="765175"/>
            <a:ext cx="3527425" cy="584200"/>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330066"/>
              </a:buClr>
              <a:buSzPct val="70000"/>
              <a:buFontTx/>
              <a:buNone/>
              <a:defRPr/>
            </a:pPr>
            <a:r>
              <a:rPr kumimoji="0" lang="zh-CN" altLang="en-US"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rPr>
              <a:t>细菌基因组特征</a:t>
            </a:r>
            <a:endParaRPr kumimoji="0" lang="en-US" altLang="zh-CN"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endParaRPr>
          </a:p>
        </p:txBody>
      </p:sp>
      <p:sp>
        <p:nvSpPr>
          <p:cNvPr id="20484" name="Rectangle 2"/>
          <p:cNvSpPr>
            <a:spLocks noGrp="1"/>
          </p:cNvSpPr>
          <p:nvPr>
            <p:ph/>
          </p:nvPr>
        </p:nvSpPr>
        <p:spPr>
          <a:xfrm>
            <a:off x="250825" y="2060575"/>
            <a:ext cx="2160588" cy="2160588"/>
          </a:xfrm>
        </p:spPr>
        <p:txBody>
          <a:bodyPr vert="horz" wrap="square" lIns="91440" tIns="45720" rIns="91440" bIns="45720" anchor="t" anchorCtr="0"/>
          <a:p>
            <a:pPr eaLnBrk="1" hangingPunct="1">
              <a:buFont typeface="Wingdings" panose="05000000000000000000" pitchFamily="2" charset="2"/>
              <a:buChar char="p"/>
            </a:pPr>
            <a:r>
              <a:rPr lang="zh-CN" altLang="en-US" sz="2000" b="1" dirty="0">
                <a:solidFill>
                  <a:srgbClr val="002060"/>
                </a:solidFill>
                <a:ea typeface="宋体" panose="02010600030101010101" pitchFamily="2" charset="-122"/>
              </a:rPr>
              <a:t>无内含子</a:t>
            </a:r>
            <a:endParaRPr lang="zh-CN" altLang="en-US" sz="2000" b="1" dirty="0">
              <a:solidFill>
                <a:srgbClr val="002060"/>
              </a:solidFill>
              <a:ea typeface="宋体" panose="02010600030101010101" pitchFamily="2" charset="-122"/>
            </a:endParaRPr>
          </a:p>
          <a:p>
            <a:pPr eaLnBrk="1" hangingPunct="1">
              <a:buFont typeface="Wingdings" panose="05000000000000000000" pitchFamily="2" charset="2"/>
              <a:buChar char="p"/>
            </a:pPr>
            <a:r>
              <a:rPr lang="zh-CN" altLang="en-US" sz="2000" b="1" dirty="0">
                <a:solidFill>
                  <a:srgbClr val="002060"/>
                </a:solidFill>
                <a:ea typeface="宋体" panose="02010600030101010101" pitchFamily="2" charset="-122"/>
              </a:rPr>
              <a:t>重复序列少</a:t>
            </a:r>
            <a:endParaRPr lang="zh-CN" altLang="en-US" sz="2000" b="1" dirty="0">
              <a:solidFill>
                <a:srgbClr val="002060"/>
              </a:solidFill>
              <a:ea typeface="宋体" panose="02010600030101010101" pitchFamily="2" charset="-122"/>
            </a:endParaRPr>
          </a:p>
          <a:p>
            <a:pPr eaLnBrk="1" hangingPunct="1">
              <a:buFont typeface="Wingdings" panose="05000000000000000000" pitchFamily="2" charset="2"/>
              <a:buChar char="p"/>
            </a:pPr>
            <a:r>
              <a:rPr lang="zh-CN" altLang="en-US" sz="2000" b="1" dirty="0">
                <a:solidFill>
                  <a:srgbClr val="002060"/>
                </a:solidFill>
                <a:ea typeface="宋体" panose="02010600030101010101" pitchFamily="2" charset="-122"/>
              </a:rPr>
              <a:t>功能相关基因组成操纵子</a:t>
            </a:r>
            <a:endParaRPr lang="zh-CN" altLang="en-US" sz="2000" b="1" dirty="0">
              <a:solidFill>
                <a:srgbClr val="002060"/>
              </a:solidFill>
              <a:ea typeface="宋体" panose="02010600030101010101" pitchFamily="2" charset="-122"/>
            </a:endParaRPr>
          </a:p>
          <a:p>
            <a:pPr eaLnBrk="1" hangingPunct="1">
              <a:buFont typeface="Wingdings" panose="05000000000000000000" pitchFamily="2" charset="2"/>
              <a:buChar char="p"/>
            </a:pPr>
            <a:r>
              <a:rPr lang="zh-CN" altLang="en-US" sz="2000" b="1" dirty="0">
                <a:solidFill>
                  <a:srgbClr val="002060"/>
                </a:solidFill>
                <a:ea typeface="宋体" panose="02010600030101010101" pitchFamily="2" charset="-122"/>
              </a:rPr>
              <a:t>病原菌中存在毒力島</a:t>
            </a:r>
            <a:endParaRPr lang="en-US" altLang="zh-CN" sz="2000" b="1" dirty="0">
              <a:solidFill>
                <a:srgbClr val="002060"/>
              </a:solidFill>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39750" y="765175"/>
            <a:ext cx="3527425" cy="584200"/>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330066"/>
              </a:buClr>
              <a:buSzPct val="70000"/>
              <a:buFontTx/>
              <a:buNone/>
              <a:defRPr/>
            </a:pPr>
            <a:r>
              <a:rPr kumimoji="0" lang="zh-CN" altLang="en-US"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rPr>
              <a:t>细菌基因组特征</a:t>
            </a:r>
            <a:endParaRPr kumimoji="0" lang="en-US" altLang="zh-CN"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endParaRPr>
          </a:p>
        </p:txBody>
      </p:sp>
      <p:pic>
        <p:nvPicPr>
          <p:cNvPr id="1073742857" name="图片 1073742856" descr="砷氧化调控类型"/>
          <p:cNvPicPr>
            <a:picLocks noChangeAspect="1"/>
          </p:cNvPicPr>
          <p:nvPr/>
        </p:nvPicPr>
        <p:blipFill>
          <a:blip r:embed="rId1"/>
          <a:stretch>
            <a:fillRect/>
          </a:stretch>
        </p:blipFill>
        <p:spPr>
          <a:xfrm>
            <a:off x="395605" y="1556385"/>
            <a:ext cx="8296275" cy="4572000"/>
          </a:xfrm>
          <a:prstGeom prst="rect">
            <a:avLst/>
          </a:prstGeom>
          <a:noFill/>
          <a:ln w="9525">
            <a:noFill/>
          </a:ln>
        </p:spPr>
      </p:pic>
      <p:sp>
        <p:nvSpPr>
          <p:cNvPr id="100" name="文本框 99"/>
          <p:cNvSpPr txBox="1"/>
          <p:nvPr/>
        </p:nvSpPr>
        <p:spPr>
          <a:xfrm>
            <a:off x="2003425" y="6258878"/>
            <a:ext cx="5080000" cy="598805"/>
          </a:xfrm>
          <a:prstGeom prst="rect">
            <a:avLst/>
          </a:prstGeom>
          <a:noFill/>
          <a:ln w="9525">
            <a:noFill/>
          </a:ln>
        </p:spPr>
        <p:txBody>
          <a:bodyPr>
            <a:spAutoFit/>
          </a:bodyPr>
          <a:p>
            <a:pPr marL="0" indent="0" algn="ctr"/>
            <a:r>
              <a:rPr lang="zh-CN" sz="1200" b="1">
                <a:ea typeface="宋体" panose="02010600030101010101" pitchFamily="2" charset="-122"/>
              </a:rPr>
              <a:t>图</a:t>
            </a:r>
            <a:r>
              <a:rPr lang="en-US" sz="1200" b="1">
                <a:latin typeface="Times New Roman" panose="02020703060505090304" pitchFamily="18" charset="0"/>
              </a:rPr>
              <a:t>2 </a:t>
            </a:r>
            <a:r>
              <a:rPr lang="zh-CN" sz="1200" b="1">
                <a:ea typeface="宋体" panose="02010600030101010101" pitchFamily="2" charset="-122"/>
              </a:rPr>
              <a:t>砷氧化细菌的砷氧化基因簇及侧翼序列组成</a:t>
            </a:r>
            <a:r>
              <a:rPr lang="zh-CN" sz="1200" b="1">
                <a:latin typeface="Times New Roman" panose="02020703060505090304" pitchFamily="18" charset="0"/>
                <a:ea typeface="宋体" panose="02010600030101010101" pitchFamily="2" charset="-122"/>
              </a:rPr>
              <a:t>（胡瑶，</a:t>
            </a:r>
            <a:r>
              <a:rPr lang="en-US" sz="1200" b="1">
                <a:latin typeface="Times New Roman" panose="02020703060505090304" pitchFamily="18" charset="0"/>
              </a:rPr>
              <a:t>2013</a:t>
            </a:r>
            <a:r>
              <a:rPr lang="zh-CN" sz="1200" b="1">
                <a:latin typeface="Times New Roman" panose="02020703060505090304" pitchFamily="18" charset="0"/>
                <a:ea typeface="宋体" panose="02010600030101010101" pitchFamily="2" charset="-122"/>
              </a:rPr>
              <a:t>）</a:t>
            </a:r>
            <a:r>
              <a:rPr lang="zh-CN" sz="1050" b="0">
                <a:ea typeface="宋体" panose="02010600030101010101" pitchFamily="2" charset="-122"/>
              </a:rPr>
              <a:t>根据是否存在基因</a:t>
            </a:r>
            <a:r>
              <a:rPr lang="en-US" sz="1050" b="0" i="1">
                <a:latin typeface="Times New Roman" panose="02020703060505090304" pitchFamily="18" charset="0"/>
              </a:rPr>
              <a:t>aioX/aioS/aioR</a:t>
            </a:r>
            <a:r>
              <a:rPr lang="zh-CN" sz="1050" b="0">
                <a:ea typeface="宋体" panose="02010600030101010101" pitchFamily="2" charset="-122"/>
              </a:rPr>
              <a:t>，可以将砷氧化调控模式分为远程调控系统型和三组分系统调控型。</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39750" y="765175"/>
            <a:ext cx="3527425" cy="584200"/>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330066"/>
              </a:buClr>
              <a:buSzPct val="70000"/>
              <a:buFontTx/>
              <a:buNone/>
              <a:defRPr/>
            </a:pPr>
            <a:r>
              <a:rPr kumimoji="0" lang="zh-CN" altLang="en-US"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rPr>
              <a:t>细菌基因组特征</a:t>
            </a:r>
            <a:endParaRPr kumimoji="0" lang="en-US" altLang="zh-CN"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endParaRPr>
          </a:p>
        </p:txBody>
      </p:sp>
      <p:pic>
        <p:nvPicPr>
          <p:cNvPr id="2" name="图片 1"/>
          <p:cNvPicPr>
            <a:picLocks noChangeAspect="1"/>
          </p:cNvPicPr>
          <p:nvPr/>
        </p:nvPicPr>
        <p:blipFill>
          <a:blip r:embed="rId1"/>
          <a:stretch>
            <a:fillRect/>
          </a:stretch>
        </p:blipFill>
        <p:spPr>
          <a:xfrm>
            <a:off x="1547495" y="1557020"/>
            <a:ext cx="5647690" cy="48374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39750" y="765175"/>
            <a:ext cx="3527425" cy="584200"/>
          </a:xfrm>
          <a:prstGeom prst="rect">
            <a:avLst/>
          </a:prstGeom>
        </p:spPr>
        <p:txBody>
          <a:bodyPr>
            <a:spAutoFit/>
          </a:bodyPr>
          <a:lstStyle/>
          <a:p>
            <a:pPr marL="0" marR="0" lvl="0" indent="0" algn="l" defTabSz="914400" rtl="0" eaLnBrk="1" fontAlgn="base" latinLnBrk="0" hangingPunct="1">
              <a:lnSpc>
                <a:spcPct val="100000"/>
              </a:lnSpc>
              <a:spcBef>
                <a:spcPct val="20000"/>
              </a:spcBef>
              <a:spcAft>
                <a:spcPct val="0"/>
              </a:spcAft>
              <a:buClr>
                <a:srgbClr val="330066"/>
              </a:buClr>
              <a:buSzPct val="70000"/>
              <a:buFontTx/>
              <a:buNone/>
              <a:defRPr/>
            </a:pPr>
            <a:r>
              <a:rPr kumimoji="0" lang="zh-CN" altLang="en-US"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rPr>
              <a:t>细菌基因组特征</a:t>
            </a:r>
            <a:endParaRPr kumimoji="0" lang="en-US" altLang="zh-CN" sz="3200" b="1" i="0" u="none" strike="noStrike" kern="0" cap="none" spc="0" normalizeH="0" baseline="0" noProof="0" dirty="0">
              <a:ln>
                <a:noFill/>
              </a:ln>
              <a:solidFill>
                <a:srgbClr val="A50021"/>
              </a:solidFill>
              <a:effectLst/>
              <a:uLnTx/>
              <a:uFillTx/>
              <a:latin typeface="华文中宋" panose="02010600040101010101" pitchFamily="2" charset="-122"/>
              <a:ea typeface="华文中宋" panose="02010600040101010101" pitchFamily="2" charset="-122"/>
              <a:cs typeface="Arial" panose="020B0604020202090204" pitchFamily="34" charset="0"/>
            </a:endParaRPr>
          </a:p>
        </p:txBody>
      </p:sp>
      <p:sp>
        <p:nvSpPr>
          <p:cNvPr id="100" name="文本框 99"/>
          <p:cNvSpPr txBox="1"/>
          <p:nvPr/>
        </p:nvSpPr>
        <p:spPr>
          <a:xfrm>
            <a:off x="467995" y="5949315"/>
            <a:ext cx="8460105" cy="922020"/>
          </a:xfrm>
          <a:prstGeom prst="rect">
            <a:avLst/>
          </a:prstGeom>
          <a:noFill/>
          <a:ln w="9525">
            <a:noFill/>
          </a:ln>
        </p:spPr>
        <p:txBody>
          <a:bodyPr wrap="square">
            <a:spAutoFit/>
          </a:bodyPr>
          <a:p>
            <a:pPr algn="ctr"/>
            <a:r>
              <a:t>图9 Halomonas sp. HAL1砷基因岛组成结构</a:t>
            </a:r>
          </a:p>
          <a:p>
            <a:pPr algn="ctr"/>
            <a:r>
              <a:t>aioAB操纵子可能属于pho调控子控制基因。aioAB和pstS预测的Pho-box在图中用矩形框标示</a:t>
            </a:r>
          </a:p>
        </p:txBody>
      </p:sp>
      <p:pic>
        <p:nvPicPr>
          <p:cNvPr id="2" name="图片 -2147482616" descr="pho-box（最新）"/>
          <p:cNvPicPr>
            <a:picLocks noChangeAspect="1"/>
          </p:cNvPicPr>
          <p:nvPr/>
        </p:nvPicPr>
        <p:blipFill>
          <a:blip r:embed="rId1"/>
          <a:stretch>
            <a:fillRect/>
          </a:stretch>
        </p:blipFill>
        <p:spPr>
          <a:xfrm>
            <a:off x="467360" y="1556385"/>
            <a:ext cx="8325485" cy="438721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Rectangle 2"/>
          <p:cNvSpPr>
            <a:spLocks noGrp="1"/>
          </p:cNvSpPr>
          <p:nvPr>
            <p:ph idx="1"/>
          </p:nvPr>
        </p:nvSpPr>
        <p:spPr/>
        <p:txBody>
          <a:bodyPr vert="horz" wrap="square" lIns="91440" tIns="45720" rIns="91440" bIns="45720" anchor="t" anchorCtr="0"/>
          <a:p>
            <a:pPr eaLnBrk="1" hangingPunct="1">
              <a:lnSpc>
                <a:spcPct val="140000"/>
              </a:lnSpc>
            </a:pPr>
            <a:r>
              <a:rPr lang="zh-CN" altLang="en-US" sz="2400" b="1" dirty="0">
                <a:ea typeface="宋体" panose="02010600030101010101" pitchFamily="2" charset="-122"/>
              </a:rPr>
              <a:t>定义：为染色体外的遗传物质</a:t>
            </a:r>
            <a:r>
              <a:rPr lang="en-US" altLang="zh-CN" sz="2400" b="1" dirty="0">
                <a:ea typeface="宋体" panose="02010600030101010101" pitchFamily="2" charset="-122"/>
              </a:rPr>
              <a:t>,</a:t>
            </a:r>
            <a:r>
              <a:rPr lang="zh-CN" altLang="en-US" sz="2400" b="1" dirty="0">
                <a:ea typeface="宋体" panose="02010600030101010101" pitchFamily="2" charset="-122"/>
              </a:rPr>
              <a:t>是存在于细菌胞质中的闭合环状双链</a:t>
            </a:r>
            <a:r>
              <a:rPr lang="en-US" altLang="zh-CN" sz="2400" b="1" dirty="0">
                <a:ea typeface="宋体" panose="02010600030101010101" pitchFamily="2" charset="-122"/>
              </a:rPr>
              <a:t>DNA, </a:t>
            </a:r>
            <a:r>
              <a:rPr lang="zh-CN" altLang="en-US" sz="2400" b="1" dirty="0">
                <a:ea typeface="宋体" panose="02010600030101010101" pitchFamily="2" charset="-122"/>
              </a:rPr>
              <a:t>质粒带有遗传信息，控制细菌某些特定的遗传性状。</a:t>
            </a:r>
            <a:endParaRPr lang="en-US" altLang="zh-CN" sz="2400" b="1" dirty="0">
              <a:ea typeface="宋体" panose="02010600030101010101" pitchFamily="2" charset="-122"/>
            </a:endParaRPr>
          </a:p>
          <a:p>
            <a:pPr eaLnBrk="1" hangingPunct="1">
              <a:lnSpc>
                <a:spcPct val="140000"/>
              </a:lnSpc>
            </a:pPr>
            <a:r>
              <a:rPr lang="zh-CN" altLang="en-US" sz="2400" b="1" dirty="0">
                <a:solidFill>
                  <a:srgbClr val="850AFF"/>
                </a:solidFill>
                <a:latin typeface="Times New Roman" panose="02020703060505090304" pitchFamily="18" charset="0"/>
                <a:ea typeface="宋体" panose="02010600030101010101" pitchFamily="2" charset="-122"/>
              </a:rPr>
              <a:t>携带染色体上没有的基因</a:t>
            </a:r>
            <a:r>
              <a:rPr lang="zh-CN" altLang="en-US" sz="2400" b="1" dirty="0">
                <a:solidFill>
                  <a:srgbClr val="850AFF"/>
                </a:solidFill>
                <a:ea typeface="宋体" panose="02010600030101010101" pitchFamily="2" charset="-122"/>
              </a:rPr>
              <a:t>，</a:t>
            </a:r>
            <a:r>
              <a:rPr lang="zh-CN" altLang="en-US" sz="2400" b="1" dirty="0">
                <a:solidFill>
                  <a:srgbClr val="850AFF"/>
                </a:solidFill>
                <a:latin typeface="Times New Roman" panose="02020703060505090304" pitchFamily="18" charset="0"/>
                <a:ea typeface="宋体" panose="02010600030101010101" pitchFamily="2" charset="-122"/>
              </a:rPr>
              <a:t>赋予某些特殊功能，例如接合、产毒、抗药、固氮、产特殊酶或降解有毒物质等。</a:t>
            </a:r>
            <a:endParaRPr lang="zh-CN" altLang="en-US" sz="2400" b="1" dirty="0">
              <a:solidFill>
                <a:srgbClr val="850AFF"/>
              </a:solidFill>
              <a:ea typeface="宋体" panose="02010600030101010101" pitchFamily="2" charset="-122"/>
            </a:endParaRPr>
          </a:p>
          <a:p>
            <a:pPr eaLnBrk="1" hangingPunct="1">
              <a:lnSpc>
                <a:spcPct val="140000"/>
              </a:lnSpc>
            </a:pPr>
            <a:r>
              <a:rPr lang="zh-CN" altLang="en-US" sz="2400" b="1" dirty="0">
                <a:ea typeface="宋体" panose="02010600030101010101" pitchFamily="2" charset="-122"/>
              </a:rPr>
              <a:t>重要的质粒有</a:t>
            </a:r>
            <a:r>
              <a:rPr lang="en-US" altLang="zh-CN" sz="2400" b="1" dirty="0">
                <a:ea typeface="宋体" panose="02010600030101010101" pitchFamily="2" charset="-122"/>
              </a:rPr>
              <a:t>F</a:t>
            </a:r>
            <a:r>
              <a:rPr lang="zh-CN" altLang="en-US" sz="2400" b="1" dirty="0">
                <a:ea typeface="宋体" panose="02010600030101010101" pitchFamily="2" charset="-122"/>
              </a:rPr>
              <a:t>质粒（</a:t>
            </a:r>
            <a:r>
              <a:rPr lang="en-US" altLang="zh-CN" sz="2400" b="1" dirty="0">
                <a:solidFill>
                  <a:srgbClr val="A50021"/>
                </a:solidFill>
                <a:ea typeface="宋体" panose="02010600030101010101" pitchFamily="2" charset="-122"/>
              </a:rPr>
              <a:t>fertility plasmid</a:t>
            </a:r>
            <a:r>
              <a:rPr lang="zh-CN" altLang="en-US" sz="2400" b="1" dirty="0">
                <a:ea typeface="宋体" panose="02010600030101010101" pitchFamily="2" charset="-122"/>
              </a:rPr>
              <a:t>）、</a:t>
            </a:r>
            <a:r>
              <a:rPr lang="en-US" altLang="zh-CN" sz="2400" b="1" dirty="0">
                <a:ea typeface="宋体" panose="02010600030101010101" pitchFamily="2" charset="-122"/>
              </a:rPr>
              <a:t>R</a:t>
            </a:r>
            <a:r>
              <a:rPr lang="zh-CN" altLang="en-US" sz="2400" b="1" dirty="0">
                <a:ea typeface="宋体" panose="02010600030101010101" pitchFamily="2" charset="-122"/>
              </a:rPr>
              <a:t>质粒（</a:t>
            </a:r>
            <a:r>
              <a:rPr lang="en-US" altLang="zh-CN" sz="2400" b="1" dirty="0">
                <a:solidFill>
                  <a:srgbClr val="A50021"/>
                </a:solidFill>
                <a:ea typeface="宋体" panose="02010600030101010101" pitchFamily="2" charset="-122"/>
              </a:rPr>
              <a:t>resistance plasmid</a:t>
            </a:r>
            <a:r>
              <a:rPr lang="zh-CN" altLang="en-US" sz="2400" b="1" dirty="0">
                <a:ea typeface="宋体" panose="02010600030101010101" pitchFamily="2" charset="-122"/>
              </a:rPr>
              <a:t>）、</a:t>
            </a:r>
            <a:r>
              <a:rPr lang="en-US" altLang="zh-CN" sz="2400" b="1" dirty="0">
                <a:ea typeface="宋体" panose="02010600030101010101" pitchFamily="2" charset="-122"/>
              </a:rPr>
              <a:t>Vi</a:t>
            </a:r>
            <a:r>
              <a:rPr lang="zh-CN" altLang="en-US" sz="2400" b="1" dirty="0">
                <a:ea typeface="宋体" panose="02010600030101010101" pitchFamily="2" charset="-122"/>
              </a:rPr>
              <a:t>质粒</a:t>
            </a:r>
            <a:r>
              <a:rPr lang="en-US" altLang="zh-CN" sz="2400" b="1" dirty="0">
                <a:ea typeface="宋体" panose="02010600030101010101" pitchFamily="2" charset="-122"/>
              </a:rPr>
              <a:t>(</a:t>
            </a:r>
            <a:r>
              <a:rPr lang="en-US" altLang="zh-CN" sz="2400" b="1" dirty="0">
                <a:solidFill>
                  <a:srgbClr val="A50021"/>
                </a:solidFill>
                <a:ea typeface="宋体" panose="02010600030101010101" pitchFamily="2" charset="-122"/>
              </a:rPr>
              <a:t>virulent plasmid</a:t>
            </a:r>
            <a:r>
              <a:rPr lang="en-US" altLang="zh-CN" sz="2400" b="1" dirty="0">
                <a:ea typeface="宋体" panose="02010600030101010101" pitchFamily="2" charset="-122"/>
              </a:rPr>
              <a:t>)</a:t>
            </a:r>
            <a:r>
              <a:rPr lang="zh-CN" altLang="en-US" sz="2400" b="1" dirty="0">
                <a:ea typeface="宋体" panose="02010600030101010101" pitchFamily="2" charset="-122"/>
              </a:rPr>
              <a:t>等。</a:t>
            </a:r>
            <a:endParaRPr lang="zh-CN" altLang="en-US" sz="2400" b="1" dirty="0">
              <a:ea typeface="宋体" panose="02010600030101010101" pitchFamily="2" charset="-122"/>
            </a:endParaRPr>
          </a:p>
          <a:p>
            <a:pPr eaLnBrk="1" hangingPunct="1">
              <a:lnSpc>
                <a:spcPct val="140000"/>
              </a:lnSpc>
            </a:pPr>
            <a:endParaRPr lang="en-US" altLang="zh-CN" sz="2800" dirty="0">
              <a:ea typeface="宋体" panose="02010600030101010101" pitchFamily="2" charset="-122"/>
            </a:endParaRPr>
          </a:p>
        </p:txBody>
      </p:sp>
      <p:sp>
        <p:nvSpPr>
          <p:cNvPr id="21507" name="Rectangle 3"/>
          <p:cNvSpPr>
            <a:spLocks noGrp="1"/>
          </p:cNvSpPr>
          <p:nvPr>
            <p:ph type="title"/>
          </p:nvPr>
        </p:nvSpPr>
        <p:spPr/>
        <p:txBody>
          <a:bodyPr vert="horz" wrap="square" lIns="91440" tIns="45720" rIns="91440" bIns="45720" anchor="b" anchorCtr="0"/>
          <a:p>
            <a:pPr eaLnBrk="1" hangingPunct="1"/>
            <a:r>
              <a:rPr lang="en-US" altLang="zh-CN" sz="3200" dirty="0">
                <a:solidFill>
                  <a:srgbClr val="C00000"/>
                </a:solidFill>
                <a:latin typeface="华文中宋" panose="02010600040101010101" pitchFamily="2" charset="-122"/>
                <a:ea typeface="华文中宋" panose="02010600040101010101" pitchFamily="2" charset="-122"/>
              </a:rPr>
              <a:t>2.</a:t>
            </a:r>
            <a:r>
              <a:rPr lang="zh-CN" altLang="en-US" sz="3200" dirty="0">
                <a:solidFill>
                  <a:srgbClr val="C00000"/>
                </a:solidFill>
                <a:latin typeface="华文中宋" panose="02010600040101010101" pitchFamily="2" charset="-122"/>
                <a:ea typeface="华文中宋" panose="02010600040101010101" pitchFamily="2" charset="-122"/>
              </a:rPr>
              <a:t>质粒 </a:t>
            </a:r>
            <a:r>
              <a:rPr lang="en-US" altLang="zh-CN" sz="3200" dirty="0">
                <a:solidFill>
                  <a:srgbClr val="C00000"/>
                </a:solidFill>
                <a:latin typeface="华文中宋" panose="02010600040101010101" pitchFamily="2" charset="-122"/>
                <a:ea typeface="华文中宋" panose="02010600040101010101" pitchFamily="2" charset="-122"/>
              </a:rPr>
              <a:t>plasmid</a:t>
            </a:r>
            <a:endParaRPr lang="en-US" altLang="zh-CN" sz="3200"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p:cNvSpPr>
          <p:nvPr>
            <p:ph idx="1"/>
          </p:nvPr>
        </p:nvSpPr>
        <p:spPr>
          <a:xfrm>
            <a:off x="468313" y="1924050"/>
            <a:ext cx="8066087" cy="3771900"/>
          </a:xfrm>
        </p:spPr>
        <p:txBody>
          <a:bodyPr vert="horz" wrap="square" lIns="91440" tIns="45720" rIns="91440" bIns="45720" anchor="t" anchorCtr="0"/>
          <a:p>
            <a:pPr eaLnBrk="1" hangingPunct="1">
              <a:lnSpc>
                <a:spcPct val="140000"/>
              </a:lnSpc>
              <a:buFont typeface="Wingdings" panose="05000000000000000000" pitchFamily="2" charset="2"/>
              <a:buChar char="p"/>
            </a:pPr>
            <a:r>
              <a:rPr lang="en-US" altLang="zh-CN" sz="2800" b="1" dirty="0">
                <a:latin typeface="华文宋体" panose="02010600040101010101" pitchFamily="2" charset="-122"/>
                <a:ea typeface="华文宋体" panose="02010600040101010101" pitchFamily="2" charset="-122"/>
              </a:rPr>
              <a:t>① </a:t>
            </a:r>
            <a:r>
              <a:rPr lang="zh-CN" altLang="en-US" sz="2800" b="1" dirty="0">
                <a:latin typeface="华文宋体" panose="02010600040101010101" pitchFamily="2" charset="-122"/>
                <a:ea typeface="华文宋体" panose="02010600040101010101" pitchFamily="2" charset="-122"/>
              </a:rPr>
              <a:t>能自我复制</a:t>
            </a:r>
            <a:endParaRPr lang="zh-CN" altLang="en-US" sz="2800" b="1" dirty="0">
              <a:latin typeface="华文宋体" panose="02010600040101010101" pitchFamily="2" charset="-122"/>
              <a:ea typeface="华文宋体" panose="02010600040101010101" pitchFamily="2" charset="-122"/>
            </a:endParaRPr>
          </a:p>
          <a:p>
            <a:pPr eaLnBrk="1" hangingPunct="1">
              <a:lnSpc>
                <a:spcPct val="140000"/>
              </a:lnSpc>
              <a:buFont typeface="Wingdings" panose="05000000000000000000" pitchFamily="2" charset="2"/>
              <a:buChar char="p"/>
            </a:pPr>
            <a:r>
              <a:rPr lang="zh-CN" altLang="en-US" sz="2800" b="1" dirty="0">
                <a:latin typeface="华文宋体" panose="02010600040101010101" pitchFamily="2" charset="-122"/>
                <a:ea typeface="华文宋体" panose="02010600040101010101" pitchFamily="2" charset="-122"/>
              </a:rPr>
              <a:t>② 决定特殊性状；</a:t>
            </a:r>
            <a:endParaRPr lang="zh-CN" altLang="en-US" sz="2800" b="1" dirty="0">
              <a:latin typeface="华文宋体" panose="02010600040101010101" pitchFamily="2" charset="-122"/>
              <a:ea typeface="华文宋体" panose="02010600040101010101" pitchFamily="2" charset="-122"/>
            </a:endParaRPr>
          </a:p>
          <a:p>
            <a:pPr eaLnBrk="1" hangingPunct="1">
              <a:lnSpc>
                <a:spcPct val="140000"/>
              </a:lnSpc>
              <a:buFont typeface="Wingdings" panose="05000000000000000000" pitchFamily="2" charset="2"/>
              <a:buChar char="p"/>
            </a:pPr>
            <a:r>
              <a:rPr lang="zh-CN" altLang="en-US" sz="2800" b="1" dirty="0">
                <a:latin typeface="华文宋体" panose="02010600040101010101" pitchFamily="2" charset="-122"/>
                <a:ea typeface="华文宋体" panose="02010600040101010101" pitchFamily="2" charset="-122"/>
              </a:rPr>
              <a:t>③ 能自发消除或丢失</a:t>
            </a:r>
            <a:endParaRPr lang="zh-CN" altLang="en-US" sz="2800" b="1" dirty="0">
              <a:latin typeface="华文宋体" panose="02010600040101010101" pitchFamily="2" charset="-122"/>
              <a:ea typeface="华文宋体" panose="02010600040101010101" pitchFamily="2" charset="-122"/>
            </a:endParaRPr>
          </a:p>
          <a:p>
            <a:pPr eaLnBrk="1" hangingPunct="1">
              <a:lnSpc>
                <a:spcPct val="140000"/>
              </a:lnSpc>
              <a:buFont typeface="Wingdings" panose="05000000000000000000" pitchFamily="2" charset="2"/>
              <a:buChar char="p"/>
            </a:pPr>
            <a:r>
              <a:rPr lang="zh-CN" altLang="en-US" sz="2800" b="1" dirty="0">
                <a:latin typeface="华文宋体" panose="02010600040101010101" pitchFamily="2" charset="-122"/>
                <a:ea typeface="华文宋体" panose="02010600040101010101" pitchFamily="2" charset="-122"/>
              </a:rPr>
              <a:t>④ 转移性</a:t>
            </a:r>
            <a:endParaRPr lang="zh-CN" altLang="en-US" sz="2800" b="1" dirty="0">
              <a:latin typeface="华文宋体" panose="02010600040101010101" pitchFamily="2" charset="-122"/>
              <a:ea typeface="华文宋体" panose="02010600040101010101" pitchFamily="2" charset="-122"/>
            </a:endParaRPr>
          </a:p>
          <a:p>
            <a:pPr eaLnBrk="1" hangingPunct="1">
              <a:lnSpc>
                <a:spcPct val="140000"/>
              </a:lnSpc>
              <a:buFont typeface="Wingdings" panose="05000000000000000000" pitchFamily="2" charset="2"/>
              <a:buChar char="p"/>
            </a:pPr>
            <a:r>
              <a:rPr lang="zh-CN" altLang="en-US" sz="2800" b="1" dirty="0">
                <a:latin typeface="华文宋体" panose="02010600040101010101" pitchFamily="2" charset="-122"/>
                <a:ea typeface="华文宋体" panose="02010600040101010101" pitchFamily="2" charset="-122"/>
              </a:rPr>
              <a:t>⑤ 质粒的不相容性</a:t>
            </a:r>
            <a:endParaRPr lang="zh-CN" altLang="en-US" sz="2800" b="1" dirty="0">
              <a:latin typeface="华文宋体" panose="02010600040101010101" pitchFamily="2" charset="-122"/>
              <a:ea typeface="华文宋体" panose="02010600040101010101" pitchFamily="2" charset="-122"/>
            </a:endParaRPr>
          </a:p>
          <a:p>
            <a:pPr eaLnBrk="1" hangingPunct="1">
              <a:lnSpc>
                <a:spcPct val="140000"/>
              </a:lnSpc>
              <a:buNone/>
            </a:pPr>
            <a:endParaRPr lang="en-US" altLang="zh-CN" dirty="0">
              <a:ea typeface="宋体" panose="02010600030101010101" pitchFamily="2" charset="-122"/>
            </a:endParaRPr>
          </a:p>
        </p:txBody>
      </p:sp>
      <p:grpSp>
        <p:nvGrpSpPr>
          <p:cNvPr id="22531" name="Group 11"/>
          <p:cNvGrpSpPr/>
          <p:nvPr/>
        </p:nvGrpSpPr>
        <p:grpSpPr>
          <a:xfrm>
            <a:off x="5562600" y="2362200"/>
            <a:ext cx="2971800" cy="2209800"/>
            <a:chOff x="2448" y="2640"/>
            <a:chExt cx="1872" cy="1392"/>
          </a:xfrm>
        </p:grpSpPr>
        <p:sp>
          <p:nvSpPr>
            <p:cNvPr id="22533" name="AutoShape 3"/>
            <p:cNvSpPr/>
            <p:nvPr/>
          </p:nvSpPr>
          <p:spPr>
            <a:xfrm>
              <a:off x="2448" y="2640"/>
              <a:ext cx="480" cy="1392"/>
            </a:xfrm>
            <a:prstGeom prst="flowChartAlternateProcess">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2534" name="AutoShape 4"/>
            <p:cNvSpPr/>
            <p:nvPr/>
          </p:nvSpPr>
          <p:spPr>
            <a:xfrm>
              <a:off x="3840" y="2640"/>
              <a:ext cx="480" cy="1392"/>
            </a:xfrm>
            <a:prstGeom prst="flowChartAlternateProcess">
              <a:avLst/>
            </a:prstGeom>
            <a:solidFill>
              <a:schemeClr val="accent1"/>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2535" name="Freeform 5"/>
            <p:cNvSpPr/>
            <p:nvPr/>
          </p:nvSpPr>
          <p:spPr>
            <a:xfrm>
              <a:off x="2496" y="2736"/>
              <a:ext cx="364" cy="349"/>
            </a:xfrm>
            <a:custGeom>
              <a:avLst/>
              <a:gdLst>
                <a:gd name="txL" fmla="*/ 0 w 364"/>
                <a:gd name="txT" fmla="*/ 0 h 349"/>
                <a:gd name="txR" fmla="*/ 364 w 364"/>
                <a:gd name="txB" fmla="*/ 349 h 349"/>
              </a:gdLst>
              <a:ahLst/>
              <a:cxnLst>
                <a:cxn ang="0">
                  <a:pos x="59" y="90"/>
                </a:cxn>
                <a:cxn ang="0">
                  <a:pos x="129" y="8"/>
                </a:cxn>
                <a:cxn ang="0">
                  <a:pos x="176" y="20"/>
                </a:cxn>
                <a:cxn ang="0">
                  <a:pos x="153" y="114"/>
                </a:cxn>
                <a:cxn ang="0">
                  <a:pos x="164" y="172"/>
                </a:cxn>
                <a:cxn ang="0">
                  <a:pos x="200" y="149"/>
                </a:cxn>
                <a:cxn ang="0">
                  <a:pos x="270" y="125"/>
                </a:cxn>
                <a:cxn ang="0">
                  <a:pos x="294" y="208"/>
                </a:cxn>
                <a:cxn ang="0">
                  <a:pos x="258" y="196"/>
                </a:cxn>
                <a:cxn ang="0">
                  <a:pos x="258" y="67"/>
                </a:cxn>
                <a:cxn ang="0">
                  <a:pos x="247" y="8"/>
                </a:cxn>
                <a:cxn ang="0">
                  <a:pos x="164" y="31"/>
                </a:cxn>
                <a:cxn ang="0">
                  <a:pos x="141" y="102"/>
                </a:cxn>
                <a:cxn ang="0">
                  <a:pos x="117" y="67"/>
                </a:cxn>
                <a:cxn ang="0">
                  <a:pos x="35" y="20"/>
                </a:cxn>
                <a:cxn ang="0">
                  <a:pos x="35" y="125"/>
                </a:cxn>
                <a:cxn ang="0">
                  <a:pos x="106" y="149"/>
                </a:cxn>
                <a:cxn ang="0">
                  <a:pos x="12" y="231"/>
                </a:cxn>
                <a:cxn ang="0">
                  <a:pos x="141" y="231"/>
                </a:cxn>
                <a:cxn ang="0">
                  <a:pos x="153" y="290"/>
                </a:cxn>
                <a:cxn ang="0">
                  <a:pos x="188" y="302"/>
                </a:cxn>
                <a:cxn ang="0">
                  <a:pos x="223" y="278"/>
                </a:cxn>
                <a:cxn ang="0">
                  <a:pos x="211" y="220"/>
                </a:cxn>
                <a:cxn ang="0">
                  <a:pos x="176" y="243"/>
                </a:cxn>
                <a:cxn ang="0">
                  <a:pos x="211" y="231"/>
                </a:cxn>
                <a:cxn ang="0">
                  <a:pos x="305" y="267"/>
                </a:cxn>
                <a:cxn ang="0">
                  <a:pos x="341" y="255"/>
                </a:cxn>
                <a:cxn ang="0">
                  <a:pos x="364" y="184"/>
                </a:cxn>
                <a:cxn ang="0">
                  <a:pos x="258" y="125"/>
                </a:cxn>
                <a:cxn ang="0">
                  <a:pos x="294" y="102"/>
                </a:cxn>
                <a:cxn ang="0">
                  <a:pos x="294" y="220"/>
                </a:cxn>
                <a:cxn ang="0">
                  <a:pos x="176" y="184"/>
                </a:cxn>
                <a:cxn ang="0">
                  <a:pos x="23" y="196"/>
                </a:cxn>
                <a:cxn ang="0">
                  <a:pos x="35" y="278"/>
                </a:cxn>
                <a:cxn ang="0">
                  <a:pos x="141" y="325"/>
                </a:cxn>
                <a:cxn ang="0">
                  <a:pos x="211" y="349"/>
                </a:cxn>
                <a:cxn ang="0">
                  <a:pos x="317" y="325"/>
                </a:cxn>
              </a:cxnLst>
              <a:rect l="txL" t="txT" r="txR" b="txB"/>
              <a:pathLst>
                <a:path w="364" h="349">
                  <a:moveTo>
                    <a:pt x="59" y="90"/>
                  </a:moveTo>
                  <a:cubicBezTo>
                    <a:pt x="74" y="44"/>
                    <a:pt x="82" y="24"/>
                    <a:pt x="129" y="8"/>
                  </a:cubicBezTo>
                  <a:cubicBezTo>
                    <a:pt x="145" y="12"/>
                    <a:pt x="163" y="11"/>
                    <a:pt x="176" y="20"/>
                  </a:cubicBezTo>
                  <a:cubicBezTo>
                    <a:pt x="230" y="56"/>
                    <a:pt x="184" y="93"/>
                    <a:pt x="153" y="114"/>
                  </a:cubicBezTo>
                  <a:cubicBezTo>
                    <a:pt x="142" y="129"/>
                    <a:pt x="96" y="172"/>
                    <a:pt x="164" y="172"/>
                  </a:cubicBezTo>
                  <a:cubicBezTo>
                    <a:pt x="178" y="172"/>
                    <a:pt x="187" y="155"/>
                    <a:pt x="200" y="149"/>
                  </a:cubicBezTo>
                  <a:cubicBezTo>
                    <a:pt x="223" y="139"/>
                    <a:pt x="270" y="125"/>
                    <a:pt x="270" y="125"/>
                  </a:cubicBezTo>
                  <a:cubicBezTo>
                    <a:pt x="306" y="137"/>
                    <a:pt x="349" y="139"/>
                    <a:pt x="294" y="208"/>
                  </a:cubicBezTo>
                  <a:cubicBezTo>
                    <a:pt x="286" y="218"/>
                    <a:pt x="270" y="200"/>
                    <a:pt x="258" y="196"/>
                  </a:cubicBezTo>
                  <a:cubicBezTo>
                    <a:pt x="222" y="142"/>
                    <a:pt x="240" y="125"/>
                    <a:pt x="258" y="67"/>
                  </a:cubicBezTo>
                  <a:cubicBezTo>
                    <a:pt x="254" y="47"/>
                    <a:pt x="263" y="21"/>
                    <a:pt x="247" y="8"/>
                  </a:cubicBezTo>
                  <a:cubicBezTo>
                    <a:pt x="244" y="6"/>
                    <a:pt x="172" y="29"/>
                    <a:pt x="164" y="31"/>
                  </a:cubicBezTo>
                  <a:cubicBezTo>
                    <a:pt x="164" y="31"/>
                    <a:pt x="143" y="102"/>
                    <a:pt x="141" y="102"/>
                  </a:cubicBezTo>
                  <a:cubicBezTo>
                    <a:pt x="127" y="102"/>
                    <a:pt x="125" y="79"/>
                    <a:pt x="117" y="67"/>
                  </a:cubicBezTo>
                  <a:cubicBezTo>
                    <a:pt x="100" y="12"/>
                    <a:pt x="92" y="0"/>
                    <a:pt x="35" y="20"/>
                  </a:cubicBezTo>
                  <a:cubicBezTo>
                    <a:pt x="24" y="53"/>
                    <a:pt x="5" y="91"/>
                    <a:pt x="35" y="125"/>
                  </a:cubicBezTo>
                  <a:cubicBezTo>
                    <a:pt x="52" y="144"/>
                    <a:pt x="106" y="149"/>
                    <a:pt x="106" y="149"/>
                  </a:cubicBezTo>
                  <a:cubicBezTo>
                    <a:pt x="92" y="247"/>
                    <a:pt x="106" y="255"/>
                    <a:pt x="12" y="231"/>
                  </a:cubicBezTo>
                  <a:cubicBezTo>
                    <a:pt x="54" y="218"/>
                    <a:pt x="94" y="200"/>
                    <a:pt x="141" y="231"/>
                  </a:cubicBezTo>
                  <a:cubicBezTo>
                    <a:pt x="158" y="242"/>
                    <a:pt x="142" y="273"/>
                    <a:pt x="153" y="290"/>
                  </a:cubicBezTo>
                  <a:cubicBezTo>
                    <a:pt x="160" y="300"/>
                    <a:pt x="176" y="298"/>
                    <a:pt x="188" y="302"/>
                  </a:cubicBezTo>
                  <a:cubicBezTo>
                    <a:pt x="200" y="294"/>
                    <a:pt x="218" y="291"/>
                    <a:pt x="223" y="278"/>
                  </a:cubicBezTo>
                  <a:cubicBezTo>
                    <a:pt x="239" y="237"/>
                    <a:pt x="118" y="188"/>
                    <a:pt x="211" y="220"/>
                  </a:cubicBezTo>
                  <a:cubicBezTo>
                    <a:pt x="199" y="228"/>
                    <a:pt x="176" y="229"/>
                    <a:pt x="176" y="243"/>
                  </a:cubicBezTo>
                  <a:cubicBezTo>
                    <a:pt x="176" y="255"/>
                    <a:pt x="199" y="231"/>
                    <a:pt x="211" y="231"/>
                  </a:cubicBezTo>
                  <a:cubicBezTo>
                    <a:pt x="243" y="231"/>
                    <a:pt x="278" y="253"/>
                    <a:pt x="305" y="267"/>
                  </a:cubicBezTo>
                  <a:cubicBezTo>
                    <a:pt x="317" y="263"/>
                    <a:pt x="334" y="265"/>
                    <a:pt x="341" y="255"/>
                  </a:cubicBezTo>
                  <a:cubicBezTo>
                    <a:pt x="355" y="235"/>
                    <a:pt x="364" y="184"/>
                    <a:pt x="364" y="184"/>
                  </a:cubicBezTo>
                  <a:cubicBezTo>
                    <a:pt x="346" y="95"/>
                    <a:pt x="344" y="109"/>
                    <a:pt x="258" y="125"/>
                  </a:cubicBezTo>
                  <a:cubicBezTo>
                    <a:pt x="270" y="117"/>
                    <a:pt x="281" y="96"/>
                    <a:pt x="294" y="102"/>
                  </a:cubicBezTo>
                  <a:cubicBezTo>
                    <a:pt x="319" y="115"/>
                    <a:pt x="294" y="219"/>
                    <a:pt x="294" y="220"/>
                  </a:cubicBezTo>
                  <a:cubicBezTo>
                    <a:pt x="255" y="207"/>
                    <a:pt x="215" y="197"/>
                    <a:pt x="176" y="184"/>
                  </a:cubicBezTo>
                  <a:cubicBezTo>
                    <a:pt x="125" y="188"/>
                    <a:pt x="66" y="168"/>
                    <a:pt x="23" y="196"/>
                  </a:cubicBezTo>
                  <a:cubicBezTo>
                    <a:pt x="0" y="211"/>
                    <a:pt x="24" y="253"/>
                    <a:pt x="35" y="278"/>
                  </a:cubicBezTo>
                  <a:cubicBezTo>
                    <a:pt x="45" y="301"/>
                    <a:pt x="136" y="323"/>
                    <a:pt x="141" y="325"/>
                  </a:cubicBezTo>
                  <a:cubicBezTo>
                    <a:pt x="164" y="333"/>
                    <a:pt x="211" y="349"/>
                    <a:pt x="211" y="349"/>
                  </a:cubicBezTo>
                  <a:cubicBezTo>
                    <a:pt x="239" y="343"/>
                    <a:pt x="286" y="325"/>
                    <a:pt x="317" y="325"/>
                  </a:cubicBezTo>
                </a:path>
              </a:pathLst>
            </a:custGeom>
            <a:noFill/>
            <a:ln w="9525" cap="flat" cmpd="sng">
              <a:solidFill>
                <a:schemeClr val="hlink">
                  <a:alpha val="100000"/>
                </a:schemeClr>
              </a:solidFill>
              <a:prstDash val="solid"/>
              <a:round/>
              <a:headEnd type="none" w="med" len="med"/>
              <a:tailEnd type="none" w="med" len="med"/>
            </a:ln>
          </p:spPr>
          <p:txBody>
            <a:bodyPr/>
            <a:p>
              <a:endParaRPr lang="zh-CN" altLang="en-US"/>
            </a:p>
          </p:txBody>
        </p:sp>
        <p:sp>
          <p:nvSpPr>
            <p:cNvPr id="22536" name="Freeform 6"/>
            <p:cNvSpPr/>
            <p:nvPr/>
          </p:nvSpPr>
          <p:spPr>
            <a:xfrm>
              <a:off x="3936" y="2688"/>
              <a:ext cx="364" cy="349"/>
            </a:xfrm>
            <a:custGeom>
              <a:avLst/>
              <a:gdLst>
                <a:gd name="txL" fmla="*/ 0 w 364"/>
                <a:gd name="txT" fmla="*/ 0 h 349"/>
                <a:gd name="txR" fmla="*/ 364 w 364"/>
                <a:gd name="txB" fmla="*/ 349 h 349"/>
              </a:gdLst>
              <a:ahLst/>
              <a:cxnLst>
                <a:cxn ang="0">
                  <a:pos x="59" y="90"/>
                </a:cxn>
                <a:cxn ang="0">
                  <a:pos x="129" y="8"/>
                </a:cxn>
                <a:cxn ang="0">
                  <a:pos x="176" y="20"/>
                </a:cxn>
                <a:cxn ang="0">
                  <a:pos x="153" y="114"/>
                </a:cxn>
                <a:cxn ang="0">
                  <a:pos x="164" y="172"/>
                </a:cxn>
                <a:cxn ang="0">
                  <a:pos x="200" y="149"/>
                </a:cxn>
                <a:cxn ang="0">
                  <a:pos x="270" y="125"/>
                </a:cxn>
                <a:cxn ang="0">
                  <a:pos x="294" y="208"/>
                </a:cxn>
                <a:cxn ang="0">
                  <a:pos x="258" y="196"/>
                </a:cxn>
                <a:cxn ang="0">
                  <a:pos x="258" y="67"/>
                </a:cxn>
                <a:cxn ang="0">
                  <a:pos x="247" y="8"/>
                </a:cxn>
                <a:cxn ang="0">
                  <a:pos x="164" y="31"/>
                </a:cxn>
                <a:cxn ang="0">
                  <a:pos x="141" y="102"/>
                </a:cxn>
                <a:cxn ang="0">
                  <a:pos x="117" y="67"/>
                </a:cxn>
                <a:cxn ang="0">
                  <a:pos x="35" y="20"/>
                </a:cxn>
                <a:cxn ang="0">
                  <a:pos x="35" y="125"/>
                </a:cxn>
                <a:cxn ang="0">
                  <a:pos x="106" y="149"/>
                </a:cxn>
                <a:cxn ang="0">
                  <a:pos x="12" y="231"/>
                </a:cxn>
                <a:cxn ang="0">
                  <a:pos x="141" y="231"/>
                </a:cxn>
                <a:cxn ang="0">
                  <a:pos x="153" y="290"/>
                </a:cxn>
                <a:cxn ang="0">
                  <a:pos x="188" y="302"/>
                </a:cxn>
                <a:cxn ang="0">
                  <a:pos x="223" y="278"/>
                </a:cxn>
                <a:cxn ang="0">
                  <a:pos x="211" y="220"/>
                </a:cxn>
                <a:cxn ang="0">
                  <a:pos x="176" y="243"/>
                </a:cxn>
                <a:cxn ang="0">
                  <a:pos x="211" y="231"/>
                </a:cxn>
                <a:cxn ang="0">
                  <a:pos x="305" y="267"/>
                </a:cxn>
                <a:cxn ang="0">
                  <a:pos x="341" y="255"/>
                </a:cxn>
                <a:cxn ang="0">
                  <a:pos x="364" y="184"/>
                </a:cxn>
                <a:cxn ang="0">
                  <a:pos x="258" y="125"/>
                </a:cxn>
                <a:cxn ang="0">
                  <a:pos x="294" y="102"/>
                </a:cxn>
                <a:cxn ang="0">
                  <a:pos x="294" y="220"/>
                </a:cxn>
                <a:cxn ang="0">
                  <a:pos x="176" y="184"/>
                </a:cxn>
                <a:cxn ang="0">
                  <a:pos x="23" y="196"/>
                </a:cxn>
                <a:cxn ang="0">
                  <a:pos x="35" y="278"/>
                </a:cxn>
                <a:cxn ang="0">
                  <a:pos x="141" y="325"/>
                </a:cxn>
                <a:cxn ang="0">
                  <a:pos x="211" y="349"/>
                </a:cxn>
                <a:cxn ang="0">
                  <a:pos x="317" y="325"/>
                </a:cxn>
              </a:cxnLst>
              <a:rect l="txL" t="txT" r="txR" b="txB"/>
              <a:pathLst>
                <a:path w="364" h="349">
                  <a:moveTo>
                    <a:pt x="59" y="90"/>
                  </a:moveTo>
                  <a:cubicBezTo>
                    <a:pt x="74" y="44"/>
                    <a:pt x="82" y="24"/>
                    <a:pt x="129" y="8"/>
                  </a:cubicBezTo>
                  <a:cubicBezTo>
                    <a:pt x="145" y="12"/>
                    <a:pt x="163" y="11"/>
                    <a:pt x="176" y="20"/>
                  </a:cubicBezTo>
                  <a:cubicBezTo>
                    <a:pt x="230" y="56"/>
                    <a:pt x="184" y="93"/>
                    <a:pt x="153" y="114"/>
                  </a:cubicBezTo>
                  <a:cubicBezTo>
                    <a:pt x="142" y="129"/>
                    <a:pt x="96" y="172"/>
                    <a:pt x="164" y="172"/>
                  </a:cubicBezTo>
                  <a:cubicBezTo>
                    <a:pt x="178" y="172"/>
                    <a:pt x="187" y="155"/>
                    <a:pt x="200" y="149"/>
                  </a:cubicBezTo>
                  <a:cubicBezTo>
                    <a:pt x="223" y="139"/>
                    <a:pt x="270" y="125"/>
                    <a:pt x="270" y="125"/>
                  </a:cubicBezTo>
                  <a:cubicBezTo>
                    <a:pt x="306" y="137"/>
                    <a:pt x="349" y="139"/>
                    <a:pt x="294" y="208"/>
                  </a:cubicBezTo>
                  <a:cubicBezTo>
                    <a:pt x="286" y="218"/>
                    <a:pt x="270" y="200"/>
                    <a:pt x="258" y="196"/>
                  </a:cubicBezTo>
                  <a:cubicBezTo>
                    <a:pt x="222" y="142"/>
                    <a:pt x="240" y="125"/>
                    <a:pt x="258" y="67"/>
                  </a:cubicBezTo>
                  <a:cubicBezTo>
                    <a:pt x="254" y="47"/>
                    <a:pt x="263" y="21"/>
                    <a:pt x="247" y="8"/>
                  </a:cubicBezTo>
                  <a:cubicBezTo>
                    <a:pt x="244" y="6"/>
                    <a:pt x="172" y="29"/>
                    <a:pt x="164" y="31"/>
                  </a:cubicBezTo>
                  <a:cubicBezTo>
                    <a:pt x="164" y="31"/>
                    <a:pt x="143" y="102"/>
                    <a:pt x="141" y="102"/>
                  </a:cubicBezTo>
                  <a:cubicBezTo>
                    <a:pt x="127" y="102"/>
                    <a:pt x="125" y="79"/>
                    <a:pt x="117" y="67"/>
                  </a:cubicBezTo>
                  <a:cubicBezTo>
                    <a:pt x="100" y="12"/>
                    <a:pt x="92" y="0"/>
                    <a:pt x="35" y="20"/>
                  </a:cubicBezTo>
                  <a:cubicBezTo>
                    <a:pt x="24" y="53"/>
                    <a:pt x="5" y="91"/>
                    <a:pt x="35" y="125"/>
                  </a:cubicBezTo>
                  <a:cubicBezTo>
                    <a:pt x="52" y="144"/>
                    <a:pt x="106" y="149"/>
                    <a:pt x="106" y="149"/>
                  </a:cubicBezTo>
                  <a:cubicBezTo>
                    <a:pt x="92" y="247"/>
                    <a:pt x="106" y="255"/>
                    <a:pt x="12" y="231"/>
                  </a:cubicBezTo>
                  <a:cubicBezTo>
                    <a:pt x="54" y="218"/>
                    <a:pt x="94" y="200"/>
                    <a:pt x="141" y="231"/>
                  </a:cubicBezTo>
                  <a:cubicBezTo>
                    <a:pt x="158" y="242"/>
                    <a:pt x="142" y="273"/>
                    <a:pt x="153" y="290"/>
                  </a:cubicBezTo>
                  <a:cubicBezTo>
                    <a:pt x="160" y="300"/>
                    <a:pt x="176" y="298"/>
                    <a:pt x="188" y="302"/>
                  </a:cubicBezTo>
                  <a:cubicBezTo>
                    <a:pt x="200" y="294"/>
                    <a:pt x="218" y="291"/>
                    <a:pt x="223" y="278"/>
                  </a:cubicBezTo>
                  <a:cubicBezTo>
                    <a:pt x="239" y="237"/>
                    <a:pt x="118" y="188"/>
                    <a:pt x="211" y="220"/>
                  </a:cubicBezTo>
                  <a:cubicBezTo>
                    <a:pt x="199" y="228"/>
                    <a:pt x="176" y="229"/>
                    <a:pt x="176" y="243"/>
                  </a:cubicBezTo>
                  <a:cubicBezTo>
                    <a:pt x="176" y="255"/>
                    <a:pt x="199" y="231"/>
                    <a:pt x="211" y="231"/>
                  </a:cubicBezTo>
                  <a:cubicBezTo>
                    <a:pt x="243" y="231"/>
                    <a:pt x="278" y="253"/>
                    <a:pt x="305" y="267"/>
                  </a:cubicBezTo>
                  <a:cubicBezTo>
                    <a:pt x="317" y="263"/>
                    <a:pt x="334" y="265"/>
                    <a:pt x="341" y="255"/>
                  </a:cubicBezTo>
                  <a:cubicBezTo>
                    <a:pt x="355" y="235"/>
                    <a:pt x="364" y="184"/>
                    <a:pt x="364" y="184"/>
                  </a:cubicBezTo>
                  <a:cubicBezTo>
                    <a:pt x="346" y="95"/>
                    <a:pt x="344" y="109"/>
                    <a:pt x="258" y="125"/>
                  </a:cubicBezTo>
                  <a:cubicBezTo>
                    <a:pt x="270" y="117"/>
                    <a:pt x="281" y="96"/>
                    <a:pt x="294" y="102"/>
                  </a:cubicBezTo>
                  <a:cubicBezTo>
                    <a:pt x="319" y="115"/>
                    <a:pt x="294" y="219"/>
                    <a:pt x="294" y="220"/>
                  </a:cubicBezTo>
                  <a:cubicBezTo>
                    <a:pt x="255" y="207"/>
                    <a:pt x="215" y="197"/>
                    <a:pt x="176" y="184"/>
                  </a:cubicBezTo>
                  <a:cubicBezTo>
                    <a:pt x="125" y="188"/>
                    <a:pt x="66" y="168"/>
                    <a:pt x="23" y="196"/>
                  </a:cubicBezTo>
                  <a:cubicBezTo>
                    <a:pt x="0" y="211"/>
                    <a:pt x="24" y="253"/>
                    <a:pt x="35" y="278"/>
                  </a:cubicBezTo>
                  <a:cubicBezTo>
                    <a:pt x="45" y="301"/>
                    <a:pt x="136" y="323"/>
                    <a:pt x="141" y="325"/>
                  </a:cubicBezTo>
                  <a:cubicBezTo>
                    <a:pt x="164" y="333"/>
                    <a:pt x="211" y="349"/>
                    <a:pt x="211" y="349"/>
                  </a:cubicBezTo>
                  <a:cubicBezTo>
                    <a:pt x="239" y="343"/>
                    <a:pt x="286" y="325"/>
                    <a:pt x="317" y="325"/>
                  </a:cubicBezTo>
                </a:path>
              </a:pathLst>
            </a:custGeom>
            <a:noFill/>
            <a:ln w="9525" cap="flat" cmpd="sng">
              <a:solidFill>
                <a:schemeClr val="hlink">
                  <a:alpha val="100000"/>
                </a:schemeClr>
              </a:solidFill>
              <a:prstDash val="solid"/>
              <a:round/>
              <a:headEnd type="none" w="med" len="med"/>
              <a:tailEnd type="none" w="med" len="med"/>
            </a:ln>
          </p:spPr>
          <p:txBody>
            <a:bodyPr/>
            <a:p>
              <a:endParaRPr lang="zh-CN" altLang="en-US"/>
            </a:p>
          </p:txBody>
        </p:sp>
        <p:sp>
          <p:nvSpPr>
            <p:cNvPr id="22537" name="Oval 7"/>
            <p:cNvSpPr/>
            <p:nvPr/>
          </p:nvSpPr>
          <p:spPr>
            <a:xfrm>
              <a:off x="2592" y="3456"/>
              <a:ext cx="192" cy="192"/>
            </a:xfrm>
            <a:prstGeom prst="ellipse">
              <a:avLst/>
            </a:prstGeom>
            <a:solidFill>
              <a:schemeClr val="accent1"/>
            </a:solidFill>
            <a:ln w="9525" cap="flat" cmpd="sng">
              <a:solidFill>
                <a:schemeClr val="hlink"/>
              </a:solidFill>
              <a:prstDash val="solid"/>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2538" name="Oval 8"/>
            <p:cNvSpPr/>
            <p:nvPr/>
          </p:nvSpPr>
          <p:spPr>
            <a:xfrm>
              <a:off x="3984" y="3456"/>
              <a:ext cx="192" cy="192"/>
            </a:xfrm>
            <a:prstGeom prst="ellipse">
              <a:avLst/>
            </a:prstGeom>
            <a:solidFill>
              <a:schemeClr val="accent1"/>
            </a:solidFill>
            <a:ln w="9525" cap="flat" cmpd="sng">
              <a:solidFill>
                <a:schemeClr val="hlink"/>
              </a:solidFill>
              <a:prstDash val="solid"/>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2539" name="AutoShape 9"/>
            <p:cNvSpPr/>
            <p:nvPr/>
          </p:nvSpPr>
          <p:spPr>
            <a:xfrm>
              <a:off x="3168" y="3456"/>
              <a:ext cx="480" cy="144"/>
            </a:xfrm>
            <a:prstGeom prst="notchedRightArrow">
              <a:avLst>
                <a:gd name="adj1" fmla="val 50000"/>
                <a:gd name="adj2" fmla="val 83333"/>
              </a:avLst>
            </a:prstGeom>
            <a:solidFill>
              <a:schemeClr val="hlink"/>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2540" name="Freeform 10"/>
            <p:cNvSpPr/>
            <p:nvPr/>
          </p:nvSpPr>
          <p:spPr>
            <a:xfrm>
              <a:off x="2928" y="2976"/>
              <a:ext cx="912" cy="152"/>
            </a:xfrm>
            <a:custGeom>
              <a:avLst/>
              <a:gdLst>
                <a:gd name="txL" fmla="*/ 0 w 912"/>
                <a:gd name="txT" fmla="*/ 0 h 152"/>
                <a:gd name="txR" fmla="*/ 912 w 912"/>
                <a:gd name="txB" fmla="*/ 152 h 152"/>
              </a:gdLst>
              <a:ahLst/>
              <a:cxnLst>
                <a:cxn ang="0">
                  <a:pos x="0" y="48"/>
                </a:cxn>
                <a:cxn ang="0">
                  <a:pos x="240" y="144"/>
                </a:cxn>
                <a:cxn ang="0">
                  <a:pos x="384" y="48"/>
                </a:cxn>
                <a:cxn ang="0">
                  <a:pos x="672" y="144"/>
                </a:cxn>
                <a:cxn ang="0">
                  <a:pos x="912" y="0"/>
                </a:cxn>
              </a:cxnLst>
              <a:rect l="txL" t="txT" r="txR" b="txB"/>
              <a:pathLst>
                <a:path w="912" h="152">
                  <a:moveTo>
                    <a:pt x="0" y="48"/>
                  </a:moveTo>
                  <a:cubicBezTo>
                    <a:pt x="88" y="96"/>
                    <a:pt x="176" y="144"/>
                    <a:pt x="240" y="144"/>
                  </a:cubicBezTo>
                  <a:cubicBezTo>
                    <a:pt x="304" y="144"/>
                    <a:pt x="312" y="48"/>
                    <a:pt x="384" y="48"/>
                  </a:cubicBezTo>
                  <a:cubicBezTo>
                    <a:pt x="456" y="48"/>
                    <a:pt x="584" y="152"/>
                    <a:pt x="672" y="144"/>
                  </a:cubicBezTo>
                  <a:cubicBezTo>
                    <a:pt x="760" y="136"/>
                    <a:pt x="872" y="24"/>
                    <a:pt x="912" y="0"/>
                  </a:cubicBezTo>
                </a:path>
              </a:pathLst>
            </a:custGeom>
            <a:noFill/>
            <a:ln w="9525" cap="flat" cmpd="sng">
              <a:solidFill>
                <a:schemeClr val="tx1">
                  <a:alpha val="100000"/>
                </a:schemeClr>
              </a:solidFill>
              <a:prstDash val="solid"/>
              <a:round/>
              <a:headEnd type="none" w="med" len="med"/>
              <a:tailEnd type="none" w="med" len="med"/>
            </a:ln>
          </p:spPr>
          <p:txBody>
            <a:bodyPr/>
            <a:p>
              <a:endParaRPr lang="zh-CN" altLang="en-US"/>
            </a:p>
          </p:txBody>
        </p:sp>
      </p:grpSp>
      <p:sp>
        <p:nvSpPr>
          <p:cNvPr id="22532" name="Rectangle 12"/>
          <p:cNvSpPr/>
          <p:nvPr/>
        </p:nvSpPr>
        <p:spPr>
          <a:xfrm>
            <a:off x="468313" y="765175"/>
            <a:ext cx="3467100" cy="534988"/>
          </a:xfrm>
          <a:prstGeom prst="rect">
            <a:avLst/>
          </a:prstGeom>
          <a:noFill/>
          <a:ln w="9525">
            <a:noFill/>
          </a:ln>
        </p:spPr>
        <p:txBody>
          <a:bodyPr wrap="none">
            <a:spAutoFit/>
          </a:bodyPr>
          <a:p>
            <a:pPr>
              <a:lnSpc>
                <a:spcPct val="90000"/>
              </a:lnSpc>
              <a:spcBef>
                <a:spcPct val="20000"/>
              </a:spcBef>
              <a:buClr>
                <a:schemeClr val="hlink"/>
              </a:buClr>
              <a:buFont typeface="Wingdings" panose="05000000000000000000" pitchFamily="2" charset="2"/>
            </a:pPr>
            <a:r>
              <a:rPr lang="zh-CN" altLang="en-US" sz="3200" b="1" dirty="0">
                <a:solidFill>
                  <a:srgbClr val="C00000"/>
                </a:solidFill>
                <a:latin typeface="华文中宋" panose="02010600040101010101" pitchFamily="2" charset="-122"/>
                <a:ea typeface="华文中宋" panose="02010600040101010101" pitchFamily="2" charset="-122"/>
              </a:rPr>
              <a:t>质粒的重要特性：</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txBox="1">
            <a:spLocks noRot="1" noChangeArrowheads="1"/>
          </p:cNvSpPr>
          <p:nvPr/>
        </p:nvSpPr>
        <p:spPr>
          <a:xfrm>
            <a:off x="323850" y="1628775"/>
            <a:ext cx="8610600" cy="4648200"/>
          </a:xfrm>
          <a:prstGeom prst="rect">
            <a:avLst/>
          </a:prstGeom>
          <a:ln>
            <a:noFill/>
          </a:ln>
        </p:spPr>
        <p:txBody>
          <a:bodyPr/>
          <a:lstStyle/>
          <a:p>
            <a:pPr marL="342900" marR="0" indent="-342900" defTabSz="914400" eaLnBrk="0" hangingPunct="0">
              <a:lnSpc>
                <a:spcPct val="110000"/>
              </a:lnSpc>
              <a:spcBef>
                <a:spcPct val="20000"/>
              </a:spcBef>
              <a:buClr>
                <a:schemeClr val="tx2"/>
              </a:buClr>
              <a:buSzPct val="70000"/>
              <a:buFont typeface="Wingdings" panose="05000000000000000000" pitchFamily="2" charset="2"/>
              <a:buNone/>
              <a:defRPr/>
            </a:pP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a:t>
            </a:r>
            <a:r>
              <a:rPr kumimoji="0" lang="en-US" altLang="zh-CN"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1</a:t>
            </a: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a:t>
            </a:r>
            <a:r>
              <a:rPr kumimoji="0" lang="en-US" altLang="zh-CN"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F</a:t>
            </a: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因子</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（性因子、</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F</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质粒）：</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F</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因子属于致育质粒，为附加体。可使细菌产生管状的</a:t>
            </a:r>
            <a:r>
              <a:rPr kumimoji="0" lang="zh-CN" altLang="en-US"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性纤毛</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（性伞毛），决定细菌的交配状态。具</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F</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因子的细菌相当于雄性（供体），用</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F</a:t>
            </a:r>
            <a:r>
              <a:rPr kumimoji="0" lang="en-US" altLang="zh-CN" sz="2000" kern="0" cap="none" spc="0" normalizeH="0" baseline="30000" noProof="0" dirty="0">
                <a:latin typeface="华文中宋" panose="02010600040101010101" pitchFamily="2" charset="-122"/>
                <a:ea typeface="楷体_GB2312" pitchFamily="49" charset="-122"/>
                <a:cs typeface="Arial" panose="020B0604020202090204" pitchFamily="34" charset="0"/>
              </a:rPr>
              <a:t>+</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表示，不具有</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F</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因子的大肠杆菌相当于雌性（受体），用</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F</a:t>
            </a:r>
            <a:r>
              <a:rPr kumimoji="0" lang="en-US" altLang="zh-CN" sz="2000" kern="0" cap="none" spc="0" normalizeH="0" baseline="30000" noProof="0" dirty="0">
                <a:latin typeface="华文中宋" panose="02010600040101010101" pitchFamily="2" charset="-122"/>
                <a:ea typeface="楷体_GB2312" pitchFamily="49" charset="-122"/>
                <a:cs typeface="Arial" panose="020B0604020202090204" pitchFamily="34" charset="0"/>
              </a:rPr>
              <a:t>-</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表示。</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a:p>
            <a:pPr marL="342900" marR="0" indent="-342900" defTabSz="914400" eaLnBrk="0" hangingPunct="0">
              <a:lnSpc>
                <a:spcPct val="110000"/>
              </a:lnSpc>
              <a:spcBef>
                <a:spcPct val="20000"/>
              </a:spcBef>
              <a:buClr>
                <a:schemeClr val="tx2"/>
              </a:buClr>
              <a:buSzPct val="70000"/>
              <a:buFont typeface="Wingdings" panose="05000000000000000000" pitchFamily="2" charset="2"/>
              <a:buNone/>
              <a:defRPr/>
            </a:pPr>
            <a:r>
              <a:rPr kumimoji="0" lang="en-US" altLang="zh-CN" sz="2000" kern="0" cap="none" spc="0" normalizeH="0" baseline="0" noProof="0" dirty="0">
                <a:solidFill>
                  <a:schemeClr val="accent2"/>
                </a:solidFill>
                <a:latin typeface="华文中宋" panose="02010600040101010101" pitchFamily="2" charset="-122"/>
                <a:ea typeface="楷体_GB2312" pitchFamily="49" charset="-122"/>
                <a:cs typeface="Arial" panose="020B0604020202090204" pitchFamily="34" charset="0"/>
              </a:rPr>
              <a:t>     F</a:t>
            </a:r>
            <a:r>
              <a:rPr kumimoji="0" lang="zh-CN" altLang="en-US" sz="2000" kern="0" cap="none" spc="0" normalizeH="0" baseline="0" noProof="0" dirty="0">
                <a:solidFill>
                  <a:schemeClr val="accent2"/>
                </a:solidFill>
                <a:latin typeface="华文中宋" panose="02010600040101010101" pitchFamily="2" charset="-122"/>
                <a:ea typeface="楷体_GB2312" pitchFamily="49" charset="-122"/>
                <a:cs typeface="Arial" panose="020B0604020202090204" pitchFamily="34" charset="0"/>
              </a:rPr>
              <a:t>因子的结构</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 </a:t>
            </a:r>
            <a:r>
              <a:rPr kumimoji="0" lang="zh-CN" altLang="en-US"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原点（</a:t>
            </a:r>
            <a:r>
              <a:rPr kumimoji="0" lang="en-US" altLang="zh-CN"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O</a:t>
            </a:r>
            <a:r>
              <a:rPr kumimoji="0" lang="zh-CN" altLang="en-US"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：转移的起点</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a:p>
            <a:pPr marL="342900" marR="0" indent="-342900" defTabSz="914400" eaLnBrk="0" hangingPunct="0">
              <a:lnSpc>
                <a:spcPct val="110000"/>
              </a:lnSpc>
              <a:spcBef>
                <a:spcPct val="20000"/>
              </a:spcBef>
              <a:buClr>
                <a:schemeClr val="tx2"/>
              </a:buClr>
              <a:buSzPct val="70000"/>
              <a:buFont typeface="Wingdings" panose="05000000000000000000" pitchFamily="2" charset="2"/>
              <a:buNone/>
              <a:defRPr/>
            </a:pP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                             </a:t>
            </a:r>
            <a:r>
              <a:rPr kumimoji="0" lang="zh-CN" altLang="en-US"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可育基因</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：（性伞毛基因群）</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a:p>
            <a:pPr marL="342900" marR="0" indent="-342900" defTabSz="914400" eaLnBrk="0" hangingPunct="0">
              <a:lnSpc>
                <a:spcPct val="110000"/>
              </a:lnSpc>
              <a:spcBef>
                <a:spcPct val="20000"/>
              </a:spcBef>
              <a:buClr>
                <a:schemeClr val="tx2"/>
              </a:buClr>
              <a:buSzPct val="70000"/>
              <a:buFont typeface="Wingdings" panose="05000000000000000000" pitchFamily="2" charset="2"/>
              <a:buNone/>
              <a:defRPr/>
            </a:pP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                             </a:t>
            </a:r>
            <a:r>
              <a:rPr kumimoji="0" lang="zh-CN" altLang="en-US"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复制区</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DNA</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复制酶基因</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a:p>
            <a:pPr marL="342900" marR="0" indent="-342900" defTabSz="914400" eaLnBrk="0" hangingPunct="0">
              <a:lnSpc>
                <a:spcPct val="110000"/>
              </a:lnSpc>
              <a:spcBef>
                <a:spcPct val="20000"/>
              </a:spcBef>
              <a:buClr>
                <a:schemeClr val="tx2"/>
              </a:buClr>
              <a:buSzPct val="70000"/>
              <a:buFont typeface="Wingdings" panose="05000000000000000000" pitchFamily="2" charset="2"/>
              <a:buNone/>
              <a:defRPr/>
            </a:pP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                             </a:t>
            </a:r>
            <a:r>
              <a:rPr kumimoji="0" lang="zh-CN" altLang="en-US" sz="2000" kern="0" cap="none" spc="0" normalizeH="0" baseline="0" noProof="0" dirty="0">
                <a:solidFill>
                  <a:srgbClr val="FF0000"/>
                </a:solidFill>
                <a:latin typeface="华文中宋" panose="02010600040101010101" pitchFamily="2" charset="-122"/>
                <a:ea typeface="楷体_GB2312" pitchFamily="49" charset="-122"/>
                <a:cs typeface="Arial" panose="020B0604020202090204" pitchFamily="34" charset="0"/>
              </a:rPr>
              <a:t>重组区：</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（插入序列；插入区）</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a:p>
            <a:pPr marL="342900" marR="0" indent="-342900" defTabSz="914400" eaLnBrk="0" hangingPunct="0">
              <a:lnSpc>
                <a:spcPct val="110000"/>
              </a:lnSpc>
              <a:spcBef>
                <a:spcPct val="20000"/>
              </a:spcBef>
              <a:buClr>
                <a:schemeClr val="tx2"/>
              </a:buClr>
              <a:buSzPct val="70000"/>
              <a:buFontTx/>
              <a:buNone/>
              <a:defRPr/>
            </a:pP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a:t>
            </a:r>
            <a:r>
              <a:rPr kumimoji="0" lang="en-US" altLang="zh-CN"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2</a:t>
            </a: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 </a:t>
            </a:r>
            <a:r>
              <a:rPr kumimoji="0" lang="en-US" altLang="zh-CN"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R</a:t>
            </a: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因子</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：是一种抗性质粒，几乎存在于所有细菌中，多数</a:t>
            </a:r>
            <a:r>
              <a:rPr kumimoji="0" lang="en-US" altLang="zh-CN" sz="2000" kern="0" cap="none" spc="0" normalizeH="0" baseline="0" noProof="0" dirty="0">
                <a:latin typeface="华文中宋" panose="02010600040101010101" pitchFamily="2" charset="-122"/>
                <a:ea typeface="楷体_GB2312" pitchFamily="49" charset="-122"/>
                <a:cs typeface="Arial" panose="020B0604020202090204" pitchFamily="34" charset="0"/>
              </a:rPr>
              <a:t>R</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因子不整合，而保持自主复制。这类质粒对许多抗生素有抗性，可以在基因工程中用作基因载体的标记，以便筛选。</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a:p>
            <a:pPr marL="342900" marR="0" indent="-342900" defTabSz="914400" eaLnBrk="0" hangingPunct="0">
              <a:lnSpc>
                <a:spcPct val="110000"/>
              </a:lnSpc>
              <a:spcBef>
                <a:spcPct val="20000"/>
              </a:spcBef>
              <a:buClr>
                <a:schemeClr val="tx2"/>
              </a:buClr>
              <a:buSzPct val="70000"/>
              <a:buFontTx/>
              <a:buNone/>
              <a:defRPr/>
            </a:pP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a:t>
            </a:r>
            <a:r>
              <a:rPr kumimoji="0" lang="en-US" altLang="zh-CN"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3</a:t>
            </a: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 </a:t>
            </a:r>
            <a:r>
              <a:rPr kumimoji="0" lang="en-US" altLang="zh-CN" sz="2000" kern="0" cap="none" spc="0" normalizeH="0" baseline="0" noProof="0" dirty="0" err="1">
                <a:solidFill>
                  <a:srgbClr val="FF0066"/>
                </a:solidFill>
                <a:latin typeface="华文中宋" panose="02010600040101010101" pitchFamily="2" charset="-122"/>
                <a:ea typeface="楷体_GB2312" pitchFamily="49" charset="-122"/>
                <a:cs typeface="Arial" panose="020B0604020202090204" pitchFamily="34" charset="0"/>
              </a:rPr>
              <a:t>col</a:t>
            </a:r>
            <a:r>
              <a:rPr kumimoji="0" lang="zh-CN" altLang="en-US" sz="2000" kern="0" cap="none" spc="0" normalizeH="0" baseline="0" noProof="0" dirty="0">
                <a:solidFill>
                  <a:srgbClr val="FF0066"/>
                </a:solidFill>
                <a:latin typeface="华文中宋" panose="02010600040101010101" pitchFamily="2" charset="-122"/>
                <a:ea typeface="楷体_GB2312" pitchFamily="49" charset="-122"/>
                <a:cs typeface="Arial" panose="020B0604020202090204" pitchFamily="34" charset="0"/>
              </a:rPr>
              <a:t>因子</a:t>
            </a:r>
            <a:r>
              <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rPr>
              <a:t>：（大肠杆菌素原因子）与产生大肠杆菌素有关，杀死其它肠道细菌。</a:t>
            </a:r>
            <a:r>
              <a:rPr kumimoji="1" lang="zh-CN" altLang="en-US" sz="2000" kern="1200" cap="none" spc="0" normalizeH="0" baseline="0" noProof="0" dirty="0">
                <a:solidFill>
                  <a:srgbClr val="000000"/>
                </a:solidFill>
                <a:latin typeface="Times New Roman" panose="02020703060505090304" pitchFamily="18" charset="0"/>
                <a:ea typeface="宋体" panose="02010600030101010101" pitchFamily="2" charset="-122"/>
                <a:cs typeface="+mn-cs"/>
              </a:rPr>
              <a:t>由于质粒本身编码一种免疫蛋白，从而对大肠杆菌素有免疫作用，不受其伤害。</a:t>
            </a:r>
            <a:endParaRPr kumimoji="0" lang="zh-CN" altLang="en-US" sz="2000" kern="0" cap="none" spc="0" normalizeH="0" baseline="0" noProof="0" dirty="0">
              <a:latin typeface="华文中宋" panose="02010600040101010101" pitchFamily="2" charset="-122"/>
              <a:ea typeface="楷体_GB2312" pitchFamily="49" charset="-122"/>
              <a:cs typeface="Arial" panose="020B0604020202090204" pitchFamily="34" charset="0"/>
            </a:endParaRPr>
          </a:p>
        </p:txBody>
      </p:sp>
      <p:sp>
        <p:nvSpPr>
          <p:cNvPr id="23555" name="Rectangle 12"/>
          <p:cNvSpPr/>
          <p:nvPr/>
        </p:nvSpPr>
        <p:spPr>
          <a:xfrm>
            <a:off x="468313" y="765175"/>
            <a:ext cx="3057525" cy="534988"/>
          </a:xfrm>
          <a:prstGeom prst="rect">
            <a:avLst/>
          </a:prstGeom>
          <a:noFill/>
          <a:ln w="9525">
            <a:noFill/>
          </a:ln>
        </p:spPr>
        <p:txBody>
          <a:bodyPr wrap="none">
            <a:spAutoFit/>
          </a:bodyPr>
          <a:p>
            <a:pPr>
              <a:lnSpc>
                <a:spcPct val="90000"/>
              </a:lnSpc>
              <a:spcBef>
                <a:spcPct val="20000"/>
              </a:spcBef>
              <a:buClr>
                <a:schemeClr val="hlink"/>
              </a:buClr>
              <a:buFont typeface="Wingdings" panose="05000000000000000000" pitchFamily="2" charset="2"/>
            </a:pPr>
            <a:r>
              <a:rPr lang="zh-CN" altLang="en-US" sz="3200" b="1" dirty="0">
                <a:solidFill>
                  <a:srgbClr val="C00000"/>
                </a:solidFill>
                <a:latin typeface="华文中宋" panose="02010600040101010101" pitchFamily="2" charset="-122"/>
                <a:ea typeface="华文中宋" panose="02010600040101010101" pitchFamily="2" charset="-122"/>
              </a:rPr>
              <a:t>常见重要质粒：</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Rectangle 2"/>
          <p:cNvSpPr>
            <a:spLocks noGrp="1" noRot="1" noChangeArrowheads="1"/>
          </p:cNvSpPr>
          <p:nvPr>
            <p:ph type="title"/>
          </p:nvPr>
        </p:nvSpPr>
        <p:spPr>
          <a:xfrm>
            <a:off x="3059113" y="5805488"/>
            <a:ext cx="3744913" cy="808038"/>
          </a:xfrm>
        </p:spPr>
        <p:txBody>
          <a:bodyPr vert="horz" wrap="square" lIns="91440" tIns="45720" rIns="91440" bIns="45720" numCol="1" anchor="b"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chemeClr val="tx2">
                    <a:lumMod val="60000"/>
                    <a:lumOff val="40000"/>
                  </a:schemeClr>
                </a:solidFill>
                <a:effectLst/>
                <a:uLnTx/>
                <a:uFillTx/>
                <a:latin typeface="楷体_GB2312" pitchFamily="49" charset="-122"/>
                <a:ea typeface="楷体_GB2312" pitchFamily="49" charset="-122"/>
                <a:cs typeface="Arial" panose="020B0604020202090204" pitchFamily="34" charset="0"/>
              </a:rPr>
              <a:t> F</a:t>
            </a:r>
            <a:r>
              <a:rPr kumimoji="0" lang="zh-CN" altLang="en-US" sz="2800" b="1" i="0" u="none" strike="noStrike" kern="0" cap="none" spc="0" normalizeH="0" baseline="0" noProof="0" dirty="0">
                <a:ln>
                  <a:noFill/>
                </a:ln>
                <a:solidFill>
                  <a:schemeClr val="tx2">
                    <a:lumMod val="60000"/>
                    <a:lumOff val="40000"/>
                  </a:schemeClr>
                </a:solidFill>
                <a:effectLst/>
                <a:uLnTx/>
                <a:uFillTx/>
                <a:latin typeface="楷体_GB2312" pitchFamily="49" charset="-122"/>
                <a:ea typeface="楷体_GB2312" pitchFamily="49" charset="-122"/>
                <a:cs typeface="Arial" panose="020B0604020202090204" pitchFamily="34" charset="0"/>
              </a:rPr>
              <a:t>因子 </a:t>
            </a:r>
            <a:r>
              <a:rPr kumimoji="0" lang="en-US" altLang="zh-CN" sz="2800" b="1" i="0" u="none" strike="noStrike" kern="0" cap="none" spc="0" normalizeH="0" baseline="0" noProof="0" dirty="0">
                <a:ln>
                  <a:noFill/>
                </a:ln>
                <a:solidFill>
                  <a:schemeClr val="tx2">
                    <a:lumMod val="60000"/>
                    <a:lumOff val="40000"/>
                  </a:schemeClr>
                </a:solidFill>
                <a:effectLst/>
                <a:uLnTx/>
                <a:uFillTx/>
                <a:latin typeface="楷体_GB2312" pitchFamily="49" charset="-122"/>
                <a:ea typeface="楷体_GB2312" pitchFamily="49" charset="-122"/>
                <a:cs typeface="Arial" panose="020B0604020202090204" pitchFamily="34" charset="0"/>
              </a:rPr>
              <a:t>(F-factor)</a:t>
            </a:r>
            <a:r>
              <a:rPr kumimoji="0" lang="en-US" altLang="zh-CN" sz="3900" b="1" i="0" u="none" strike="noStrike" kern="0" cap="none" spc="0" normalizeH="0" baseline="0" noProof="0" dirty="0">
                <a:ln>
                  <a:noFill/>
                </a:ln>
                <a:solidFill>
                  <a:schemeClr val="tx2">
                    <a:lumMod val="60000"/>
                    <a:lumOff val="40000"/>
                  </a:schemeClr>
                </a:solidFill>
                <a:effectLst/>
                <a:uLnTx/>
                <a:uFillTx/>
                <a:latin typeface="楷体_GB2312" pitchFamily="49" charset="-122"/>
                <a:ea typeface="楷体_GB2312" pitchFamily="49" charset="-122"/>
                <a:cs typeface="Arial" panose="020B0604020202090204" pitchFamily="34" charset="0"/>
              </a:rPr>
              <a:t> </a:t>
            </a:r>
            <a:endParaRPr kumimoji="0" lang="en-US" altLang="zh-CN" sz="3900" b="1" i="0" u="none" strike="noStrike" kern="0" cap="none" spc="0" normalizeH="0" baseline="0" noProof="0" dirty="0">
              <a:ln>
                <a:noFill/>
              </a:ln>
              <a:solidFill>
                <a:schemeClr val="tx2">
                  <a:lumMod val="60000"/>
                  <a:lumOff val="40000"/>
                </a:schemeClr>
              </a:solidFill>
              <a:effectLst/>
              <a:uLnTx/>
              <a:uFillTx/>
              <a:latin typeface="楷体_GB2312" pitchFamily="49" charset="-122"/>
              <a:ea typeface="楷体_GB2312" pitchFamily="49" charset="-122"/>
              <a:cs typeface="Arial" panose="020B0604020202090204" pitchFamily="34" charset="0"/>
            </a:endParaRPr>
          </a:p>
        </p:txBody>
      </p:sp>
      <p:sp>
        <p:nvSpPr>
          <p:cNvPr id="24579" name="Rectangle 3"/>
          <p:cNvSpPr>
            <a:spLocks noGrp="1" noRot="1"/>
          </p:cNvSpPr>
          <p:nvPr>
            <p:ph idx="1"/>
          </p:nvPr>
        </p:nvSpPr>
        <p:spPr>
          <a:xfrm>
            <a:off x="990600" y="1828800"/>
            <a:ext cx="7772400" cy="4724400"/>
          </a:xfrm>
        </p:spPr>
        <p:txBody>
          <a:bodyPr vert="horz" wrap="square" lIns="91440" tIns="45720" rIns="91440" bIns="45720" anchor="t" anchorCtr="0"/>
          <a:p>
            <a:pPr>
              <a:buNone/>
            </a:pPr>
            <a:r>
              <a:rPr lang="en-US" altLang="zh-CN" sz="2400" dirty="0">
                <a:ea typeface="宋体" panose="02010600030101010101" pitchFamily="2" charset="-122"/>
              </a:rPr>
              <a:t>                               </a:t>
            </a:r>
            <a:r>
              <a:rPr lang="zh-CN" altLang="en-US" sz="2400" b="1" dirty="0">
                <a:ea typeface="宋体" panose="02010600030101010101" pitchFamily="2" charset="-122"/>
              </a:rPr>
              <a:t>复                 重</a:t>
            </a:r>
            <a:endParaRPr lang="zh-CN" altLang="en-US" b="1" dirty="0">
              <a:ea typeface="宋体" panose="02010600030101010101" pitchFamily="2" charset="-122"/>
            </a:endParaRPr>
          </a:p>
          <a:p>
            <a:pPr>
              <a:buNone/>
            </a:pPr>
            <a:r>
              <a:rPr lang="zh-CN" altLang="en-US" sz="2400" b="1" dirty="0">
                <a:ea typeface="宋体" panose="02010600030101010101" pitchFamily="2" charset="-122"/>
              </a:rPr>
              <a:t>                   制 </a:t>
            </a:r>
            <a:endParaRPr lang="zh-CN" altLang="en-US" sz="2400" b="1" dirty="0">
              <a:ea typeface="宋体" panose="02010600030101010101" pitchFamily="2" charset="-122"/>
            </a:endParaRPr>
          </a:p>
          <a:p>
            <a:pPr>
              <a:buNone/>
            </a:pPr>
            <a:r>
              <a:rPr lang="zh-CN" altLang="en-US" sz="2400" b="1" dirty="0">
                <a:ea typeface="宋体" panose="02010600030101010101" pitchFamily="2" charset="-122"/>
              </a:rPr>
              <a:t>                                              </a:t>
            </a:r>
            <a:r>
              <a:rPr lang="en-US" altLang="zh-CN" sz="2400" b="1" dirty="0">
                <a:ea typeface="宋体" panose="02010600030101010101" pitchFamily="2" charset="-122"/>
              </a:rPr>
              <a:t>IS3         </a:t>
            </a:r>
            <a:r>
              <a:rPr lang="en-US" altLang="zh-CN" sz="2000" b="1" dirty="0">
                <a:solidFill>
                  <a:srgbClr val="000000"/>
                </a:solidFill>
                <a:latin typeface="宋体" panose="02010600030101010101" pitchFamily="2" charset="-122"/>
                <a:ea typeface="宋体" panose="02010600030101010101" pitchFamily="2" charset="-122"/>
              </a:rPr>
              <a:t> </a:t>
            </a:r>
            <a:r>
              <a:rPr lang="en-US" altLang="zh-CN" sz="2400" b="1" dirty="0">
                <a:ea typeface="宋体" panose="02010600030101010101" pitchFamily="2" charset="-122"/>
              </a:rPr>
              <a:t>   </a:t>
            </a:r>
            <a:r>
              <a:rPr lang="zh-CN" altLang="en-US" sz="2400" b="1" dirty="0">
                <a:ea typeface="宋体" panose="02010600030101010101" pitchFamily="2" charset="-122"/>
              </a:rPr>
              <a:t>组   </a:t>
            </a:r>
            <a:endParaRPr lang="zh-CN" altLang="en-US" sz="2400" b="1" dirty="0">
              <a:ea typeface="宋体" panose="02010600030101010101" pitchFamily="2" charset="-122"/>
            </a:endParaRPr>
          </a:p>
          <a:p>
            <a:pPr>
              <a:buNone/>
            </a:pPr>
            <a:r>
              <a:rPr lang="zh-CN" altLang="en-US" sz="2400" b="1" dirty="0">
                <a:ea typeface="宋体" panose="02010600030101010101" pitchFamily="2" charset="-122"/>
              </a:rPr>
              <a:t>                区                             </a:t>
            </a:r>
            <a:r>
              <a:rPr lang="en-US" altLang="zh-CN" sz="2400" b="1" dirty="0">
                <a:ea typeface="宋体" panose="02010600030101010101" pitchFamily="2" charset="-122"/>
              </a:rPr>
              <a:t>IS3 </a:t>
            </a:r>
            <a:endParaRPr lang="en-US" altLang="zh-CN" b="1" dirty="0">
              <a:ea typeface="宋体" panose="02010600030101010101" pitchFamily="2" charset="-122"/>
            </a:endParaRPr>
          </a:p>
          <a:p>
            <a:pPr>
              <a:buNone/>
            </a:pPr>
            <a:r>
              <a:rPr lang="en-US" altLang="zh-CN" sz="2400" b="1" dirty="0">
                <a:ea typeface="宋体" panose="02010600030101010101" pitchFamily="2" charset="-122"/>
              </a:rPr>
              <a:t>                                                                    </a:t>
            </a:r>
            <a:r>
              <a:rPr lang="zh-CN" altLang="en-US" sz="2400" b="1" dirty="0">
                <a:ea typeface="宋体" panose="02010600030101010101" pitchFamily="2" charset="-122"/>
              </a:rPr>
              <a:t>区</a:t>
            </a:r>
            <a:endParaRPr lang="zh-CN" altLang="en-US" sz="2400" b="1" dirty="0">
              <a:ea typeface="宋体" panose="02010600030101010101" pitchFamily="2" charset="-122"/>
            </a:endParaRPr>
          </a:p>
          <a:p>
            <a:pPr>
              <a:buNone/>
            </a:pPr>
            <a:r>
              <a:rPr lang="zh-CN" altLang="en-US" sz="2400" b="1" dirty="0">
                <a:ea typeface="宋体" panose="02010600030101010101" pitchFamily="2" charset="-122"/>
              </a:rPr>
              <a:t>     可育基因                  </a:t>
            </a:r>
            <a:r>
              <a:rPr lang="zh-CN" altLang="en-US" sz="2400" b="1" i="1" dirty="0">
                <a:ea typeface="宋体" panose="02010600030101010101" pitchFamily="2" charset="-122"/>
              </a:rPr>
              <a:t>        </a:t>
            </a:r>
            <a:r>
              <a:rPr lang="zh-CN" altLang="en-US" sz="2400" b="1" dirty="0">
                <a:ea typeface="宋体" panose="02010600030101010101" pitchFamily="2" charset="-122"/>
              </a:rPr>
              <a:t>      </a:t>
            </a:r>
            <a:r>
              <a:rPr lang="en-US" altLang="zh-CN" sz="2400" b="1" dirty="0">
                <a:ea typeface="宋体" panose="02010600030101010101" pitchFamily="2" charset="-122"/>
              </a:rPr>
              <a:t>IS2</a:t>
            </a:r>
            <a:endParaRPr lang="en-US" altLang="zh-CN" sz="2400" b="1" dirty="0">
              <a:ea typeface="宋体" panose="02010600030101010101" pitchFamily="2" charset="-122"/>
            </a:endParaRPr>
          </a:p>
          <a:p>
            <a:pPr>
              <a:buNone/>
            </a:pPr>
            <a:r>
              <a:rPr lang="en-US" altLang="zh-CN" b="1" dirty="0">
                <a:ea typeface="宋体" panose="02010600030101010101" pitchFamily="2" charset="-122"/>
              </a:rPr>
              <a:t>                 </a:t>
            </a:r>
            <a:r>
              <a:rPr lang="en-US" altLang="zh-CN" sz="2400" b="1" i="1" dirty="0">
                <a:ea typeface="宋体" panose="02010600030101010101" pitchFamily="2" charset="-122"/>
              </a:rPr>
              <a:t>         OriT(</a:t>
            </a:r>
            <a:r>
              <a:rPr lang="zh-CN" altLang="en-US" sz="2400" b="1" i="1" dirty="0">
                <a:ea typeface="宋体" panose="02010600030101010101" pitchFamily="2" charset="-122"/>
              </a:rPr>
              <a:t>原点</a:t>
            </a:r>
            <a:r>
              <a:rPr lang="en-US" altLang="zh-CN" sz="2400" b="1" i="1" dirty="0">
                <a:ea typeface="宋体" panose="02010600030101010101" pitchFamily="2" charset="-122"/>
              </a:rPr>
              <a:t>)      </a:t>
            </a:r>
            <a:endParaRPr lang="en-US" altLang="zh-CN" sz="2400" b="1" i="1" dirty="0">
              <a:ea typeface="宋体" panose="02010600030101010101" pitchFamily="2" charset="-122"/>
            </a:endParaRPr>
          </a:p>
          <a:p>
            <a:pPr>
              <a:buNone/>
            </a:pPr>
            <a:r>
              <a:rPr lang="en-US" altLang="zh-CN" sz="2400" b="1" dirty="0">
                <a:ea typeface="宋体" panose="02010600030101010101" pitchFamily="2" charset="-122"/>
              </a:rPr>
              <a:t>                         </a:t>
            </a:r>
            <a:r>
              <a:rPr lang="en-US" altLang="zh-CN" b="1" dirty="0">
                <a:ea typeface="宋体" panose="02010600030101010101" pitchFamily="2" charset="-122"/>
              </a:rPr>
              <a:t>                         </a:t>
            </a:r>
            <a:endParaRPr lang="en-US" altLang="zh-CN" sz="2400" b="1" dirty="0">
              <a:ea typeface="宋体" panose="02010600030101010101" pitchFamily="2" charset="-122"/>
            </a:endParaRPr>
          </a:p>
          <a:p>
            <a:pPr>
              <a:buNone/>
            </a:pPr>
            <a:r>
              <a:rPr lang="en-US" altLang="zh-CN" sz="2400" b="1" dirty="0">
                <a:ea typeface="宋体" panose="02010600030101010101" pitchFamily="2" charset="-122"/>
              </a:rPr>
              <a:t>                                           </a:t>
            </a:r>
            <a:r>
              <a:rPr lang="en-US" altLang="zh-CN" b="1" dirty="0">
                <a:ea typeface="宋体" panose="02010600030101010101" pitchFamily="2" charset="-122"/>
              </a:rPr>
              <a:t>                                                                                              </a:t>
            </a:r>
            <a:endParaRPr lang="en-US" altLang="zh-CN" b="1" dirty="0">
              <a:ea typeface="宋体" panose="02010600030101010101" pitchFamily="2" charset="-122"/>
            </a:endParaRPr>
          </a:p>
        </p:txBody>
      </p:sp>
      <p:grpSp>
        <p:nvGrpSpPr>
          <p:cNvPr id="24580" name="Group 4"/>
          <p:cNvGrpSpPr/>
          <p:nvPr/>
        </p:nvGrpSpPr>
        <p:grpSpPr>
          <a:xfrm>
            <a:off x="2667000" y="1752600"/>
            <a:ext cx="3810000" cy="3962400"/>
            <a:chOff x="1680" y="1104"/>
            <a:chExt cx="2400" cy="2496"/>
          </a:xfrm>
        </p:grpSpPr>
        <p:grpSp>
          <p:nvGrpSpPr>
            <p:cNvPr id="24581" name="Group 5"/>
            <p:cNvGrpSpPr/>
            <p:nvPr/>
          </p:nvGrpSpPr>
          <p:grpSpPr>
            <a:xfrm>
              <a:off x="1680" y="1104"/>
              <a:ext cx="2400" cy="2496"/>
              <a:chOff x="1680" y="1104"/>
              <a:chExt cx="2400" cy="2496"/>
            </a:xfrm>
          </p:grpSpPr>
          <p:sp>
            <p:nvSpPr>
              <p:cNvPr id="24586" name="Oval 6"/>
              <p:cNvSpPr/>
              <p:nvPr/>
            </p:nvSpPr>
            <p:spPr>
              <a:xfrm>
                <a:off x="1893" y="1550"/>
                <a:ext cx="1966" cy="1873"/>
              </a:xfrm>
              <a:prstGeom prst="ellipse">
                <a:avLst/>
              </a:prstGeom>
              <a:noFill/>
              <a:ln w="9525" cap="flat" cmpd="sng">
                <a:solidFill>
                  <a:schemeClr val="tx1"/>
                </a:solidFill>
                <a:prstDash val="solid"/>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4587" name="Arc 7"/>
              <p:cNvSpPr/>
              <p:nvPr/>
            </p:nvSpPr>
            <p:spPr>
              <a:xfrm>
                <a:off x="2851" y="1352"/>
                <a:ext cx="1229" cy="1657"/>
              </a:xfrm>
              <a:custGeom>
                <a:avLst/>
                <a:gdLst>
                  <a:gd name="txL" fmla="*/ 0 w 21600"/>
                  <a:gd name="txT" fmla="*/ 0 h 30591"/>
                  <a:gd name="txR" fmla="*/ 21600 w 21600"/>
                  <a:gd name="txB" fmla="*/ 30591 h 30591"/>
                </a:gdLst>
                <a:ahLst/>
                <a:cxnLst>
                  <a:cxn ang="0">
                    <a:pos x="14" y="0"/>
                  </a:cxn>
                  <a:cxn ang="0">
                    <a:pos x="63" y="90"/>
                  </a:cxn>
                  <a:cxn ang="0">
                    <a:pos x="0" y="62"/>
                  </a:cxn>
                </a:cxnLst>
                <a:rect l="txL" t="txT" r="txR" b="txB"/>
                <a:pathLst>
                  <a:path w="21600" h="30591" fill="none">
                    <a:moveTo>
                      <a:pt x="4280" y="0"/>
                    </a:moveTo>
                    <a:cubicBezTo>
                      <a:pt x="14356" y="2037"/>
                      <a:pt x="21600" y="10892"/>
                      <a:pt x="21600" y="21172"/>
                    </a:cubicBezTo>
                    <a:cubicBezTo>
                      <a:pt x="21600" y="24434"/>
                      <a:pt x="20860" y="27654"/>
                      <a:pt x="19438" y="30591"/>
                    </a:cubicBezTo>
                  </a:path>
                  <a:path w="21600" h="30591" stroke="0">
                    <a:moveTo>
                      <a:pt x="4280" y="0"/>
                    </a:moveTo>
                    <a:cubicBezTo>
                      <a:pt x="14356" y="2037"/>
                      <a:pt x="21600" y="10892"/>
                      <a:pt x="21600" y="21172"/>
                    </a:cubicBezTo>
                    <a:cubicBezTo>
                      <a:pt x="21600" y="24434"/>
                      <a:pt x="20860" y="27654"/>
                      <a:pt x="19438" y="30591"/>
                    </a:cubicBezTo>
                    <a:lnTo>
                      <a:pt x="0" y="21172"/>
                    </a:lnTo>
                    <a:close/>
                  </a:path>
                </a:pathLst>
              </a:custGeom>
              <a:noFill/>
              <a:ln w="9525" cap="flat" cmpd="sng">
                <a:solidFill>
                  <a:schemeClr val="tx1">
                    <a:alpha val="100000"/>
                  </a:schemeClr>
                </a:solidFill>
                <a:prstDash val="sysDot"/>
                <a:round/>
                <a:headEnd type="stealth" w="lg" len="lg"/>
                <a:tailEnd type="stealth" w="lg" len="lg"/>
              </a:ln>
            </p:spPr>
            <p:txBody>
              <a:bodyPr/>
              <a:p>
                <a:endParaRPr lang="zh-CN" altLang="en-US"/>
              </a:p>
            </p:txBody>
          </p:sp>
          <p:sp>
            <p:nvSpPr>
              <p:cNvPr id="24588" name="Line 8"/>
              <p:cNvSpPr/>
              <p:nvPr/>
            </p:nvSpPr>
            <p:spPr>
              <a:xfrm>
                <a:off x="3766" y="2904"/>
                <a:ext cx="312" cy="183"/>
              </a:xfrm>
              <a:prstGeom prst="line">
                <a:avLst/>
              </a:prstGeom>
              <a:ln w="28575" cap="flat" cmpd="sng">
                <a:solidFill>
                  <a:schemeClr val="tx1"/>
                </a:solidFill>
                <a:prstDash val="solid"/>
                <a:headEnd type="none" w="med" len="med"/>
                <a:tailEnd type="none" w="med" len="med"/>
              </a:ln>
            </p:spPr>
          </p:sp>
          <p:sp>
            <p:nvSpPr>
              <p:cNvPr id="24589" name="Line 9"/>
              <p:cNvSpPr/>
              <p:nvPr/>
            </p:nvSpPr>
            <p:spPr>
              <a:xfrm flipH="1">
                <a:off x="1737" y="3037"/>
                <a:ext cx="364" cy="198"/>
              </a:xfrm>
              <a:prstGeom prst="line">
                <a:avLst/>
              </a:prstGeom>
              <a:ln w="28575" cap="flat" cmpd="sng">
                <a:solidFill>
                  <a:schemeClr val="tx1"/>
                </a:solidFill>
                <a:prstDash val="solid"/>
                <a:headEnd type="none" w="med" len="med"/>
                <a:tailEnd type="none" w="med" len="med"/>
              </a:ln>
            </p:spPr>
          </p:sp>
          <p:sp>
            <p:nvSpPr>
              <p:cNvPr id="24590" name="Line 10"/>
              <p:cNvSpPr/>
              <p:nvPr/>
            </p:nvSpPr>
            <p:spPr>
              <a:xfrm flipH="1">
                <a:off x="3038" y="1104"/>
                <a:ext cx="52" cy="446"/>
              </a:xfrm>
              <a:prstGeom prst="line">
                <a:avLst/>
              </a:prstGeom>
              <a:ln w="28575" cap="flat" cmpd="sng">
                <a:solidFill>
                  <a:schemeClr val="tx1"/>
                </a:solidFill>
                <a:prstDash val="solid"/>
                <a:headEnd type="none" w="med" len="med"/>
                <a:tailEnd type="none" w="med" len="med"/>
              </a:ln>
            </p:spPr>
          </p:sp>
          <p:sp>
            <p:nvSpPr>
              <p:cNvPr id="24591" name="AutoShape 11"/>
              <p:cNvSpPr/>
              <p:nvPr/>
            </p:nvSpPr>
            <p:spPr>
              <a:xfrm rot="1807732">
                <a:off x="1968" y="1536"/>
                <a:ext cx="2040" cy="1943"/>
              </a:xfrm>
              <a:custGeom>
                <a:avLst/>
                <a:gdLst>
                  <a:gd name="txL" fmla="*/ 7518 w 21600"/>
                  <a:gd name="txT" fmla="*/ 0 h 21600"/>
                  <a:gd name="txR" fmla="*/ 14082 w 21600"/>
                  <a:gd name="txB" fmla="*/ 1712 h 21600"/>
                </a:gdLst>
                <a:ahLst/>
                <a:cxnLst>
                  <a:cxn ang="0">
                    <a:pos x="96" y="0"/>
                  </a:cxn>
                  <a:cxn ang="0">
                    <a:pos x="83" y="6"/>
                  </a:cxn>
                  <a:cxn ang="0">
                    <a:pos x="96" y="10"/>
                  </a:cxn>
                  <a:cxn ang="0">
                    <a:pos x="110" y="6"/>
                  </a:cxn>
                </a:cxnLst>
                <a:rect l="txL" t="txT" r="txR" b="txB"/>
                <a:pathLst>
                  <a:path w="21600" h="21600">
                    <a:moveTo>
                      <a:pt x="9370" y="1365"/>
                    </a:moveTo>
                    <a:cubicBezTo>
                      <a:pt x="9843" y="1294"/>
                      <a:pt x="10321" y="1257"/>
                      <a:pt x="10800" y="1258"/>
                    </a:cubicBezTo>
                    <a:cubicBezTo>
                      <a:pt x="11278" y="1258"/>
                      <a:pt x="11756" y="1294"/>
                      <a:pt x="12229" y="1365"/>
                    </a:cubicBezTo>
                    <a:lnTo>
                      <a:pt x="12418" y="121"/>
                    </a:lnTo>
                    <a:cubicBezTo>
                      <a:pt x="11882" y="40"/>
                      <a:pt x="11341" y="-1"/>
                      <a:pt x="10799" y="0"/>
                    </a:cubicBezTo>
                    <a:cubicBezTo>
                      <a:pt x="10258" y="0"/>
                      <a:pt x="9717" y="40"/>
                      <a:pt x="9181" y="121"/>
                    </a:cubicBezTo>
                    <a:close/>
                  </a:path>
                </a:pathLst>
              </a:custGeom>
              <a:solidFill>
                <a:srgbClr val="F60A1B">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24592" name="AutoShape 12"/>
              <p:cNvSpPr/>
              <p:nvPr/>
            </p:nvSpPr>
            <p:spPr>
              <a:xfrm rot="5867481">
                <a:off x="1904" y="1482"/>
                <a:ext cx="1944" cy="2039"/>
              </a:xfrm>
              <a:custGeom>
                <a:avLst/>
                <a:gdLst>
                  <a:gd name="txL" fmla="*/ 7800 w 21600"/>
                  <a:gd name="txT" fmla="*/ 0 h 21600"/>
                  <a:gd name="txR" fmla="*/ 13800 w 21600"/>
                  <a:gd name="txB" fmla="*/ 1388 h 21600"/>
                </a:gdLst>
                <a:ahLst/>
                <a:cxnLst>
                  <a:cxn ang="0">
                    <a:pos x="87" y="0"/>
                  </a:cxn>
                  <a:cxn ang="0">
                    <a:pos x="77" y="5"/>
                  </a:cxn>
                  <a:cxn ang="0">
                    <a:pos x="87" y="9"/>
                  </a:cxn>
                  <a:cxn ang="0">
                    <a:pos x="98" y="5"/>
                  </a:cxn>
                </a:cxnLst>
                <a:rect l="txL" t="txT" r="txR" b="txB"/>
                <a:pathLst>
                  <a:path w="21600" h="21600">
                    <a:moveTo>
                      <a:pt x="9573" y="1074"/>
                    </a:moveTo>
                    <a:cubicBezTo>
                      <a:pt x="9979" y="1022"/>
                      <a:pt x="10389" y="996"/>
                      <a:pt x="10800" y="997"/>
                    </a:cubicBezTo>
                    <a:cubicBezTo>
                      <a:pt x="11210" y="997"/>
                      <a:pt x="11620" y="1022"/>
                      <a:pt x="12026" y="1074"/>
                    </a:cubicBezTo>
                    <a:lnTo>
                      <a:pt x="12151" y="84"/>
                    </a:lnTo>
                    <a:cubicBezTo>
                      <a:pt x="11703" y="28"/>
                      <a:pt x="11251" y="-1"/>
                      <a:pt x="10799" y="0"/>
                    </a:cubicBezTo>
                    <a:cubicBezTo>
                      <a:pt x="10348" y="0"/>
                      <a:pt x="9896" y="28"/>
                      <a:pt x="9448" y="84"/>
                    </a:cubicBezTo>
                    <a:close/>
                  </a:path>
                </a:pathLst>
              </a:custGeom>
              <a:solidFill>
                <a:srgbClr val="D927AF">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24593" name="AutoShape 13"/>
              <p:cNvSpPr/>
              <p:nvPr/>
            </p:nvSpPr>
            <p:spPr>
              <a:xfrm rot="-6170104">
                <a:off x="1871" y="1488"/>
                <a:ext cx="1944" cy="2039"/>
              </a:xfrm>
              <a:custGeom>
                <a:avLst/>
                <a:gdLst>
                  <a:gd name="txL" fmla="*/ 7633 w 21600"/>
                  <a:gd name="txT" fmla="*/ 0 h 21600"/>
                  <a:gd name="txR" fmla="*/ 13967 w 21600"/>
                  <a:gd name="txB" fmla="*/ 1790 h 21600"/>
                </a:gdLst>
                <a:ahLst/>
                <a:cxnLst>
                  <a:cxn ang="0">
                    <a:pos x="87" y="0"/>
                  </a:cxn>
                  <a:cxn ang="0">
                    <a:pos x="76" y="7"/>
                  </a:cxn>
                  <a:cxn ang="0">
                    <a:pos x="87" y="12"/>
                  </a:cxn>
                  <a:cxn ang="0">
                    <a:pos x="99" y="7"/>
                  </a:cxn>
                </a:cxnLst>
                <a:rect l="txL" t="txT" r="txR" b="txB"/>
                <a:pathLst>
                  <a:path w="21600" h="21600">
                    <a:moveTo>
                      <a:pt x="9492" y="1469"/>
                    </a:moveTo>
                    <a:cubicBezTo>
                      <a:pt x="9925" y="1408"/>
                      <a:pt x="10362" y="1377"/>
                      <a:pt x="10800" y="1378"/>
                    </a:cubicBezTo>
                    <a:cubicBezTo>
                      <a:pt x="11237" y="1378"/>
                      <a:pt x="11674" y="1408"/>
                      <a:pt x="12107" y="1469"/>
                    </a:cubicBezTo>
                    <a:lnTo>
                      <a:pt x="12299" y="104"/>
                    </a:lnTo>
                    <a:cubicBezTo>
                      <a:pt x="11802" y="34"/>
                      <a:pt x="11301" y="-1"/>
                      <a:pt x="10799" y="0"/>
                    </a:cubicBezTo>
                    <a:cubicBezTo>
                      <a:pt x="10298" y="0"/>
                      <a:pt x="9797" y="34"/>
                      <a:pt x="9300" y="104"/>
                    </a:cubicBezTo>
                    <a:close/>
                  </a:path>
                </a:pathLst>
              </a:custGeom>
              <a:solidFill>
                <a:srgbClr val="1BE947">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24594" name="AutoShape 14"/>
              <p:cNvSpPr/>
              <p:nvPr/>
            </p:nvSpPr>
            <p:spPr>
              <a:xfrm rot="4185245">
                <a:off x="1898" y="1458"/>
                <a:ext cx="1943" cy="2039"/>
              </a:xfrm>
              <a:custGeom>
                <a:avLst/>
                <a:gdLst>
                  <a:gd name="txL" fmla="*/ 7359 w 21600"/>
                  <a:gd name="txT" fmla="*/ 0 h 21600"/>
                  <a:gd name="txR" fmla="*/ 14241 w 21600"/>
                  <a:gd name="txB" fmla="*/ 1748 h 21600"/>
                </a:gdLst>
                <a:ahLst/>
                <a:cxnLst>
                  <a:cxn ang="0">
                    <a:pos x="87" y="0"/>
                  </a:cxn>
                  <a:cxn ang="0">
                    <a:pos x="74" y="7"/>
                  </a:cxn>
                  <a:cxn ang="0">
                    <a:pos x="87" y="11"/>
                  </a:cxn>
                  <a:cxn ang="0">
                    <a:pos x="101" y="7"/>
                  </a:cxn>
                </a:cxnLst>
                <a:rect l="txL" t="txT" r="txR" b="txB"/>
                <a:pathLst>
                  <a:path w="21600" h="21600">
                    <a:moveTo>
                      <a:pt x="9239" y="1377"/>
                    </a:moveTo>
                    <a:cubicBezTo>
                      <a:pt x="9754" y="1291"/>
                      <a:pt x="10277" y="1248"/>
                      <a:pt x="10800" y="1249"/>
                    </a:cubicBezTo>
                    <a:cubicBezTo>
                      <a:pt x="11322" y="1249"/>
                      <a:pt x="11845" y="1291"/>
                      <a:pt x="12360" y="1377"/>
                    </a:cubicBezTo>
                    <a:lnTo>
                      <a:pt x="12565" y="145"/>
                    </a:lnTo>
                    <a:cubicBezTo>
                      <a:pt x="11981" y="48"/>
                      <a:pt x="11391" y="-1"/>
                      <a:pt x="10799" y="0"/>
                    </a:cubicBezTo>
                    <a:cubicBezTo>
                      <a:pt x="10208" y="0"/>
                      <a:pt x="9618" y="48"/>
                      <a:pt x="9034" y="145"/>
                    </a:cubicBezTo>
                    <a:close/>
                  </a:path>
                </a:pathLst>
              </a:custGeom>
              <a:solidFill>
                <a:srgbClr val="F60A1B">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24595" name="AutoShape 15"/>
              <p:cNvSpPr/>
              <p:nvPr/>
            </p:nvSpPr>
            <p:spPr>
              <a:xfrm rot="6390544">
                <a:off x="2437" y="3264"/>
                <a:ext cx="248" cy="208"/>
              </a:xfrm>
              <a:prstGeom prst="flowChartMerge">
                <a:avLst/>
              </a:prstGeom>
              <a:solidFill>
                <a:srgbClr val="F60A1B"/>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24596" name="Line 16"/>
              <p:cNvSpPr/>
              <p:nvPr/>
            </p:nvSpPr>
            <p:spPr>
              <a:xfrm>
                <a:off x="1685" y="2244"/>
                <a:ext cx="208" cy="50"/>
              </a:xfrm>
              <a:prstGeom prst="line">
                <a:avLst/>
              </a:prstGeom>
              <a:ln w="9525" cap="flat" cmpd="sng">
                <a:solidFill>
                  <a:schemeClr val="tx1"/>
                </a:solidFill>
                <a:prstDash val="solid"/>
                <a:headEnd type="none" w="med" len="med"/>
                <a:tailEnd type="none" w="med" len="med"/>
              </a:ln>
            </p:spPr>
          </p:sp>
          <p:sp>
            <p:nvSpPr>
              <p:cNvPr id="24597" name="Arc 17"/>
              <p:cNvSpPr/>
              <p:nvPr/>
            </p:nvSpPr>
            <p:spPr>
              <a:xfrm>
                <a:off x="1680" y="1326"/>
                <a:ext cx="1352" cy="1779"/>
              </a:xfrm>
              <a:custGeom>
                <a:avLst/>
                <a:gdLst>
                  <a:gd name="txL" fmla="*/ 0 w 25027"/>
                  <a:gd name="txT" fmla="*/ 0 h 34551"/>
                  <a:gd name="txR" fmla="*/ 25027 w 25027"/>
                  <a:gd name="txB" fmla="*/ 34551 h 34551"/>
                </a:gdLst>
                <a:ahLst/>
                <a:cxnLst>
                  <a:cxn ang="0">
                    <a:pos x="13" y="92"/>
                  </a:cxn>
                  <a:cxn ang="0">
                    <a:pos x="73" y="1"/>
                  </a:cxn>
                  <a:cxn ang="0">
                    <a:pos x="63" y="57"/>
                  </a:cxn>
                </a:cxnLst>
                <a:rect l="txL" t="txT" r="txR" b="txB"/>
                <a:pathLst>
                  <a:path w="25027" h="34551" fill="none">
                    <a:moveTo>
                      <a:pt x="4313" y="34550"/>
                    </a:moveTo>
                    <a:cubicBezTo>
                      <a:pt x="1513" y="30813"/>
                      <a:pt x="0" y="26269"/>
                      <a:pt x="0" y="21600"/>
                    </a:cubicBezTo>
                    <a:cubicBezTo>
                      <a:pt x="0" y="9670"/>
                      <a:pt x="9670" y="0"/>
                      <a:pt x="21600" y="0"/>
                    </a:cubicBezTo>
                    <a:cubicBezTo>
                      <a:pt x="22747" y="-1"/>
                      <a:pt x="23893" y="91"/>
                      <a:pt x="25027" y="273"/>
                    </a:cubicBezTo>
                  </a:path>
                  <a:path w="25027" h="34551" stroke="0">
                    <a:moveTo>
                      <a:pt x="4313" y="34550"/>
                    </a:moveTo>
                    <a:cubicBezTo>
                      <a:pt x="1513" y="30813"/>
                      <a:pt x="0" y="26269"/>
                      <a:pt x="0" y="21600"/>
                    </a:cubicBezTo>
                    <a:cubicBezTo>
                      <a:pt x="0" y="9670"/>
                      <a:pt x="9670" y="0"/>
                      <a:pt x="21600" y="0"/>
                    </a:cubicBezTo>
                    <a:cubicBezTo>
                      <a:pt x="22747" y="-1"/>
                      <a:pt x="23893" y="91"/>
                      <a:pt x="25027" y="273"/>
                    </a:cubicBezTo>
                    <a:lnTo>
                      <a:pt x="21600" y="21600"/>
                    </a:lnTo>
                    <a:close/>
                  </a:path>
                </a:pathLst>
              </a:custGeom>
              <a:noFill/>
              <a:ln w="9525" cap="flat" cmpd="sng">
                <a:solidFill>
                  <a:schemeClr val="tx1">
                    <a:alpha val="100000"/>
                  </a:schemeClr>
                </a:solidFill>
                <a:prstDash val="sysDot"/>
                <a:round/>
                <a:headEnd type="stealth" w="lg" len="lg"/>
                <a:tailEnd type="stealth" w="lg" len="lg"/>
              </a:ln>
            </p:spPr>
            <p:txBody>
              <a:bodyPr/>
              <a:p>
                <a:endParaRPr lang="zh-CN" altLang="en-US"/>
              </a:p>
            </p:txBody>
          </p:sp>
          <p:sp>
            <p:nvSpPr>
              <p:cNvPr id="24598" name="Arc 18"/>
              <p:cNvSpPr/>
              <p:nvPr/>
            </p:nvSpPr>
            <p:spPr>
              <a:xfrm>
                <a:off x="1947" y="2488"/>
                <a:ext cx="1976" cy="1112"/>
              </a:xfrm>
              <a:custGeom>
                <a:avLst/>
                <a:gdLst>
                  <a:gd name="txL" fmla="*/ 0 w 36590"/>
                  <a:gd name="txT" fmla="*/ 0 h 21600"/>
                  <a:gd name="txR" fmla="*/ 36590 w 36590"/>
                  <a:gd name="txB" fmla="*/ 21600 h 21600"/>
                </a:gdLst>
                <a:ahLst/>
                <a:cxnLst>
                  <a:cxn ang="0">
                    <a:pos x="107" y="27"/>
                  </a:cxn>
                  <a:cxn ang="0">
                    <a:pos x="0" y="34"/>
                  </a:cxn>
                  <a:cxn ang="0">
                    <a:pos x="51" y="0"/>
                  </a:cxn>
                </a:cxnLst>
                <a:rect l="txL" t="txT" r="txR" b="txB"/>
                <a:pathLst>
                  <a:path w="36590" h="21600" fill="none">
                    <a:moveTo>
                      <a:pt x="36590" y="10011"/>
                    </a:moveTo>
                    <a:cubicBezTo>
                      <a:pt x="32863" y="17134"/>
                      <a:pt x="25489" y="21599"/>
                      <a:pt x="17450" y="21600"/>
                    </a:cubicBezTo>
                    <a:cubicBezTo>
                      <a:pt x="10550" y="21600"/>
                      <a:pt x="4066" y="18303"/>
                      <a:pt x="-1" y="12730"/>
                    </a:cubicBezTo>
                  </a:path>
                  <a:path w="36590" h="21600" stroke="0">
                    <a:moveTo>
                      <a:pt x="36590" y="10011"/>
                    </a:moveTo>
                    <a:cubicBezTo>
                      <a:pt x="32863" y="17134"/>
                      <a:pt x="25489" y="21599"/>
                      <a:pt x="17450" y="21600"/>
                    </a:cubicBezTo>
                    <a:cubicBezTo>
                      <a:pt x="10550" y="21600"/>
                      <a:pt x="4066" y="18303"/>
                      <a:pt x="-1" y="12730"/>
                    </a:cubicBezTo>
                    <a:lnTo>
                      <a:pt x="17450" y="0"/>
                    </a:lnTo>
                    <a:close/>
                  </a:path>
                </a:pathLst>
              </a:custGeom>
              <a:noFill/>
              <a:ln w="9525" cap="flat" cmpd="sng">
                <a:solidFill>
                  <a:schemeClr val="tx1">
                    <a:alpha val="100000"/>
                  </a:schemeClr>
                </a:solidFill>
                <a:prstDash val="sysDot"/>
                <a:round/>
                <a:headEnd type="stealth" w="lg" len="lg"/>
                <a:tailEnd type="stealth" w="lg" len="lg"/>
              </a:ln>
            </p:spPr>
            <p:txBody>
              <a:bodyPr/>
              <a:p>
                <a:endParaRPr lang="zh-CN" altLang="en-US"/>
              </a:p>
            </p:txBody>
          </p:sp>
          <p:sp>
            <p:nvSpPr>
              <p:cNvPr id="24599" name="Line 19"/>
              <p:cNvSpPr/>
              <p:nvPr/>
            </p:nvSpPr>
            <p:spPr>
              <a:xfrm>
                <a:off x="3610" y="2145"/>
                <a:ext cx="104" cy="50"/>
              </a:xfrm>
              <a:prstGeom prst="line">
                <a:avLst/>
              </a:prstGeom>
              <a:ln w="28575" cap="flat" cmpd="sng">
                <a:solidFill>
                  <a:schemeClr val="tx1"/>
                </a:solidFill>
                <a:prstDash val="solid"/>
                <a:headEnd type="none" w="med" len="med"/>
                <a:tailEnd type="none" w="med" len="med"/>
              </a:ln>
            </p:spPr>
          </p:sp>
        </p:grpSp>
        <p:sp>
          <p:nvSpPr>
            <p:cNvPr id="24582" name="Line 20"/>
            <p:cNvSpPr/>
            <p:nvPr/>
          </p:nvSpPr>
          <p:spPr>
            <a:xfrm flipV="1">
              <a:off x="3408" y="1776"/>
              <a:ext cx="48" cy="96"/>
            </a:xfrm>
            <a:prstGeom prst="line">
              <a:avLst/>
            </a:prstGeom>
            <a:ln w="28575" cap="flat" cmpd="sng">
              <a:solidFill>
                <a:schemeClr val="tx1"/>
              </a:solidFill>
              <a:prstDash val="solid"/>
              <a:headEnd type="none" w="med" len="med"/>
              <a:tailEnd type="none" w="med" len="med"/>
            </a:ln>
          </p:spPr>
        </p:sp>
        <p:sp>
          <p:nvSpPr>
            <p:cNvPr id="24583" name="Line 21"/>
            <p:cNvSpPr/>
            <p:nvPr/>
          </p:nvSpPr>
          <p:spPr>
            <a:xfrm flipV="1">
              <a:off x="3696" y="2640"/>
              <a:ext cx="144" cy="48"/>
            </a:xfrm>
            <a:prstGeom prst="line">
              <a:avLst/>
            </a:prstGeom>
            <a:ln w="38100" cap="flat" cmpd="sng">
              <a:solidFill>
                <a:schemeClr val="tx1"/>
              </a:solidFill>
              <a:prstDash val="solid"/>
              <a:headEnd type="none" w="med" len="med"/>
              <a:tailEnd type="none" w="med" len="med"/>
            </a:ln>
          </p:spPr>
        </p:sp>
        <p:sp>
          <p:nvSpPr>
            <p:cNvPr id="24584" name="Line 22"/>
            <p:cNvSpPr/>
            <p:nvPr/>
          </p:nvSpPr>
          <p:spPr>
            <a:xfrm>
              <a:off x="1728" y="2688"/>
              <a:ext cx="144" cy="48"/>
            </a:xfrm>
            <a:prstGeom prst="line">
              <a:avLst/>
            </a:prstGeom>
            <a:ln w="28575" cap="flat" cmpd="sng">
              <a:solidFill>
                <a:schemeClr val="tx1"/>
              </a:solidFill>
              <a:prstDash val="solid"/>
              <a:headEnd type="none" w="med" len="med"/>
              <a:tailEnd type="none" w="med" len="med"/>
            </a:ln>
          </p:spPr>
        </p:sp>
        <p:sp>
          <p:nvSpPr>
            <p:cNvPr id="24585" name="Line 23"/>
            <p:cNvSpPr/>
            <p:nvPr/>
          </p:nvSpPr>
          <p:spPr>
            <a:xfrm flipV="1">
              <a:off x="2640" y="3168"/>
              <a:ext cx="144" cy="144"/>
            </a:xfrm>
            <a:prstGeom prst="line">
              <a:avLst/>
            </a:prstGeom>
            <a:ln w="28575" cap="flat" cmpd="sng">
              <a:solidFill>
                <a:schemeClr val="tx1"/>
              </a:solidFill>
              <a:prstDash val="solid"/>
              <a:headEnd type="none" w="med" len="med"/>
              <a:tailEnd type="none" w="med" len="med"/>
            </a:ln>
          </p:spPr>
        </p:sp>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7" name="Rectangle 5"/>
          <p:cNvSpPr>
            <a:spLocks noChangeArrowheads="1"/>
          </p:cNvSpPr>
          <p:nvPr/>
        </p:nvSpPr>
        <p:spPr bwMode="auto">
          <a:xfrm>
            <a:off x="250825" y="2017713"/>
            <a:ext cx="8131175" cy="4114800"/>
          </a:xfrm>
          <a:prstGeom prst="rect">
            <a:avLst/>
          </a:prstGeom>
          <a:noFill/>
          <a:ln w="9525">
            <a:noFill/>
            <a:miter lim="800000"/>
          </a:ln>
          <a:effectLst/>
        </p:spPr>
        <p:txBody>
          <a:bodyPr/>
          <a:lstStyle/>
          <a:p>
            <a:pPr marL="342900" marR="0" lvl="0" indent="0" algn="l" defTabSz="914400" rtl="0" eaLnBrk="1" fontAlgn="base" latinLnBrk="0" hangingPunct="1">
              <a:lnSpc>
                <a:spcPct val="100000"/>
              </a:lnSpc>
              <a:spcBef>
                <a:spcPct val="20000"/>
              </a:spcBef>
              <a:spcAft>
                <a:spcPct val="0"/>
              </a:spcAft>
              <a:buClr>
                <a:schemeClr val="accent1"/>
              </a:buClr>
              <a:buSzTx/>
              <a:buFontTx/>
              <a:buNone/>
              <a:defRPr/>
            </a:pPr>
            <a:r>
              <a:rPr kumimoji="0" lang="zh-CN" altLang="en-US" sz="2400" b="0" i="0" u="none" strike="noStrike" kern="0" cap="none" spc="0" normalizeH="0" baseline="0" noProof="0" dirty="0">
                <a:ln>
                  <a:noFill/>
                </a:ln>
                <a:solidFill>
                  <a:srgbClr val="FF0066"/>
                </a:solidFill>
                <a:effectLst/>
                <a:uLnTx/>
                <a:uFillTx/>
                <a:latin typeface="华文中宋" panose="02010600040101010101" pitchFamily="2" charset="-122"/>
                <a:ea typeface="楷体_GB2312" pitchFamily="49" charset="-122"/>
                <a:cs typeface="Arial" panose="020B0604020202090204" pitchFamily="34" charset="0"/>
              </a:rPr>
              <a:t>（</a:t>
            </a:r>
            <a:r>
              <a:rPr kumimoji="0" lang="en-US" altLang="zh-CN" sz="2400" b="0" i="0" u="none" strike="noStrike" kern="0" cap="none" spc="0" normalizeH="0" baseline="0" noProof="0" dirty="0">
                <a:ln>
                  <a:noFill/>
                </a:ln>
                <a:solidFill>
                  <a:srgbClr val="FF0066"/>
                </a:solidFill>
                <a:effectLst/>
                <a:uLnTx/>
                <a:uFillTx/>
                <a:latin typeface="华文中宋" panose="02010600040101010101" pitchFamily="2" charset="-122"/>
                <a:ea typeface="楷体_GB2312" pitchFamily="49" charset="-122"/>
                <a:cs typeface="Arial" panose="020B0604020202090204" pitchFamily="34" charset="0"/>
              </a:rPr>
              <a:t>4</a:t>
            </a:r>
            <a:r>
              <a:rPr kumimoji="0" lang="zh-CN" altLang="en-US" sz="2400" b="0" i="0" u="none" strike="noStrike" kern="0" cap="none" spc="0" normalizeH="0" baseline="0" noProof="0" dirty="0">
                <a:ln>
                  <a:noFill/>
                </a:ln>
                <a:solidFill>
                  <a:srgbClr val="FF0066"/>
                </a:solidFill>
                <a:effectLst/>
                <a:uLnTx/>
                <a:uFillTx/>
                <a:latin typeface="华文中宋" panose="02010600040101010101" pitchFamily="2" charset="-122"/>
                <a:ea typeface="楷体_GB2312" pitchFamily="49" charset="-122"/>
                <a:cs typeface="Arial" panose="020B0604020202090204" pitchFamily="34" charset="0"/>
              </a:rPr>
              <a:t>） </a:t>
            </a:r>
            <a:r>
              <a:rPr kumimoji="1" lang="en-US" altLang="zh-CN" sz="2400" b="0" i="0" u="none" strike="noStrike" kern="1200" cap="none" spc="0" normalizeH="0" baseline="0" noProof="0" dirty="0">
                <a:ln>
                  <a:noFill/>
                </a:ln>
                <a:solidFill>
                  <a:srgbClr val="FF3300"/>
                </a:solidFill>
                <a:effectLst/>
                <a:uLnTx/>
                <a:uFillTx/>
                <a:latin typeface="华文中宋" panose="02010600040101010101" pitchFamily="2" charset="-122"/>
                <a:ea typeface="宋体" panose="02010600030101010101" pitchFamily="2" charset="-122"/>
                <a:cs typeface="+mn-cs"/>
              </a:rPr>
              <a:t>Ti</a:t>
            </a:r>
            <a:r>
              <a:rPr kumimoji="1" lang="zh-CN" altLang="en-US" sz="2400" b="0" i="0" u="none" strike="noStrike" kern="1200" cap="none" spc="0" normalizeH="0" baseline="0" noProof="0" dirty="0">
                <a:ln>
                  <a:noFill/>
                </a:ln>
                <a:solidFill>
                  <a:srgbClr val="FF3300"/>
                </a:solidFill>
                <a:effectLst/>
                <a:uLnTx/>
                <a:uFillTx/>
                <a:latin typeface="华文中宋" panose="02010600040101010101" pitchFamily="2" charset="-122"/>
                <a:ea typeface="宋体" panose="02010600030101010101" pitchFamily="2" charset="-122"/>
                <a:cs typeface="+mn-cs"/>
              </a:rPr>
              <a:t>质粒</a:t>
            </a:r>
            <a:r>
              <a:rPr kumimoji="1" lang="en-US" altLang="zh-CN" sz="2400" b="0" i="0" u="none" strike="noStrike" kern="1200" cap="none" spc="0" normalizeH="0" baseline="0" noProof="0" dirty="0">
                <a:ln>
                  <a:noFill/>
                </a:ln>
                <a:solidFill>
                  <a:srgbClr val="FF3300"/>
                </a:solidFill>
                <a:effectLst/>
                <a:uLnTx/>
                <a:uFillTx/>
                <a:latin typeface="华文中宋" panose="02010600040101010101" pitchFamily="2" charset="-122"/>
                <a:ea typeface="宋体" panose="02010600030101010101" pitchFamily="2" charset="-122"/>
                <a:cs typeface="+mn-cs"/>
              </a:rPr>
              <a:t>/</a:t>
            </a:r>
            <a:r>
              <a:rPr kumimoji="1" lang="zh-CN" altLang="en-US" sz="2400" b="0" i="0" u="none" strike="noStrike" kern="1200" cap="none" spc="0" normalizeH="0" baseline="0" noProof="0" dirty="0">
                <a:ln>
                  <a:noFill/>
                </a:ln>
                <a:solidFill>
                  <a:srgbClr val="FF3300"/>
                </a:solidFill>
                <a:effectLst/>
                <a:uLnTx/>
                <a:uFillTx/>
                <a:latin typeface="华文中宋" panose="02010600040101010101" pitchFamily="2" charset="-122"/>
                <a:ea typeface="宋体" panose="02010600030101010101" pitchFamily="2" charset="-122"/>
                <a:cs typeface="+mn-cs"/>
              </a:rPr>
              <a:t>诱癌质粒</a:t>
            </a:r>
            <a:r>
              <a:rPr kumimoji="1" lang="zh-CN" altLang="en-US"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rPr>
              <a:t>：大型，长</a:t>
            </a:r>
            <a:r>
              <a:rPr kumimoji="1" lang="en-US" altLang="zh-CN"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rPr>
              <a:t>200kb</a:t>
            </a:r>
            <a:r>
              <a:rPr kumimoji="1" lang="zh-CN" altLang="en-US"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rPr>
              <a:t>。</a:t>
            </a:r>
            <a:endParaRPr kumimoji="1" lang="en-US" altLang="zh-CN"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endParaRPr>
          </a:p>
          <a:p>
            <a:pPr marL="342900" marR="0" lvl="0" indent="0" algn="l" defTabSz="914400" rtl="0" eaLnBrk="1" fontAlgn="base" latinLnBrk="0" hangingPunct="1">
              <a:lnSpc>
                <a:spcPct val="100000"/>
              </a:lnSpc>
              <a:spcBef>
                <a:spcPct val="20000"/>
              </a:spcBef>
              <a:spcAft>
                <a:spcPct val="0"/>
              </a:spcAft>
              <a:buClr>
                <a:schemeClr val="accent1"/>
              </a:buClr>
              <a:buSzTx/>
              <a:buFontTx/>
              <a:buNone/>
              <a:defRPr/>
            </a:pPr>
            <a:r>
              <a:rPr kumimoji="1" lang="zh-CN" altLang="en-US"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rPr>
              <a:t>根癌土壤杆菌侵入到双子叶植物细胞中，</a:t>
            </a:r>
            <a:r>
              <a:rPr kumimoji="1" lang="en-US" altLang="zh-CN"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rPr>
              <a:t>Ti</a:t>
            </a:r>
            <a:r>
              <a:rPr kumimoji="1" lang="zh-CN" altLang="en-US"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rPr>
              <a:t>质粒片段与植物细胞核染色体组发生整合，破坏控制细胞分裂的激素调节系统，转变成癌细胞。</a:t>
            </a:r>
            <a:endParaRPr kumimoji="1" lang="zh-CN" altLang="en-US" sz="2400" b="0" i="0" u="none" strike="noStrike" kern="1200" cap="none" spc="0" normalizeH="0" baseline="0" noProof="0" dirty="0">
              <a:ln>
                <a:noFill/>
              </a:ln>
              <a:solidFill>
                <a:srgbClr val="000000"/>
              </a:solidFill>
              <a:effectLst/>
              <a:uLnTx/>
              <a:uFillTx/>
              <a:latin typeface="华文中宋" panose="02010600040101010101" pitchFamily="2" charset="-122"/>
              <a:ea typeface="宋体" panose="02010600030101010101" pitchFamily="2" charset="-122"/>
              <a:cs typeface="+mn-cs"/>
            </a:endParaRPr>
          </a:p>
          <a:p>
            <a:pPr marL="342900" marR="0" lvl="0" indent="0" algn="l" defTabSz="914400" rtl="0" eaLnBrk="1" fontAlgn="base" latinLnBrk="0" hangingPunct="1">
              <a:lnSpc>
                <a:spcPct val="100000"/>
              </a:lnSpc>
              <a:spcBef>
                <a:spcPct val="20000"/>
              </a:spcBef>
              <a:spcAft>
                <a:spcPct val="0"/>
              </a:spcAft>
              <a:buClr>
                <a:schemeClr val="accent1"/>
              </a:buClr>
              <a:buSzTx/>
              <a:buFontTx/>
              <a:buNone/>
              <a:defRPr/>
            </a:pPr>
            <a:r>
              <a:rPr kumimoji="1" lang="zh-CN" altLang="en-US" sz="2400" b="1" i="0" u="none" strike="noStrike" kern="1200" cap="none" spc="0" normalizeH="0" baseline="0" noProof="0" dirty="0">
                <a:ln>
                  <a:noFill/>
                </a:ln>
                <a:solidFill>
                  <a:schemeClr val="tx2">
                    <a:lumMod val="60000"/>
                    <a:lumOff val="40000"/>
                  </a:schemeClr>
                </a:solidFill>
                <a:effectLst/>
                <a:uLnTx/>
                <a:uFillTx/>
                <a:latin typeface="华文中宋" panose="02010600040101010101" pitchFamily="2" charset="-122"/>
                <a:ea typeface="宋体" panose="02010600030101010101" pitchFamily="2" charset="-122"/>
                <a:cs typeface="+mn-cs"/>
              </a:rPr>
              <a:t>植物遗传工程研究的重要载体。外源基因可借</a:t>
            </a:r>
            <a:r>
              <a:rPr kumimoji="1" lang="en-US" altLang="zh-CN" sz="2400" b="1" i="0" u="none" strike="noStrike" kern="1200" cap="none" spc="0" normalizeH="0" baseline="0" noProof="0" dirty="0">
                <a:ln>
                  <a:noFill/>
                </a:ln>
                <a:solidFill>
                  <a:schemeClr val="tx2">
                    <a:lumMod val="60000"/>
                    <a:lumOff val="40000"/>
                  </a:schemeClr>
                </a:solidFill>
                <a:effectLst/>
                <a:uLnTx/>
                <a:uFillTx/>
                <a:latin typeface="华文中宋" panose="02010600040101010101" pitchFamily="2" charset="-122"/>
                <a:ea typeface="宋体" panose="02010600030101010101" pitchFamily="2" charset="-122"/>
                <a:cs typeface="+mn-cs"/>
              </a:rPr>
              <a:t>DNA</a:t>
            </a:r>
            <a:r>
              <a:rPr kumimoji="1" lang="zh-CN" altLang="en-US" sz="2400" b="1" i="0" u="none" strike="noStrike" kern="1200" cap="none" spc="0" normalizeH="0" baseline="0" noProof="0" dirty="0">
                <a:ln>
                  <a:noFill/>
                </a:ln>
                <a:solidFill>
                  <a:schemeClr val="tx2">
                    <a:lumMod val="60000"/>
                    <a:lumOff val="40000"/>
                  </a:schemeClr>
                </a:solidFill>
                <a:effectLst/>
                <a:uLnTx/>
                <a:uFillTx/>
                <a:latin typeface="华文中宋" panose="02010600040101010101" pitchFamily="2" charset="-122"/>
                <a:ea typeface="宋体" panose="02010600030101010101" pitchFamily="2" charset="-122"/>
                <a:cs typeface="+mn-cs"/>
              </a:rPr>
              <a:t>重组技术插入到</a:t>
            </a:r>
            <a:r>
              <a:rPr kumimoji="1" lang="en-US" altLang="zh-CN" sz="2400" b="1" i="0" u="none" strike="noStrike" kern="1200" cap="none" spc="0" normalizeH="0" baseline="0" noProof="0" dirty="0">
                <a:ln>
                  <a:noFill/>
                </a:ln>
                <a:solidFill>
                  <a:schemeClr val="tx2">
                    <a:lumMod val="60000"/>
                    <a:lumOff val="40000"/>
                  </a:schemeClr>
                </a:solidFill>
                <a:effectLst/>
                <a:uLnTx/>
                <a:uFillTx/>
                <a:latin typeface="华文中宋" panose="02010600040101010101" pitchFamily="2" charset="-122"/>
                <a:ea typeface="宋体" panose="02010600030101010101" pitchFamily="2" charset="-122"/>
                <a:cs typeface="+mn-cs"/>
              </a:rPr>
              <a:t>Ti</a:t>
            </a:r>
            <a:r>
              <a:rPr kumimoji="1" lang="zh-CN" altLang="en-US" sz="2400" b="1" i="0" u="none" strike="noStrike" kern="1200" cap="none" spc="0" normalizeH="0" baseline="0" noProof="0" dirty="0">
                <a:ln>
                  <a:noFill/>
                </a:ln>
                <a:solidFill>
                  <a:schemeClr val="tx2">
                    <a:lumMod val="60000"/>
                    <a:lumOff val="40000"/>
                  </a:schemeClr>
                </a:solidFill>
                <a:effectLst/>
                <a:uLnTx/>
                <a:uFillTx/>
                <a:latin typeface="华文中宋" panose="02010600040101010101" pitchFamily="2" charset="-122"/>
                <a:ea typeface="宋体" panose="02010600030101010101" pitchFamily="2" charset="-122"/>
                <a:cs typeface="+mn-cs"/>
              </a:rPr>
              <a:t>质粒中，进一步整合到植物染色体上，改变遗传性，培育优良品种。</a:t>
            </a:r>
            <a:endParaRPr kumimoji="1" lang="zh-CN" altLang="en-US" sz="2400" b="1" i="0" u="none" strike="noStrike" kern="1200" cap="none" spc="0" normalizeH="0" baseline="0" noProof="0" dirty="0">
              <a:ln>
                <a:noFill/>
              </a:ln>
              <a:solidFill>
                <a:schemeClr val="tx2">
                  <a:lumMod val="60000"/>
                  <a:lumOff val="40000"/>
                </a:schemeClr>
              </a:solidFill>
              <a:effectLst/>
              <a:uLnTx/>
              <a:uFillTx/>
              <a:latin typeface="华文中宋" panose="02010600040101010101" pitchFamily="2" charset="-122"/>
              <a:ea typeface="宋体" panose="02010600030101010101" pitchFamily="2" charset="-122"/>
              <a:cs typeface="+mn-cs"/>
            </a:endParaRPr>
          </a:p>
          <a:p>
            <a:pPr marL="342900" marR="0" lvl="0" indent="-34290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Char char="l"/>
              <a:defRPr/>
            </a:pPr>
            <a:endParaRPr kumimoji="1" lang="en-US" altLang="zh-CN" sz="2800" b="0" i="0" u="none" strike="noStrike" kern="1200" cap="none" spc="0" normalizeH="0" baseline="0" noProof="0" dirty="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2" descr="D:\G pan\载体文件\pCT-Zori\pCT-Zori.PNG"/>
          <p:cNvPicPr>
            <a:picLocks noChangeAspect="1"/>
          </p:cNvPicPr>
          <p:nvPr/>
        </p:nvPicPr>
        <p:blipFill>
          <a:blip r:embed="rId1"/>
          <a:stretch>
            <a:fillRect/>
          </a:stretch>
        </p:blipFill>
        <p:spPr>
          <a:xfrm>
            <a:off x="395605" y="187960"/>
            <a:ext cx="7781925" cy="5984240"/>
          </a:xfrm>
          <a:prstGeom prst="rect">
            <a:avLst/>
          </a:prstGeom>
          <a:noFill/>
          <a:ln w="9525">
            <a:noFill/>
          </a:ln>
        </p:spPr>
      </p:pic>
      <p:sp>
        <p:nvSpPr>
          <p:cNvPr id="100" name="文本框 99"/>
          <p:cNvSpPr txBox="1"/>
          <p:nvPr/>
        </p:nvSpPr>
        <p:spPr>
          <a:xfrm>
            <a:off x="1619250" y="6309360"/>
            <a:ext cx="5814695" cy="337185"/>
          </a:xfrm>
          <a:prstGeom prst="rect">
            <a:avLst/>
          </a:prstGeom>
          <a:noFill/>
          <a:ln w="9525">
            <a:noFill/>
          </a:ln>
        </p:spPr>
        <p:txBody>
          <a:bodyPr wrap="square">
            <a:spAutoFit/>
          </a:bodyPr>
          <a:p>
            <a:pPr marL="0" indent="0" algn="ctr"/>
            <a:r>
              <a:rPr lang="zh-CN" sz="1200" b="1">
                <a:ea typeface="宋体" panose="02010600030101010101" pitchFamily="2" charset="-122"/>
              </a:rPr>
              <a:t>图</a:t>
            </a:r>
            <a:r>
              <a:rPr lang="en-US" sz="1600" b="1">
                <a:latin typeface="Times New Roman" panose="02020703060505090304" pitchFamily="18" charset="0"/>
              </a:rPr>
              <a:t>7 </a:t>
            </a:r>
            <a:r>
              <a:rPr lang="zh-CN" sz="1600" b="1">
                <a:ea typeface="宋体" panose="02010600030101010101" pitchFamily="2" charset="-122"/>
              </a:rPr>
              <a:t>基于</a:t>
            </a:r>
            <a:r>
              <a:rPr lang="en-US" sz="1600" b="1">
                <a:latin typeface="Times New Roman" panose="02020703060505090304" pitchFamily="18" charset="0"/>
              </a:rPr>
              <a:t>pBHR1</a:t>
            </a:r>
            <a:r>
              <a:rPr lang="zh-CN" sz="1600" b="1">
                <a:ea typeface="宋体" panose="02010600030101010101" pitchFamily="2" charset="-122"/>
              </a:rPr>
              <a:t>和</a:t>
            </a:r>
            <a:r>
              <a:rPr lang="en-US" sz="1600" b="1">
                <a:latin typeface="Times New Roman" panose="02020703060505090304" pitchFamily="18" charset="0"/>
              </a:rPr>
              <a:t>pEGM-4A</a:t>
            </a:r>
            <a:r>
              <a:rPr lang="zh-CN" sz="1600" b="1">
                <a:ea typeface="宋体" panose="02010600030101010101" pitchFamily="2" charset="-122"/>
              </a:rPr>
              <a:t>改进的广宿主载体</a:t>
            </a:r>
            <a:r>
              <a:rPr lang="en-US" sz="1600" b="1">
                <a:latin typeface="Times New Roman" panose="02020703060505090304" pitchFamily="18" charset="0"/>
              </a:rPr>
              <a:t>pCT-Zori</a:t>
            </a:r>
            <a:endParaRPr lang="en-US" altLang="en-US" sz="1600" b="1">
              <a:latin typeface="Times New Roman" panose="0202070306050509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Rectangle 3"/>
          <p:cNvSpPr/>
          <p:nvPr/>
        </p:nvSpPr>
        <p:spPr>
          <a:xfrm>
            <a:off x="395288" y="2265363"/>
            <a:ext cx="8208962" cy="1308100"/>
          </a:xfrm>
          <a:prstGeom prst="rect">
            <a:avLst/>
          </a:prstGeom>
          <a:noFill/>
          <a:ln w="12700">
            <a:noFill/>
          </a:ln>
        </p:spPr>
        <p:txBody>
          <a:bodyPr tIns="0" anchor="ctr" anchorCtr="0"/>
          <a:p>
            <a:pPr>
              <a:lnSpc>
                <a:spcPct val="125000"/>
              </a:lnSpc>
            </a:pPr>
            <a:r>
              <a:rPr lang="en-US" altLang="zh-CN" sz="2400" b="1" dirty="0">
                <a:latin typeface="华文宋体" panose="02010600040101010101" pitchFamily="2" charset="-122"/>
                <a:ea typeface="华文宋体" panose="02010600040101010101" pitchFamily="2" charset="-122"/>
              </a:rPr>
              <a:t>   </a:t>
            </a:r>
            <a:r>
              <a:rPr lang="zh-CN" altLang="en-US" sz="2400" b="1" dirty="0">
                <a:latin typeface="华文宋体" panose="02010600040101010101" pitchFamily="2" charset="-122"/>
                <a:ea typeface="华文宋体" panose="02010600040101010101" pitchFamily="2" charset="-122"/>
              </a:rPr>
              <a:t>亲代的性状在子代表现出来，使子代与亲代有相似的现象，叫遗传。从分子水平上讲，遗传就是遗传信息的复制和表达。 </a:t>
            </a:r>
            <a:endParaRPr lang="zh-CN" altLang="en-US" sz="2400" b="1" dirty="0">
              <a:latin typeface="华文宋体" panose="02010600040101010101" pitchFamily="2" charset="-122"/>
              <a:ea typeface="华文宋体" panose="02010600040101010101" pitchFamily="2" charset="-122"/>
            </a:endParaRPr>
          </a:p>
        </p:txBody>
      </p:sp>
      <p:sp>
        <p:nvSpPr>
          <p:cNvPr id="12291" name="Rectangle 5"/>
          <p:cNvSpPr/>
          <p:nvPr/>
        </p:nvSpPr>
        <p:spPr>
          <a:xfrm>
            <a:off x="395288" y="4337050"/>
            <a:ext cx="8280400" cy="1828800"/>
          </a:xfrm>
          <a:prstGeom prst="rect">
            <a:avLst/>
          </a:prstGeom>
          <a:noFill/>
          <a:ln w="12700">
            <a:noFill/>
          </a:ln>
        </p:spPr>
        <p:txBody>
          <a:bodyPr tIns="0" anchor="ctr" anchorCtr="0"/>
          <a:p>
            <a:pPr>
              <a:lnSpc>
                <a:spcPct val="125000"/>
              </a:lnSpc>
            </a:pPr>
            <a:r>
              <a:rPr lang="en-US" altLang="zh-CN" sz="2400" b="1" dirty="0">
                <a:latin typeface="华文宋体" panose="02010600040101010101" pitchFamily="2" charset="-122"/>
                <a:ea typeface="华文宋体" panose="02010600040101010101" pitchFamily="2" charset="-122"/>
              </a:rPr>
              <a:t>    </a:t>
            </a:r>
            <a:r>
              <a:rPr lang="zh-CN" altLang="en-US" sz="2400" b="1" dirty="0">
                <a:latin typeface="华文宋体" panose="02010600040101010101" pitchFamily="2" charset="-122"/>
                <a:ea typeface="华文宋体" panose="02010600040101010101" pitchFamily="2" charset="-122"/>
              </a:rPr>
              <a:t>亲代与子代及子代各个体之间，无论在形态结构和生理机能方面，总会有差异，这种同类型不同个体之间的差异称为变异。从分子水平讲，是遗传信息发生了变化。</a:t>
            </a:r>
            <a:endParaRPr lang="zh-CN" altLang="en-US" sz="2400" b="1" dirty="0">
              <a:latin typeface="华文宋体" panose="02010600040101010101" pitchFamily="2" charset="-122"/>
              <a:ea typeface="华文宋体" panose="02010600040101010101" pitchFamily="2" charset="-122"/>
            </a:endParaRPr>
          </a:p>
        </p:txBody>
      </p:sp>
      <p:sp>
        <p:nvSpPr>
          <p:cNvPr id="12292" name="Rectangle 8"/>
          <p:cNvSpPr/>
          <p:nvPr/>
        </p:nvSpPr>
        <p:spPr>
          <a:xfrm>
            <a:off x="395288" y="5995988"/>
            <a:ext cx="7315200" cy="457200"/>
          </a:xfrm>
          <a:prstGeom prst="rect">
            <a:avLst/>
          </a:prstGeom>
          <a:noFill/>
          <a:ln w="12700">
            <a:noFill/>
          </a:ln>
        </p:spPr>
        <p:txBody>
          <a:bodyPr>
            <a:spAutoFit/>
          </a:bodyPr>
          <a:p>
            <a:r>
              <a:rPr lang="en-US" altLang="zh-CN" sz="2400" b="1" dirty="0">
                <a:latin typeface="华文宋体" panose="02010600040101010101" pitchFamily="2" charset="-122"/>
                <a:ea typeface="华文宋体" panose="02010600040101010101" pitchFamily="2" charset="-122"/>
              </a:rPr>
              <a:t> </a:t>
            </a:r>
            <a:r>
              <a:rPr lang="zh-CN" altLang="en-US" sz="2400" b="1" dirty="0">
                <a:latin typeface="华文宋体" panose="02010600040101010101" pitchFamily="2" charset="-122"/>
                <a:ea typeface="华文宋体" panose="02010600040101010101" pitchFamily="2" charset="-122"/>
              </a:rPr>
              <a:t>遗传和变异是生物体最本质的属性之一。 </a:t>
            </a:r>
            <a:endParaRPr lang="zh-CN" altLang="en-US" sz="2400" b="1" dirty="0">
              <a:latin typeface="华文宋体" panose="02010600040101010101" pitchFamily="2" charset="-122"/>
              <a:ea typeface="华文宋体" panose="02010600040101010101" pitchFamily="2" charset="-122"/>
            </a:endParaRPr>
          </a:p>
        </p:txBody>
      </p:sp>
      <p:sp>
        <p:nvSpPr>
          <p:cNvPr id="12293" name="Rectangle 10"/>
          <p:cNvSpPr/>
          <p:nvPr/>
        </p:nvSpPr>
        <p:spPr>
          <a:xfrm>
            <a:off x="471488" y="1628775"/>
            <a:ext cx="4676775" cy="461963"/>
          </a:xfrm>
          <a:prstGeom prst="rect">
            <a:avLst/>
          </a:prstGeom>
          <a:solidFill>
            <a:srgbClr val="FFFFFF"/>
          </a:solidFill>
          <a:ln w="12700" cap="sq" cmpd="sng">
            <a:solidFill>
              <a:schemeClr val="tx1"/>
            </a:solidFill>
            <a:prstDash val="solid"/>
            <a:miter/>
            <a:headEnd type="none" w="sm" len="sm"/>
            <a:tailEnd type="none" w="sm" len="sm"/>
          </a:ln>
        </p:spPr>
        <p:txBody>
          <a:bodyPr>
            <a:spAutoFit/>
          </a:bodyPr>
          <a:p>
            <a:r>
              <a:rPr lang="zh-CN" altLang="en-US" sz="2400" b="1" dirty="0">
                <a:solidFill>
                  <a:srgbClr val="7030A0"/>
                </a:solidFill>
                <a:latin typeface="华文宋体" panose="02010600040101010101" pitchFamily="2" charset="-122"/>
                <a:ea typeface="华文宋体" panose="02010600040101010101" pitchFamily="2" charset="-122"/>
              </a:rPr>
              <a:t>遗传（</a:t>
            </a:r>
            <a:r>
              <a:rPr lang="en-US" altLang="zh-CN" sz="2400" b="1" dirty="0">
                <a:solidFill>
                  <a:srgbClr val="7030A0"/>
                </a:solidFill>
                <a:latin typeface="华文宋体" panose="02010600040101010101" pitchFamily="2" charset="-122"/>
                <a:ea typeface="华文宋体" panose="02010600040101010101" pitchFamily="2" charset="-122"/>
              </a:rPr>
              <a:t>heredity</a:t>
            </a:r>
            <a:r>
              <a:rPr lang="zh-CN" altLang="en-US" sz="2400" b="1" dirty="0">
                <a:solidFill>
                  <a:srgbClr val="7030A0"/>
                </a:solidFill>
                <a:latin typeface="华文宋体" panose="02010600040101010101" pitchFamily="2" charset="-122"/>
                <a:ea typeface="华文宋体" panose="02010600040101010101" pitchFamily="2" charset="-122"/>
              </a:rPr>
              <a:t>或</a:t>
            </a:r>
            <a:r>
              <a:rPr lang="en-US" altLang="zh-CN" sz="2400" b="1" dirty="0">
                <a:solidFill>
                  <a:srgbClr val="7030A0"/>
                </a:solidFill>
                <a:latin typeface="华文宋体" panose="02010600040101010101" pitchFamily="2" charset="-122"/>
                <a:ea typeface="华文宋体" panose="02010600040101010101" pitchFamily="2" charset="-122"/>
              </a:rPr>
              <a:t>inheritance</a:t>
            </a:r>
            <a:r>
              <a:rPr lang="zh-CN" altLang="en-US" sz="2400" b="1" dirty="0">
                <a:solidFill>
                  <a:srgbClr val="7030A0"/>
                </a:solidFill>
                <a:latin typeface="华文宋体" panose="02010600040101010101" pitchFamily="2" charset="-122"/>
                <a:ea typeface="华文宋体" panose="02010600040101010101" pitchFamily="2" charset="-122"/>
              </a:rPr>
              <a:t>）</a:t>
            </a:r>
            <a:endParaRPr lang="zh-CN" altLang="en-US" sz="2400" b="1" dirty="0">
              <a:solidFill>
                <a:srgbClr val="7030A0"/>
              </a:solidFill>
              <a:latin typeface="华文宋体" panose="02010600040101010101" pitchFamily="2" charset="-122"/>
              <a:ea typeface="华文宋体" panose="02010600040101010101" pitchFamily="2" charset="-122"/>
            </a:endParaRPr>
          </a:p>
        </p:txBody>
      </p:sp>
      <p:sp>
        <p:nvSpPr>
          <p:cNvPr id="12294" name="Rectangle 11"/>
          <p:cNvSpPr/>
          <p:nvPr/>
        </p:nvSpPr>
        <p:spPr>
          <a:xfrm>
            <a:off x="476250" y="4049713"/>
            <a:ext cx="3016250" cy="461962"/>
          </a:xfrm>
          <a:prstGeom prst="rect">
            <a:avLst/>
          </a:prstGeom>
          <a:solidFill>
            <a:srgbClr val="FFFFFF"/>
          </a:solidFill>
          <a:ln w="12700" cap="sq" cmpd="sng">
            <a:solidFill>
              <a:schemeClr val="tx1"/>
            </a:solidFill>
            <a:prstDash val="solid"/>
            <a:miter/>
            <a:headEnd type="none" w="sm" len="sm"/>
            <a:tailEnd type="none" w="sm" len="sm"/>
          </a:ln>
        </p:spPr>
        <p:txBody>
          <a:bodyPr>
            <a:spAutoFit/>
          </a:bodyPr>
          <a:p>
            <a:r>
              <a:rPr lang="en-US" altLang="zh-CN" sz="2400" b="1" dirty="0">
                <a:solidFill>
                  <a:srgbClr val="7030A0"/>
                </a:solidFill>
                <a:latin typeface="华文宋体" panose="02010600040101010101" pitchFamily="2" charset="-122"/>
                <a:ea typeface="华文宋体" panose="02010600040101010101" pitchFamily="2" charset="-122"/>
              </a:rPr>
              <a:t> </a:t>
            </a:r>
            <a:r>
              <a:rPr lang="zh-CN" altLang="en-US" sz="2400" b="1" dirty="0">
                <a:solidFill>
                  <a:srgbClr val="7030A0"/>
                </a:solidFill>
                <a:latin typeface="华文宋体" panose="02010600040101010101" pitchFamily="2" charset="-122"/>
                <a:ea typeface="华文宋体" panose="02010600040101010101" pitchFamily="2" charset="-122"/>
              </a:rPr>
              <a:t>变异（</a:t>
            </a:r>
            <a:r>
              <a:rPr lang="en-US" altLang="zh-CN" sz="2400" b="1" dirty="0">
                <a:solidFill>
                  <a:srgbClr val="7030A0"/>
                </a:solidFill>
                <a:latin typeface="华文宋体" panose="02010600040101010101" pitchFamily="2" charset="-122"/>
                <a:ea typeface="华文宋体" panose="02010600040101010101" pitchFamily="2" charset="-122"/>
              </a:rPr>
              <a:t>variation</a:t>
            </a:r>
            <a:r>
              <a:rPr lang="zh-CN" altLang="en-US" sz="2400" b="1" dirty="0">
                <a:solidFill>
                  <a:srgbClr val="7030A0"/>
                </a:solidFill>
                <a:latin typeface="华文宋体" panose="02010600040101010101" pitchFamily="2" charset="-122"/>
                <a:ea typeface="华文宋体" panose="02010600040101010101" pitchFamily="2" charset="-122"/>
              </a:rPr>
              <a:t>） </a:t>
            </a:r>
            <a:endParaRPr lang="zh-CN" altLang="en-US" sz="2400" b="1" dirty="0">
              <a:solidFill>
                <a:srgbClr val="7030A0"/>
              </a:solidFill>
              <a:latin typeface="华文宋体" panose="02010600040101010101" pitchFamily="2" charset="-122"/>
              <a:ea typeface="华文宋体" panose="0201060004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p:cNvSpPr>
          <p:nvPr>
            <p:ph type="title"/>
          </p:nvPr>
        </p:nvSpPr>
        <p:spPr>
          <a:xfrm>
            <a:off x="457200" y="304800"/>
            <a:ext cx="8229600" cy="1143000"/>
          </a:xfrm>
        </p:spPr>
        <p:txBody>
          <a:bodyPr vert="horz" wrap="square" lIns="91440" tIns="45720" rIns="91440" bIns="45720" anchor="b" anchorCtr="0"/>
          <a:p>
            <a:pPr eaLnBrk="1" hangingPunct="1"/>
            <a:r>
              <a:rPr lang="en-US" altLang="zh-CN" sz="3200" dirty="0">
                <a:solidFill>
                  <a:srgbClr val="C00000"/>
                </a:solidFill>
                <a:latin typeface="华文中宋" panose="02010600040101010101" pitchFamily="2" charset="-122"/>
                <a:ea typeface="华文中宋" panose="02010600040101010101" pitchFamily="2" charset="-122"/>
              </a:rPr>
              <a:t>3.</a:t>
            </a:r>
            <a:r>
              <a:rPr lang="zh-CN" altLang="en-US" sz="3200" dirty="0">
                <a:solidFill>
                  <a:srgbClr val="C00000"/>
                </a:solidFill>
                <a:latin typeface="华文中宋" panose="02010600040101010101" pitchFamily="2" charset="-122"/>
                <a:ea typeface="华文中宋" panose="02010600040101010101" pitchFamily="2" charset="-122"/>
              </a:rPr>
              <a:t>转座因子 </a:t>
            </a:r>
            <a:r>
              <a:rPr lang="en-US" altLang="zh-CN" sz="3200" dirty="0">
                <a:solidFill>
                  <a:srgbClr val="C00000"/>
                </a:solidFill>
                <a:latin typeface="华文中宋" panose="02010600040101010101" pitchFamily="2" charset="-122"/>
                <a:ea typeface="华文中宋" panose="02010600040101010101" pitchFamily="2" charset="-122"/>
              </a:rPr>
              <a:t>transposable element</a:t>
            </a:r>
            <a:endParaRPr lang="en-US" altLang="zh-CN" sz="3200" dirty="0">
              <a:solidFill>
                <a:srgbClr val="C00000"/>
              </a:solidFill>
              <a:latin typeface="华文中宋" panose="02010600040101010101" pitchFamily="2" charset="-122"/>
              <a:ea typeface="华文中宋" panose="02010600040101010101" pitchFamily="2" charset="-122"/>
            </a:endParaRPr>
          </a:p>
        </p:txBody>
      </p:sp>
      <p:sp>
        <p:nvSpPr>
          <p:cNvPr id="26627" name="Rectangle 3"/>
          <p:cNvSpPr>
            <a:spLocks noGrp="1"/>
          </p:cNvSpPr>
          <p:nvPr>
            <p:ph idx="1"/>
          </p:nvPr>
        </p:nvSpPr>
        <p:spPr>
          <a:xfrm>
            <a:off x="381000" y="1447800"/>
            <a:ext cx="8229600" cy="4525963"/>
          </a:xfrm>
        </p:spPr>
        <p:txBody>
          <a:bodyPr vert="horz" wrap="square" lIns="91440" tIns="45720" rIns="91440" bIns="45720" anchor="t" anchorCtr="0"/>
          <a:p>
            <a:pPr eaLnBrk="1" hangingPunct="1">
              <a:lnSpc>
                <a:spcPct val="140000"/>
              </a:lnSpc>
            </a:pPr>
            <a:r>
              <a:rPr lang="zh-CN" altLang="en-US" sz="2400" b="1" dirty="0">
                <a:solidFill>
                  <a:srgbClr val="A50021"/>
                </a:solidFill>
                <a:latin typeface="华文中宋" panose="02010600040101010101" pitchFamily="2" charset="-122"/>
                <a:ea typeface="华文中宋" panose="02010600040101010101" pitchFamily="2" charset="-122"/>
              </a:rPr>
              <a:t>细胞基因组中能改变自身位置的一段</a:t>
            </a:r>
            <a:r>
              <a:rPr lang="en-US" altLang="zh-CN" sz="2400" b="1" dirty="0">
                <a:solidFill>
                  <a:srgbClr val="A50021"/>
                </a:solidFill>
                <a:latin typeface="华文中宋" panose="02010600040101010101" pitchFamily="2" charset="-122"/>
                <a:ea typeface="华文中宋" panose="02010600040101010101" pitchFamily="2" charset="-122"/>
              </a:rPr>
              <a:t>DNA</a:t>
            </a:r>
            <a:r>
              <a:rPr lang="zh-CN" altLang="en-US" sz="2400" b="1" dirty="0">
                <a:solidFill>
                  <a:srgbClr val="A50021"/>
                </a:solidFill>
                <a:latin typeface="华文中宋" panose="02010600040101010101" pitchFamily="2" charset="-122"/>
                <a:ea typeface="华文中宋" panose="02010600040101010101" pitchFamily="2" charset="-122"/>
              </a:rPr>
              <a:t>序列</a:t>
            </a:r>
            <a:r>
              <a:rPr lang="zh-CN" altLang="en-US" sz="2400" b="1" dirty="0">
                <a:latin typeface="华文中宋" panose="02010600040101010101" pitchFamily="2" charset="-122"/>
                <a:ea typeface="华文中宋" panose="02010600040101010101" pitchFamily="2" charset="-122"/>
              </a:rPr>
              <a:t>。能在</a:t>
            </a:r>
            <a:r>
              <a:rPr lang="en-US" altLang="zh-CN" sz="2400" b="1" dirty="0">
                <a:latin typeface="华文中宋" panose="02010600040101010101" pitchFamily="2" charset="-122"/>
                <a:ea typeface="华文中宋" panose="02010600040101010101" pitchFamily="2" charset="-122"/>
              </a:rPr>
              <a:t>DNA</a:t>
            </a:r>
            <a:r>
              <a:rPr lang="zh-CN" altLang="en-US" sz="2400" b="1" dirty="0">
                <a:latin typeface="华文中宋" panose="02010600040101010101" pitchFamily="2" charset="-122"/>
                <a:ea typeface="华文中宋" panose="02010600040101010101" pitchFamily="2" charset="-122"/>
              </a:rPr>
              <a:t>分子中移动，在细菌基因组中不断改变位置，并可从一个基因组转移到另一个基因组中。</a:t>
            </a:r>
            <a:endParaRPr lang="zh-CN" altLang="en-US" sz="2400" b="1" dirty="0">
              <a:latin typeface="华文中宋" panose="02010600040101010101" pitchFamily="2" charset="-122"/>
              <a:ea typeface="华文中宋" panose="02010600040101010101" pitchFamily="2" charset="-122"/>
            </a:endParaRPr>
          </a:p>
          <a:p>
            <a:pPr eaLnBrk="1" hangingPunct="1">
              <a:lnSpc>
                <a:spcPct val="140000"/>
              </a:lnSpc>
            </a:pPr>
            <a:r>
              <a:rPr lang="zh-CN" altLang="en-US" sz="2400" b="1" dirty="0">
                <a:latin typeface="华文中宋" panose="02010600040101010101" pitchFamily="2" charset="-122"/>
                <a:ea typeface="华文中宋" panose="02010600040101010101" pitchFamily="2" charset="-122"/>
              </a:rPr>
              <a:t>转位因子主要有：                      </a:t>
            </a:r>
            <a:endParaRPr lang="zh-CN" altLang="en-US" sz="2400" b="1" dirty="0">
              <a:solidFill>
                <a:srgbClr val="FFFF00"/>
              </a:solidFill>
              <a:latin typeface="华文中宋" panose="02010600040101010101" pitchFamily="2" charset="-122"/>
              <a:ea typeface="华文中宋" panose="02010600040101010101" pitchFamily="2" charset="-122"/>
            </a:endParaRPr>
          </a:p>
          <a:p>
            <a:pPr eaLnBrk="1" hangingPunct="1">
              <a:lnSpc>
                <a:spcPct val="140000"/>
              </a:lnSpc>
              <a:buNone/>
            </a:pPr>
            <a:r>
              <a:rPr lang="zh-CN" altLang="en-US" sz="2400" b="1" dirty="0">
                <a:solidFill>
                  <a:srgbClr val="FF33CC"/>
                </a:solidFill>
                <a:latin typeface="华文中宋" panose="02010600040101010101" pitchFamily="2" charset="-122"/>
                <a:ea typeface="华文中宋" panose="02010600040101010101" pitchFamily="2" charset="-122"/>
              </a:rPr>
              <a:t>                  </a:t>
            </a:r>
            <a:r>
              <a:rPr lang="zh-CN" altLang="en-US" sz="2400" b="1" dirty="0">
                <a:solidFill>
                  <a:schemeClr val="hlink"/>
                </a:solidFill>
                <a:latin typeface="华文中宋" panose="02010600040101010101" pitchFamily="2" charset="-122"/>
                <a:ea typeface="华文中宋" panose="02010600040101010101" pitchFamily="2" charset="-122"/>
              </a:rPr>
              <a:t>插入序列 </a:t>
            </a:r>
            <a:r>
              <a:rPr lang="en-US" altLang="zh-CN" sz="2400" b="1" dirty="0">
                <a:solidFill>
                  <a:srgbClr val="A50021"/>
                </a:solidFill>
                <a:latin typeface="华文中宋" panose="02010600040101010101" pitchFamily="2" charset="-122"/>
                <a:ea typeface="华文中宋" panose="02010600040101010101" pitchFamily="2" charset="-122"/>
              </a:rPr>
              <a:t>insertion sequence,IS </a:t>
            </a:r>
            <a:endParaRPr lang="en-US" altLang="zh-CN" sz="2400" b="1" dirty="0">
              <a:solidFill>
                <a:srgbClr val="A50021"/>
              </a:solidFill>
              <a:latin typeface="华文中宋" panose="02010600040101010101" pitchFamily="2" charset="-122"/>
              <a:ea typeface="华文中宋" panose="02010600040101010101" pitchFamily="2" charset="-122"/>
            </a:endParaRPr>
          </a:p>
          <a:p>
            <a:pPr eaLnBrk="1" hangingPunct="1">
              <a:lnSpc>
                <a:spcPct val="140000"/>
              </a:lnSpc>
              <a:buNone/>
            </a:pPr>
            <a:r>
              <a:rPr lang="en-US" altLang="zh-CN" sz="2400" b="1" dirty="0">
                <a:solidFill>
                  <a:schemeClr val="hlink"/>
                </a:solidFill>
                <a:latin typeface="华文中宋" panose="02010600040101010101" pitchFamily="2" charset="-122"/>
                <a:ea typeface="华文中宋" panose="02010600040101010101" pitchFamily="2" charset="-122"/>
              </a:rPr>
              <a:t>                  </a:t>
            </a:r>
            <a:r>
              <a:rPr lang="zh-CN" altLang="en-US" sz="2400" b="1" dirty="0">
                <a:solidFill>
                  <a:schemeClr val="hlink"/>
                </a:solidFill>
                <a:latin typeface="华文中宋" panose="02010600040101010101" pitchFamily="2" charset="-122"/>
                <a:ea typeface="华文中宋" panose="02010600040101010101" pitchFamily="2" charset="-122"/>
              </a:rPr>
              <a:t>转座子 </a:t>
            </a:r>
            <a:r>
              <a:rPr lang="en-US" altLang="zh-CN" sz="2400" b="1" dirty="0">
                <a:solidFill>
                  <a:srgbClr val="A50021"/>
                </a:solidFill>
                <a:latin typeface="华文中宋" panose="02010600040101010101" pitchFamily="2" charset="-122"/>
                <a:ea typeface="华文中宋" panose="02010600040101010101" pitchFamily="2" charset="-122"/>
              </a:rPr>
              <a:t>transposon,Tn</a:t>
            </a:r>
            <a:endParaRPr lang="en-US" altLang="zh-CN" sz="2400" b="1" dirty="0">
              <a:solidFill>
                <a:srgbClr val="A50021"/>
              </a:solidFill>
              <a:latin typeface="华文中宋" panose="02010600040101010101" pitchFamily="2" charset="-122"/>
              <a:ea typeface="华文中宋" panose="02010600040101010101" pitchFamily="2" charset="-122"/>
            </a:endParaRPr>
          </a:p>
          <a:p>
            <a:pPr eaLnBrk="1" hangingPunct="1">
              <a:lnSpc>
                <a:spcPct val="140000"/>
              </a:lnSpc>
              <a:buNone/>
            </a:pPr>
            <a:r>
              <a:rPr lang="en-US" altLang="zh-CN" sz="2400" b="1" dirty="0">
                <a:solidFill>
                  <a:schemeClr val="hlink"/>
                </a:solidFill>
                <a:latin typeface="华文中宋" panose="02010600040101010101" pitchFamily="2" charset="-122"/>
                <a:ea typeface="华文中宋" panose="02010600040101010101" pitchFamily="2" charset="-122"/>
              </a:rPr>
              <a:t>                  </a:t>
            </a:r>
            <a:r>
              <a:rPr lang="zh-CN" altLang="en-US" sz="2400" b="1" dirty="0">
                <a:solidFill>
                  <a:schemeClr val="hlink"/>
                </a:solidFill>
                <a:latin typeface="华文中宋" panose="02010600040101010101" pitchFamily="2" charset="-122"/>
                <a:ea typeface="华文中宋" panose="02010600040101010101" pitchFamily="2" charset="-122"/>
              </a:rPr>
              <a:t>前噬菌体 </a:t>
            </a:r>
            <a:r>
              <a:rPr lang="en-US" altLang="zh-CN" sz="2400" b="1" dirty="0">
                <a:solidFill>
                  <a:srgbClr val="A50021"/>
                </a:solidFill>
                <a:latin typeface="华文中宋" panose="02010600040101010101" pitchFamily="2" charset="-122"/>
                <a:ea typeface="华文中宋" panose="02010600040101010101" pitchFamily="2" charset="-122"/>
              </a:rPr>
              <a:t>prophage</a:t>
            </a:r>
            <a:r>
              <a:rPr lang="en-US" altLang="zh-CN" sz="2400" b="1" dirty="0">
                <a:solidFill>
                  <a:schemeClr val="accent1"/>
                </a:solidFill>
                <a:latin typeface="华文中宋" panose="02010600040101010101" pitchFamily="2" charset="-122"/>
                <a:ea typeface="华文中宋" panose="02010600040101010101" pitchFamily="2" charset="-122"/>
              </a:rPr>
              <a:t> </a:t>
            </a:r>
            <a:endParaRPr lang="en-US" altLang="zh-CN" sz="2400" b="1" dirty="0">
              <a:solidFill>
                <a:schemeClr val="accent1"/>
              </a:solidFill>
              <a:latin typeface="华文中宋" panose="02010600040101010101" pitchFamily="2" charset="-122"/>
              <a:ea typeface="华文中宋" panose="02010600040101010101" pitchFamily="2" charset="-122"/>
            </a:endParaRPr>
          </a:p>
          <a:p>
            <a:pPr eaLnBrk="1" hangingPunct="1">
              <a:lnSpc>
                <a:spcPct val="140000"/>
              </a:lnSpc>
              <a:buNone/>
            </a:pPr>
            <a:endParaRPr lang="en-US" altLang="zh-CN" sz="2400" b="1" dirty="0">
              <a:solidFill>
                <a:schemeClr val="accent1"/>
              </a:solidFill>
              <a:latin typeface="华文中宋" panose="02010600040101010101" pitchFamily="2" charset="-122"/>
              <a:ea typeface="华文中宋" panose="02010600040101010101" pitchFamily="2" charset="-122"/>
            </a:endParaRPr>
          </a:p>
          <a:p>
            <a:pPr eaLnBrk="1" hangingPunct="1">
              <a:lnSpc>
                <a:spcPct val="140000"/>
              </a:lnSpc>
            </a:pPr>
            <a:endParaRPr lang="en-US" altLang="zh-CN" sz="24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4"/>
          <p:cNvSpPr>
            <a:spLocks noGrp="1"/>
          </p:cNvSpPr>
          <p:nvPr>
            <p:ph type="title"/>
          </p:nvPr>
        </p:nvSpPr>
        <p:spPr>
          <a:xfrm>
            <a:off x="457200" y="304800"/>
            <a:ext cx="8229600" cy="1143000"/>
          </a:xfrm>
        </p:spPr>
        <p:txBody>
          <a:bodyPr vert="horz" wrap="square" lIns="91440" tIns="45720" rIns="91440" bIns="45720" anchor="b" anchorCtr="0"/>
          <a:p>
            <a:pPr eaLnBrk="1" hangingPunct="1"/>
            <a:r>
              <a:rPr lang="zh-CN" altLang="en-US" sz="3200" dirty="0">
                <a:solidFill>
                  <a:srgbClr val="C00000"/>
                </a:solidFill>
                <a:latin typeface="华文中宋" panose="02010600040101010101" pitchFamily="2" charset="-122"/>
                <a:ea typeface="华文中宋" panose="02010600040101010101" pitchFamily="2" charset="-122"/>
              </a:rPr>
              <a:t>插入序列（</a:t>
            </a:r>
            <a:r>
              <a:rPr lang="en-US" altLang="zh-CN" sz="3200" dirty="0">
                <a:solidFill>
                  <a:srgbClr val="C00000"/>
                </a:solidFill>
                <a:latin typeface="华文中宋" panose="02010600040101010101" pitchFamily="2" charset="-122"/>
                <a:ea typeface="华文中宋" panose="02010600040101010101" pitchFamily="2" charset="-122"/>
              </a:rPr>
              <a:t>insertion sequence,IS</a:t>
            </a:r>
            <a:r>
              <a:rPr lang="zh-CN" altLang="en-US" sz="3200" dirty="0">
                <a:solidFill>
                  <a:srgbClr val="C00000"/>
                </a:solidFill>
                <a:latin typeface="华文中宋" panose="02010600040101010101" pitchFamily="2" charset="-122"/>
                <a:ea typeface="华文中宋" panose="02010600040101010101" pitchFamily="2" charset="-122"/>
              </a:rPr>
              <a:t>）</a:t>
            </a:r>
            <a:r>
              <a:rPr lang="en-US" altLang="zh-CN" sz="3200" dirty="0">
                <a:solidFill>
                  <a:srgbClr val="C00000"/>
                </a:solidFill>
                <a:latin typeface="华文中宋" panose="02010600040101010101" pitchFamily="2" charset="-122"/>
                <a:ea typeface="华文中宋" panose="02010600040101010101" pitchFamily="2" charset="-122"/>
              </a:rPr>
              <a:t> </a:t>
            </a:r>
            <a:endParaRPr lang="en-US" altLang="zh-CN" sz="3200" dirty="0">
              <a:solidFill>
                <a:srgbClr val="C00000"/>
              </a:solidFill>
              <a:latin typeface="华文中宋" panose="02010600040101010101" pitchFamily="2" charset="-122"/>
              <a:ea typeface="华文中宋" panose="02010600040101010101" pitchFamily="2" charset="-122"/>
            </a:endParaRPr>
          </a:p>
        </p:txBody>
      </p:sp>
      <p:sp>
        <p:nvSpPr>
          <p:cNvPr id="27651" name="Rectangle 2"/>
          <p:cNvSpPr>
            <a:spLocks noGrp="1"/>
          </p:cNvSpPr>
          <p:nvPr>
            <p:ph idx="1"/>
          </p:nvPr>
        </p:nvSpPr>
        <p:spPr>
          <a:xfrm>
            <a:off x="457200" y="1752600"/>
            <a:ext cx="8229600" cy="1676400"/>
          </a:xfrm>
        </p:spPr>
        <p:txBody>
          <a:bodyPr vert="horz" wrap="square" lIns="91440" tIns="45720" rIns="91440" bIns="45720" anchor="t" anchorCtr="0"/>
          <a:p>
            <a:pPr algn="just" eaLnBrk="1" hangingPunct="1">
              <a:lnSpc>
                <a:spcPct val="80000"/>
              </a:lnSpc>
              <a:buClr>
                <a:schemeClr val="tx1"/>
              </a:buClr>
              <a:buNone/>
            </a:pPr>
            <a:r>
              <a:rPr lang="en-US" altLang="zh-CN" sz="2400" b="1" dirty="0">
                <a:latin typeface="华文中宋" panose="02010600040101010101" pitchFamily="2" charset="-122"/>
                <a:ea typeface="华文中宋" panose="02010600040101010101" pitchFamily="2" charset="-122"/>
              </a:rPr>
              <a:t>IS</a:t>
            </a:r>
            <a:r>
              <a:rPr lang="zh-CN" altLang="zh-CN" sz="2400" b="1" dirty="0">
                <a:latin typeface="华文中宋" panose="02010600040101010101" pitchFamily="2" charset="-122"/>
                <a:ea typeface="华文中宋" panose="02010600040101010101" pitchFamily="2" charset="-122"/>
              </a:rPr>
              <a:t> (</a:t>
            </a:r>
            <a:r>
              <a:rPr lang="en-US" altLang="zh-CN" sz="2400" b="1" dirty="0">
                <a:latin typeface="华文中宋" panose="02010600040101010101" pitchFamily="2" charset="-122"/>
                <a:ea typeface="华文中宋" panose="02010600040101010101" pitchFamily="2" charset="-122"/>
              </a:rPr>
              <a:t>insertion sequence</a:t>
            </a:r>
            <a:r>
              <a:rPr lang="zh-CN" altLang="zh-CN" sz="2400" b="1" dirty="0">
                <a:latin typeface="华文中宋" panose="02010600040101010101" pitchFamily="2" charset="-122"/>
                <a:ea typeface="华文中宋" panose="02010600040101010101" pitchFamily="2" charset="-122"/>
              </a:rPr>
              <a:t>): </a:t>
            </a:r>
            <a:r>
              <a:rPr lang="en-US" altLang="zh-CN" sz="2400" b="1" dirty="0">
                <a:latin typeface="华文中宋" panose="02010600040101010101" pitchFamily="2" charset="-122"/>
                <a:ea typeface="华文中宋" panose="02010600040101010101" pitchFamily="2" charset="-122"/>
              </a:rPr>
              <a:t>750~1550</a:t>
            </a:r>
            <a:r>
              <a:rPr lang="zh-CN" altLang="zh-CN" sz="2400" b="1" dirty="0">
                <a:latin typeface="华文中宋" panose="02010600040101010101" pitchFamily="2" charset="-122"/>
                <a:ea typeface="华文中宋" panose="02010600040101010101" pitchFamily="2" charset="-122"/>
              </a:rPr>
              <a:t> </a:t>
            </a:r>
            <a:r>
              <a:rPr lang="en-US" altLang="zh-CN" sz="2400" b="1" dirty="0">
                <a:latin typeface="华文中宋" panose="02010600040101010101" pitchFamily="2" charset="-122"/>
                <a:ea typeface="华文中宋" panose="02010600040101010101" pitchFamily="2" charset="-122"/>
              </a:rPr>
              <a:t>bp</a:t>
            </a:r>
            <a:endParaRPr lang="en-US" altLang="zh-CN" sz="2400" b="1" dirty="0">
              <a:latin typeface="华文中宋" panose="02010600040101010101" pitchFamily="2" charset="-122"/>
              <a:ea typeface="华文中宋" panose="02010600040101010101" pitchFamily="2" charset="-122"/>
            </a:endParaRPr>
          </a:p>
          <a:p>
            <a:pPr algn="just" eaLnBrk="1" hangingPunct="1">
              <a:lnSpc>
                <a:spcPct val="125000"/>
              </a:lnSpc>
              <a:spcBef>
                <a:spcPct val="0"/>
              </a:spcBef>
              <a:buNone/>
            </a:pPr>
            <a:r>
              <a:rPr lang="zh-CN" altLang="zh-CN" sz="2400" b="1" dirty="0">
                <a:latin typeface="华文中宋" panose="02010600040101010101" pitchFamily="2" charset="-122"/>
                <a:ea typeface="华文中宋" panose="02010600040101010101" pitchFamily="2" charset="-122"/>
              </a:rPr>
              <a:t>     两端重复序列，与插入有关，中心序列有转位酶基因</a:t>
            </a:r>
            <a:endParaRPr lang="zh-CN" altLang="zh-CN" sz="2400" b="1" dirty="0">
              <a:latin typeface="华文中宋" panose="02010600040101010101" pitchFamily="2" charset="-122"/>
              <a:ea typeface="华文中宋" panose="02010600040101010101" pitchFamily="2" charset="-122"/>
            </a:endParaRPr>
          </a:p>
        </p:txBody>
      </p:sp>
      <p:pic>
        <p:nvPicPr>
          <p:cNvPr id="27652" name="Picture 5"/>
          <p:cNvPicPr>
            <a:picLocks noChangeAspect="1"/>
          </p:cNvPicPr>
          <p:nvPr/>
        </p:nvPicPr>
        <p:blipFill>
          <a:blip r:embed="rId1"/>
          <a:stretch>
            <a:fillRect/>
          </a:stretch>
        </p:blipFill>
        <p:spPr>
          <a:xfrm>
            <a:off x="474980" y="2853055"/>
            <a:ext cx="8194675" cy="3628390"/>
          </a:xfrm>
          <a:prstGeom prst="rect">
            <a:avLst/>
          </a:prstGeom>
          <a:noFill/>
          <a:ln w="1270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4"/>
          <p:cNvSpPr>
            <a:spLocks noGrp="1"/>
          </p:cNvSpPr>
          <p:nvPr>
            <p:ph type="title"/>
          </p:nvPr>
        </p:nvSpPr>
        <p:spPr/>
        <p:txBody>
          <a:bodyPr vert="horz" wrap="square" lIns="91440" tIns="45720" rIns="91440" bIns="45720" anchor="b" anchorCtr="0"/>
          <a:p>
            <a:pPr eaLnBrk="1" hangingPunct="1"/>
            <a:r>
              <a:rPr lang="zh-CN" altLang="en-US" sz="3200" dirty="0">
                <a:solidFill>
                  <a:srgbClr val="C00000"/>
                </a:solidFill>
                <a:latin typeface="华文中宋" panose="02010600040101010101" pitchFamily="2" charset="-122"/>
                <a:ea typeface="华文中宋" panose="02010600040101010101" pitchFamily="2" charset="-122"/>
              </a:rPr>
              <a:t>转座子 </a:t>
            </a:r>
            <a:r>
              <a:rPr lang="en-US" altLang="zh-CN" sz="3200" dirty="0">
                <a:solidFill>
                  <a:srgbClr val="C00000"/>
                </a:solidFill>
                <a:latin typeface="华文中宋" panose="02010600040101010101" pitchFamily="2" charset="-122"/>
                <a:ea typeface="华文中宋" panose="02010600040101010101" pitchFamily="2" charset="-122"/>
              </a:rPr>
              <a:t>transposon,Tn</a:t>
            </a:r>
            <a:endParaRPr lang="en-US" altLang="zh-CN" sz="3200" dirty="0">
              <a:solidFill>
                <a:srgbClr val="C00000"/>
              </a:solidFill>
              <a:latin typeface="华文中宋" panose="02010600040101010101" pitchFamily="2" charset="-122"/>
              <a:ea typeface="华文中宋" panose="02010600040101010101" pitchFamily="2" charset="-122"/>
            </a:endParaRPr>
          </a:p>
        </p:txBody>
      </p:sp>
      <p:sp>
        <p:nvSpPr>
          <p:cNvPr id="916482" name="Rectangle 2"/>
          <p:cNvSpPr>
            <a:spLocks noGrp="1" noChangeArrowheads="1"/>
          </p:cNvSpPr>
          <p:nvPr>
            <p:ph idx="1"/>
          </p:nvPr>
        </p:nvSpPr>
        <p:spPr>
          <a:xfrm>
            <a:off x="468313" y="1557338"/>
            <a:ext cx="8229600" cy="935038"/>
          </a:xfrm>
        </p:spPr>
        <p:txBody>
          <a:bodyPr vert="horz" wrap="square" lIns="91440" tIns="45720" rIns="91440" bIns="45720" numCol="1" anchor="t" anchorCtr="0" compatLnSpc="1"/>
          <a:lstStyle/>
          <a:p>
            <a:pPr marL="342900" marR="0" lvl="0" indent="-342900" algn="l" defTabSz="914400" rtl="0" eaLnBrk="1" fontAlgn="base" latinLnBrk="0" hangingPunct="1">
              <a:lnSpc>
                <a:spcPct val="125000"/>
              </a:lnSpc>
              <a:spcBef>
                <a:spcPct val="0"/>
              </a:spcBef>
              <a:spcAft>
                <a:spcPct val="0"/>
              </a:spcAft>
              <a:buClr>
                <a:schemeClr val="tx1"/>
              </a:buClr>
              <a:buSzPct val="70000"/>
              <a:buFont typeface="Wingdings" panose="05000000000000000000" pitchFamily="2" charset="2"/>
              <a:buNone/>
              <a:defRPr/>
            </a:pPr>
            <a:r>
              <a:rPr kumimoji="0" lang="en-US" altLang="zh-CN" sz="2000" b="1" i="0" u="none" strike="noStrike" kern="0" cap="none" spc="0" normalizeH="0" baseline="0" noProof="0" dirty="0" err="1"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Tn</a:t>
            </a:r>
            <a:r>
              <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 (</a:t>
            </a:r>
            <a:r>
              <a:rPr kumimoji="0" lang="en-US" altLang="zh-CN" sz="2000" b="1" i="0" u="none" strike="noStrike" kern="0" cap="none" spc="0" normalizeH="0" baseline="0" noProof="0" dirty="0" err="1"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transposon</a:t>
            </a:r>
            <a:r>
              <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 </a:t>
            </a:r>
            <a:r>
              <a:rPr kumimoji="0" lang="en-US" altLang="zh-CN"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2000~25000</a:t>
            </a:r>
            <a:r>
              <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 </a:t>
            </a:r>
            <a:r>
              <a:rPr kumimoji="0" lang="en-US" altLang="zh-CN" sz="2000" b="1" i="0" u="none" strike="noStrike" kern="0" cap="none" spc="0" normalizeH="0" baseline="0" noProof="0" dirty="0" err="1"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bp</a:t>
            </a:r>
            <a:endParaRPr kumimoji="0" lang="en-US" altLang="zh-CN"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endParaRPr>
          </a:p>
          <a:p>
            <a:pPr marL="342900" marR="0" lvl="0" indent="0" algn="l" defTabSz="914400" rtl="0" eaLnBrk="1" fontAlgn="base" latinLnBrk="0" hangingPunct="1">
              <a:lnSpc>
                <a:spcPct val="125000"/>
              </a:lnSpc>
              <a:spcBef>
                <a:spcPct val="0"/>
              </a:spcBef>
              <a:spcAft>
                <a:spcPct val="0"/>
              </a:spcAft>
              <a:buClr>
                <a:schemeClr val="tx2"/>
              </a:buClr>
              <a:buSzPct val="70000"/>
              <a:buFont typeface="Wingdings" panose="05000000000000000000" pitchFamily="2" charset="2"/>
              <a:buNone/>
              <a:defRPr/>
            </a:pPr>
            <a:r>
              <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两端为</a:t>
            </a:r>
            <a:r>
              <a:rPr kumimoji="0" lang="en-US" altLang="zh-CN"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IS </a:t>
            </a:r>
            <a:r>
              <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，中心序列有与转位无关基因</a:t>
            </a:r>
            <a:r>
              <a:rPr kumimoji="0" lang="en-US" altLang="zh-CN"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a:t>
            </a:r>
            <a:r>
              <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rPr>
              <a:t>如：毒素基因、耐药基因等。</a:t>
            </a:r>
            <a:endParaRPr kumimoji="0" lang="zh-CN" altLang="en-US" sz="2000" b="1" i="0" u="none" strike="noStrike" kern="0" cap="none" spc="0" normalizeH="0" baseline="0" noProof="0" dirty="0" smtClean="0">
              <a:ln>
                <a:noFill/>
              </a:ln>
              <a:solidFill>
                <a:schemeClr val="tx1"/>
              </a:solidFill>
              <a:effectLst/>
              <a:uLnTx/>
              <a:uFillTx/>
              <a:latin typeface="华文中宋" panose="02010600040101010101" pitchFamily="2" charset="-122"/>
              <a:ea typeface="华文中宋" panose="02010600040101010101" pitchFamily="2" charset="-122"/>
              <a:cs typeface="Arial" panose="020B0604020202090204" pitchFamily="34" charset="0"/>
            </a:endParaRPr>
          </a:p>
        </p:txBody>
      </p:sp>
      <p:pic>
        <p:nvPicPr>
          <p:cNvPr id="28676" name="Picture 5"/>
          <p:cNvPicPr>
            <a:picLocks noChangeAspect="1"/>
          </p:cNvPicPr>
          <p:nvPr/>
        </p:nvPicPr>
        <p:blipFill>
          <a:blip r:embed="rId1"/>
          <a:stretch>
            <a:fillRect/>
          </a:stretch>
        </p:blipFill>
        <p:spPr>
          <a:xfrm>
            <a:off x="611188" y="2805113"/>
            <a:ext cx="7786687" cy="4052887"/>
          </a:xfrm>
          <a:prstGeom prst="rect">
            <a:avLst/>
          </a:prstGeom>
          <a:noFill/>
          <a:ln w="1270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17506" name="Rectangle 2"/>
          <p:cNvSpPr>
            <a:spLocks noGrp="1" noChangeArrowheads="1"/>
          </p:cNvSpPr>
          <p:nvPr>
            <p:ph type="body" sz="half" idx="1"/>
          </p:nvPr>
        </p:nvSpPr>
        <p:spPr>
          <a:xfrm>
            <a:off x="2133600" y="685800"/>
            <a:ext cx="4681538" cy="720725"/>
          </a:xfrm>
        </p:spPr>
        <p:txBody>
          <a:bodyPr vert="horz" wrap="square" lIns="91440" tIns="45720" rIns="91440" bIns="45720" numCol="1" anchor="t" anchorCtr="0" compatLnSpc="1"/>
          <a:lstStyle/>
          <a:p>
            <a:pPr marL="342900" marR="0" lvl="0" indent="-342900" algn="ctr" defTabSz="914400" rtl="0" eaLnBrk="1" fontAlgn="base" latinLnBrk="0" hangingPunct="1">
              <a:lnSpc>
                <a:spcPct val="100000"/>
              </a:lnSpc>
              <a:spcBef>
                <a:spcPct val="20000"/>
              </a:spcBef>
              <a:spcAft>
                <a:spcPct val="0"/>
              </a:spcAft>
              <a:buClr>
                <a:schemeClr val="tx2"/>
              </a:buClr>
              <a:buSzPct val="70000"/>
              <a:buFont typeface="Wingdings" panose="05000000000000000000" pitchFamily="2" charset="2"/>
              <a:buNone/>
              <a:defRPr/>
            </a:pPr>
            <a:r>
              <a:rPr kumimoji="0" lang="zh-CN" altLang="en-US" sz="3000" b="1" i="0" u="none" strike="noStrike" kern="0" cap="none" spc="0" normalizeH="0" baseline="0" noProof="0" dirty="0" smtClean="0">
                <a:ln>
                  <a:noFill/>
                </a:ln>
                <a:solidFill>
                  <a:srgbClr val="C00000"/>
                </a:solidFill>
                <a:effectLst>
                  <a:outerShdw blurRad="38100" dist="38100" dir="2700000" algn="tl">
                    <a:srgbClr val="C0C0C0"/>
                  </a:outerShdw>
                </a:effectLst>
                <a:uLnTx/>
                <a:uFillTx/>
                <a:latin typeface="华文宋体" panose="02010600040101010101" pitchFamily="2" charset="-122"/>
                <a:ea typeface="黑体" panose="02010609060101010101" pitchFamily="49" charset="-122"/>
                <a:cs typeface="Arial" panose="020B0604020202090204" pitchFamily="34" charset="0"/>
              </a:rPr>
              <a:t>常见的插入序列和转座子</a:t>
            </a:r>
            <a:endParaRPr kumimoji="0" lang="zh-CN" altLang="en-US" sz="3000" b="1" i="0" u="none" strike="noStrike" kern="0" cap="none" spc="0" normalizeH="0" baseline="0" noProof="0" dirty="0" smtClean="0">
              <a:ln>
                <a:noFill/>
              </a:ln>
              <a:solidFill>
                <a:srgbClr val="C00000"/>
              </a:solidFill>
              <a:effectLst/>
              <a:uLnTx/>
              <a:uFillTx/>
              <a:latin typeface="华文宋体" panose="02010600040101010101" pitchFamily="2" charset="-122"/>
              <a:ea typeface="黑体" panose="02010609060101010101" pitchFamily="49" charset="-122"/>
              <a:cs typeface="Arial" panose="020B0604020202090204" pitchFamily="34" charset="0"/>
            </a:endParaRPr>
          </a:p>
        </p:txBody>
      </p:sp>
      <p:sp>
        <p:nvSpPr>
          <p:cNvPr id="29699" name="Line 3"/>
          <p:cNvSpPr/>
          <p:nvPr/>
        </p:nvSpPr>
        <p:spPr>
          <a:xfrm flipV="1">
            <a:off x="1260475" y="1557338"/>
            <a:ext cx="6624638" cy="1587"/>
          </a:xfrm>
          <a:prstGeom prst="line">
            <a:avLst/>
          </a:prstGeom>
          <a:ln w="31750" cap="flat" cmpd="sng">
            <a:solidFill>
              <a:schemeClr val="bg1"/>
            </a:solidFill>
            <a:prstDash val="solid"/>
            <a:headEnd type="none" w="med" len="med"/>
            <a:tailEnd type="none" w="med" len="med"/>
          </a:ln>
        </p:spPr>
      </p:sp>
      <p:sp>
        <p:nvSpPr>
          <p:cNvPr id="29700" name="Line 4"/>
          <p:cNvSpPr/>
          <p:nvPr/>
        </p:nvSpPr>
        <p:spPr>
          <a:xfrm>
            <a:off x="1260475" y="2276475"/>
            <a:ext cx="6624638" cy="1588"/>
          </a:xfrm>
          <a:prstGeom prst="line">
            <a:avLst/>
          </a:prstGeom>
          <a:ln w="31750" cap="flat" cmpd="sng">
            <a:solidFill>
              <a:schemeClr val="bg1"/>
            </a:solidFill>
            <a:prstDash val="solid"/>
            <a:headEnd type="none" w="med" len="med"/>
            <a:tailEnd type="none" w="med" len="med"/>
          </a:ln>
        </p:spPr>
      </p:sp>
      <p:sp>
        <p:nvSpPr>
          <p:cNvPr id="29701" name="Line 5"/>
          <p:cNvSpPr/>
          <p:nvPr/>
        </p:nvSpPr>
        <p:spPr>
          <a:xfrm>
            <a:off x="1260475" y="5878513"/>
            <a:ext cx="6624638" cy="0"/>
          </a:xfrm>
          <a:prstGeom prst="line">
            <a:avLst/>
          </a:prstGeom>
          <a:ln w="31750" cap="flat" cmpd="sng">
            <a:solidFill>
              <a:schemeClr val="bg1"/>
            </a:solidFill>
            <a:prstDash val="solid"/>
            <a:headEnd type="none" w="med" len="med"/>
            <a:tailEnd type="none" w="med" len="med"/>
          </a:ln>
        </p:spPr>
      </p:sp>
      <p:sp>
        <p:nvSpPr>
          <p:cNvPr id="29702" name="Line 6"/>
          <p:cNvSpPr/>
          <p:nvPr/>
        </p:nvSpPr>
        <p:spPr>
          <a:xfrm>
            <a:off x="3779838" y="1558925"/>
            <a:ext cx="1587" cy="4318000"/>
          </a:xfrm>
          <a:prstGeom prst="line">
            <a:avLst/>
          </a:prstGeom>
          <a:ln w="31750" cap="flat" cmpd="sng">
            <a:solidFill>
              <a:schemeClr val="bg1"/>
            </a:solidFill>
            <a:prstDash val="solid"/>
            <a:headEnd type="none" w="med" len="med"/>
            <a:tailEnd type="none" w="med" len="med"/>
          </a:ln>
        </p:spPr>
      </p:sp>
      <p:sp>
        <p:nvSpPr>
          <p:cNvPr id="917511" name="Text Box 7"/>
          <p:cNvSpPr txBox="1">
            <a:spLocks noChangeArrowheads="1"/>
          </p:cNvSpPr>
          <p:nvPr/>
        </p:nvSpPr>
        <p:spPr bwMode="auto">
          <a:xfrm>
            <a:off x="1403350" y="1700213"/>
            <a:ext cx="6553200" cy="466725"/>
          </a:xfrm>
          <a:prstGeom prst="rect">
            <a:avLst/>
          </a:prstGeom>
          <a:solidFill>
            <a:schemeClr val="bg1"/>
          </a:solidFill>
          <a:ln w="9525">
            <a:solidFill>
              <a:schemeClr val="hlink"/>
            </a:solidFill>
            <a:miter lim="800000"/>
          </a:ln>
          <a:effectLst/>
        </p:spPr>
        <p:txBody>
          <a:bodyPr>
            <a:spAutoFit/>
          </a:bodyPr>
          <a:lstStyle/>
          <a:p>
            <a:pPr marR="0" algn="just" defTabSz="914400">
              <a:buClrTx/>
              <a:buSzTx/>
              <a:buFontTx/>
              <a:buNone/>
              <a:defRPr/>
            </a:pP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IS          bp              Tn        </a:t>
            </a:r>
            <a:r>
              <a:rPr kumimoji="1" lang="zh-CN" sz="2400" b="1" kern="1200" cap="none" spc="0" normalizeH="0" baseline="0" noProof="0">
                <a:solidFill>
                  <a:schemeClr val="tx2"/>
                </a:solidFill>
                <a:effectLst>
                  <a:outerShdw blurRad="38100" dist="38100" dir="2700000" algn="tl">
                    <a:srgbClr val="C0C0C0"/>
                  </a:outerShdw>
                </a:effectLst>
                <a:latin typeface="黑体" panose="02010609060101010101" pitchFamily="49" charset="-122"/>
                <a:ea typeface="宋体" panose="02010600030101010101" pitchFamily="2" charset="-122"/>
                <a:cs typeface="+mn-cs"/>
              </a:rPr>
              <a:t>耐药或毒素基因 </a:t>
            </a:r>
            <a:endParaRPr kumimoji="1" lang="zh-CN" sz="2400" b="1" kern="1200" cap="none" spc="0" normalizeH="0" baseline="0" noProof="0">
              <a:solidFill>
                <a:schemeClr val="tx2"/>
              </a:solidFill>
              <a:effectLst>
                <a:outerShdw blurRad="38100" dist="38100" dir="2700000" algn="tl">
                  <a:srgbClr val="C0C0C0"/>
                </a:outerShdw>
              </a:effectLst>
              <a:latin typeface="黑体" panose="02010609060101010101" pitchFamily="49" charset="-122"/>
              <a:ea typeface="宋体" panose="02010600030101010101" pitchFamily="2" charset="-122"/>
              <a:cs typeface="+mn-cs"/>
            </a:endParaRPr>
          </a:p>
        </p:txBody>
      </p:sp>
      <p:sp>
        <p:nvSpPr>
          <p:cNvPr id="917512" name="Text Box 8"/>
          <p:cNvSpPr txBox="1">
            <a:spLocks noChangeArrowheads="1"/>
          </p:cNvSpPr>
          <p:nvPr/>
        </p:nvSpPr>
        <p:spPr bwMode="auto">
          <a:xfrm>
            <a:off x="1403350" y="2565400"/>
            <a:ext cx="6564313" cy="466725"/>
          </a:xfrm>
          <a:prstGeom prst="rect">
            <a:avLst/>
          </a:prstGeom>
          <a:solidFill>
            <a:schemeClr val="bg1"/>
          </a:solidFill>
          <a:ln w="9525">
            <a:solidFill>
              <a:schemeClr val="hlink"/>
            </a:solidFill>
            <a:miter lim="800000"/>
          </a:ln>
          <a:effectLst/>
        </p:spPr>
        <p:txBody>
          <a:bodyPr>
            <a:spAutoFit/>
          </a:bodyPr>
          <a:lstStyle/>
          <a:p>
            <a:pPr marR="0" algn="just" defTabSz="914400">
              <a:buClrTx/>
              <a:buSzTx/>
              <a:buFontTx/>
              <a:buNone/>
              <a:defRPr/>
            </a:pP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 IS1        768           Tn1      </a:t>
            </a:r>
            <a:r>
              <a:rPr kumimoji="1" lang="en-US" alt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 </a:t>
            </a: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AP（氨苄青霉素）</a:t>
            </a:r>
            <a:endPar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endParaRPr>
          </a:p>
        </p:txBody>
      </p:sp>
      <p:sp>
        <p:nvSpPr>
          <p:cNvPr id="917513" name="Text Box 9"/>
          <p:cNvSpPr txBox="1">
            <a:spLocks noChangeArrowheads="1"/>
          </p:cNvSpPr>
          <p:nvPr/>
        </p:nvSpPr>
        <p:spPr bwMode="auto">
          <a:xfrm>
            <a:off x="1403350" y="3187700"/>
            <a:ext cx="6399213" cy="466725"/>
          </a:xfrm>
          <a:prstGeom prst="rect">
            <a:avLst/>
          </a:prstGeom>
          <a:solidFill>
            <a:schemeClr val="bg1"/>
          </a:solidFill>
          <a:ln w="9525">
            <a:solidFill>
              <a:schemeClr val="hlink"/>
            </a:solidFill>
            <a:miter lim="800000"/>
          </a:ln>
          <a:effectLst/>
        </p:spPr>
        <p:txBody>
          <a:bodyPr>
            <a:spAutoFit/>
          </a:bodyPr>
          <a:lstStyle/>
          <a:p>
            <a:pPr marR="0" algn="just" defTabSz="914400">
              <a:buClrTx/>
              <a:buSzTx/>
              <a:buFontTx/>
              <a:buNone/>
              <a:defRPr/>
            </a:pP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 IS2       1327           Tn6      Kan（卡那霉素）</a:t>
            </a:r>
            <a:endPar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endParaRPr>
          </a:p>
        </p:txBody>
      </p:sp>
      <p:sp>
        <p:nvSpPr>
          <p:cNvPr id="917514" name="Text Box 10"/>
          <p:cNvSpPr txBox="1">
            <a:spLocks noChangeArrowheads="1"/>
          </p:cNvSpPr>
          <p:nvPr/>
        </p:nvSpPr>
        <p:spPr bwMode="auto">
          <a:xfrm>
            <a:off x="1403350" y="3860800"/>
            <a:ext cx="6399213" cy="466725"/>
          </a:xfrm>
          <a:prstGeom prst="rect">
            <a:avLst/>
          </a:prstGeom>
          <a:solidFill>
            <a:schemeClr val="bg1"/>
          </a:solidFill>
          <a:ln w="9525">
            <a:solidFill>
              <a:schemeClr val="hlink"/>
            </a:solidFill>
            <a:miter lim="800000"/>
          </a:ln>
          <a:effectLst/>
        </p:spPr>
        <p:txBody>
          <a:bodyPr>
            <a:spAutoFit/>
          </a:bodyPr>
          <a:lstStyle/>
          <a:p>
            <a:pPr marR="0" algn="just" defTabSz="914400">
              <a:buClrTx/>
              <a:buSzTx/>
              <a:buFontTx/>
              <a:buNone/>
              <a:defRPr/>
            </a:pP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 IS3       1300          Tn10     Tet（四环素）</a:t>
            </a:r>
            <a:endPar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endParaRPr>
          </a:p>
        </p:txBody>
      </p:sp>
      <p:sp>
        <p:nvSpPr>
          <p:cNvPr id="917515" name="Text Box 11"/>
          <p:cNvSpPr txBox="1">
            <a:spLocks noChangeArrowheads="1"/>
          </p:cNvSpPr>
          <p:nvPr/>
        </p:nvSpPr>
        <p:spPr bwMode="auto">
          <a:xfrm>
            <a:off x="1403350" y="4556125"/>
            <a:ext cx="6399213" cy="466725"/>
          </a:xfrm>
          <a:prstGeom prst="rect">
            <a:avLst/>
          </a:prstGeom>
          <a:solidFill>
            <a:schemeClr val="bg1"/>
          </a:solidFill>
          <a:ln w="9525">
            <a:solidFill>
              <a:schemeClr val="hlink"/>
            </a:solidFill>
            <a:miter lim="800000"/>
          </a:ln>
          <a:effectLst/>
        </p:spPr>
        <p:txBody>
          <a:bodyPr>
            <a:spAutoFit/>
          </a:bodyPr>
          <a:lstStyle/>
          <a:p>
            <a:pPr marR="0" algn="just" defTabSz="914400">
              <a:buClrTx/>
              <a:buSzTx/>
              <a:buFontTx/>
              <a:buNone/>
              <a:defRPr/>
            </a:pP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 IS4       1426         Tn551    Em（红霉素）</a:t>
            </a:r>
            <a:endPar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endParaRPr>
          </a:p>
        </p:txBody>
      </p:sp>
      <p:sp>
        <p:nvSpPr>
          <p:cNvPr id="917516" name="Text Box 12"/>
          <p:cNvSpPr txBox="1">
            <a:spLocks noChangeArrowheads="1"/>
          </p:cNvSpPr>
          <p:nvPr/>
        </p:nvSpPr>
        <p:spPr bwMode="auto">
          <a:xfrm>
            <a:off x="1403350" y="5302250"/>
            <a:ext cx="7129463" cy="466725"/>
          </a:xfrm>
          <a:prstGeom prst="rect">
            <a:avLst/>
          </a:prstGeom>
          <a:solidFill>
            <a:schemeClr val="bg1"/>
          </a:solidFill>
          <a:ln w="9525">
            <a:solidFill>
              <a:schemeClr val="hlink"/>
            </a:solidFill>
            <a:miter lim="800000"/>
          </a:ln>
          <a:effectLst/>
        </p:spPr>
        <p:txBody>
          <a:bodyPr>
            <a:spAutoFit/>
          </a:bodyPr>
          <a:lstStyle/>
          <a:p>
            <a:pPr marR="0" algn="just" defTabSz="914400">
              <a:buClrTx/>
              <a:buSzTx/>
              <a:buFontTx/>
              <a:buNone/>
              <a:defRPr/>
            </a:pPr>
            <a:r>
              <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rPr>
              <a:t> IS5       1195         Tn681    E.coli ET（肠毒素）</a:t>
            </a:r>
            <a:endParaRPr kumimoji="1" lang="zh-CN" sz="2400" b="1" kern="1200" cap="none" spc="0" normalizeH="0" baseline="0" noProof="0">
              <a:solidFill>
                <a:schemeClr val="tx2"/>
              </a:solidFill>
              <a:effectLst>
                <a:outerShdw blurRad="38100" dist="38100" dir="2700000" algn="tl">
                  <a:srgbClr val="C0C0C0"/>
                </a:outerShdw>
              </a:effectLst>
              <a:latin typeface="Times New Roman" panose="02020703060505090304" pitchFamily="18" charset="0"/>
              <a:ea typeface="宋体" panose="02010600030101010101" pitchFamily="2" charset="-122"/>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8162" name="Rectangle 2"/>
          <p:cNvSpPr>
            <a:spLocks noGrp="1" noChangeArrowheads="1"/>
          </p:cNvSpPr>
          <p:nvPr>
            <p:ph idx="1"/>
          </p:nvPr>
        </p:nvSpPr>
        <p:spPr>
          <a:xfrm>
            <a:off x="990600" y="2286000"/>
            <a:ext cx="8153400" cy="1295400"/>
          </a:xfrm>
        </p:spPr>
        <p:txBody>
          <a:bodyPr vert="horz" wrap="square" lIns="91440" tIns="45720" rIns="91440" bIns="45720" numCol="1" anchor="t" anchorCtr="0" compatLnSpc="1"/>
          <a:lstStyle/>
          <a:p>
            <a:pPr marL="342900" marR="0" lvl="0" indent="-342900" algn="just" defTabSz="914400" rtl="0" eaLnBrk="0" fontAlgn="base" latinLnBrk="0" hangingPunct="0">
              <a:lnSpc>
                <a:spcPct val="130000"/>
              </a:lnSpc>
              <a:spcBef>
                <a:spcPct val="50000"/>
              </a:spcBef>
              <a:spcAft>
                <a:spcPct val="0"/>
              </a:spcAft>
              <a:buClr>
                <a:schemeClr val="tx2"/>
              </a:buClr>
              <a:buSzPct val="70000"/>
              <a:buFont typeface="Wingdings" panose="05000000000000000000" pitchFamily="2" charset="2"/>
              <a:buNone/>
              <a:defRPr/>
            </a:pPr>
            <a:r>
              <a:rPr kumimoji="1" lang="zh-CN" altLang="en-US"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宋体" panose="02010600030101010101" pitchFamily="2" charset="-122"/>
                <a:cs typeface="Arial" panose="020B0604020202090204" pitchFamily="34" charset="0"/>
              </a:rPr>
              <a:t>指整合于细菌染色体中的噬菌体基因组。</a:t>
            </a:r>
            <a:endParaRPr kumimoji="1" lang="zh-CN" altLang="en-US" sz="2800" b="1" i="0" u="none" strike="noStrike" kern="0" cap="none" spc="0" normalizeH="0" baseline="0" noProof="0" dirty="0" smtClean="0">
              <a:ln>
                <a:noFill/>
              </a:ln>
              <a:solidFill>
                <a:schemeClr val="tx1"/>
              </a:solidFill>
              <a:effectLst>
                <a:outerShdw blurRad="38100" dist="38100" dir="2700000" algn="tl">
                  <a:srgbClr val="C0C0C0"/>
                </a:outerShdw>
              </a:effectLst>
              <a:uLnTx/>
              <a:uFillTx/>
              <a:latin typeface="+mn-lt"/>
              <a:ea typeface="宋体" panose="02010600030101010101" pitchFamily="2" charset="-122"/>
              <a:cs typeface="Arial" panose="020B0604020202090204" pitchFamily="34" charset="0"/>
            </a:endParaRPr>
          </a:p>
        </p:txBody>
      </p:sp>
      <p:sp>
        <p:nvSpPr>
          <p:cNvPr id="988163" name="Text Box 3"/>
          <p:cNvSpPr txBox="1">
            <a:spLocks noChangeArrowheads="1"/>
          </p:cNvSpPr>
          <p:nvPr/>
        </p:nvSpPr>
        <p:spPr bwMode="auto">
          <a:xfrm>
            <a:off x="611188" y="620713"/>
            <a:ext cx="4876800" cy="1655763"/>
          </a:xfrm>
          <a:prstGeom prst="rect">
            <a:avLst/>
          </a:prstGeom>
          <a:noFill/>
          <a:ln>
            <a:noFill/>
          </a:ln>
          <a:effectLst/>
        </p:spPr>
        <p:txBody>
          <a:bodyPr>
            <a:spAutoFit/>
          </a:bodyPr>
          <a:lstStyle/>
          <a:p>
            <a:pPr marR="0" algn="just" defTabSz="914400" eaLnBrk="0" hangingPunct="0">
              <a:lnSpc>
                <a:spcPct val="130000"/>
              </a:lnSpc>
              <a:spcBef>
                <a:spcPct val="50000"/>
              </a:spcBef>
              <a:buClr>
                <a:schemeClr val="hlink"/>
              </a:buClr>
              <a:buSzTx/>
              <a:buFont typeface="Wingdings" panose="05000000000000000000" pitchFamily="2" charset="2"/>
              <a:buNone/>
              <a:defRPr/>
            </a:pPr>
            <a:r>
              <a:rPr kumimoji="1" lang="zh-CN" altLang="en-US" sz="3200" b="1" kern="1200" cap="none" spc="0" normalizeH="0" baseline="0" noProof="0" dirty="0">
                <a:solidFill>
                  <a:srgbClr val="C00000"/>
                </a:solidFill>
                <a:effectLst>
                  <a:outerShdw blurRad="38100" dist="38100" dir="2700000" algn="tl">
                    <a:srgbClr val="C0C0C0"/>
                  </a:outerShdw>
                </a:effectLst>
                <a:latin typeface="华文中宋" panose="02010600040101010101" pitchFamily="2" charset="-122"/>
                <a:ea typeface="宋体" panose="02010600030101010101" pitchFamily="2" charset="-122"/>
                <a:cs typeface="+mn-cs"/>
              </a:rPr>
              <a:t>前噬菌体 </a:t>
            </a:r>
            <a:r>
              <a:rPr kumimoji="1" lang="en-US" altLang="zh-CN" sz="3200" b="1" kern="1200" cap="none" spc="0" normalizeH="0" baseline="0" noProof="0" dirty="0" err="1">
                <a:solidFill>
                  <a:srgbClr val="C00000"/>
                </a:solidFill>
                <a:latin typeface="华文中宋" panose="02010600040101010101" pitchFamily="2" charset="-122"/>
                <a:ea typeface="宋体" panose="02010600030101010101" pitchFamily="2" charset="-122"/>
                <a:cs typeface="+mn-cs"/>
              </a:rPr>
              <a:t>prophage</a:t>
            </a:r>
            <a:endParaRPr kumimoji="1" lang="en-US" altLang="zh-CN" sz="3200" b="1" kern="1200" cap="none" spc="0" normalizeH="0" baseline="0" noProof="0" dirty="0">
              <a:solidFill>
                <a:srgbClr val="C00000"/>
              </a:solidFill>
              <a:effectLst>
                <a:outerShdw blurRad="38100" dist="38100" dir="2700000" algn="tl">
                  <a:srgbClr val="C0C0C0"/>
                </a:outerShdw>
              </a:effectLst>
              <a:latin typeface="华文中宋" panose="02010600040101010101" pitchFamily="2" charset="-122"/>
              <a:ea typeface="宋体" panose="02010600030101010101" pitchFamily="2" charset="-122"/>
              <a:cs typeface="+mn-cs"/>
            </a:endParaRPr>
          </a:p>
          <a:p>
            <a:pPr marR="0" defTabSz="914400">
              <a:spcBef>
                <a:spcPct val="50000"/>
              </a:spcBef>
              <a:buClrTx/>
              <a:buSzTx/>
              <a:buFontTx/>
              <a:buNone/>
              <a:defRPr/>
            </a:pPr>
            <a:endParaRPr kumimoji="1" lang="en-US" altLang="zh-CN" sz="4000" kern="1200" cap="none" spc="0" normalizeH="0" baseline="0" noProof="0" dirty="0">
              <a:latin typeface="Times New Roman" panose="02020703060505090304" pitchFamily="18" charset="0"/>
              <a:ea typeface="宋体" panose="02010600030101010101" pitchFamily="2" charset="-122"/>
              <a:cs typeface="+mn-cs"/>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Text Box 4"/>
          <p:cNvSpPr txBox="1"/>
          <p:nvPr/>
        </p:nvSpPr>
        <p:spPr>
          <a:xfrm>
            <a:off x="323850" y="908050"/>
            <a:ext cx="8640763" cy="2954338"/>
          </a:xfrm>
          <a:prstGeom prst="rect">
            <a:avLst/>
          </a:prstGeom>
          <a:noFill/>
          <a:ln w="9525">
            <a:noFill/>
          </a:ln>
        </p:spPr>
        <p:txBody>
          <a:bodyPr>
            <a:spAutoFit/>
          </a:bodyPr>
          <a:p>
            <a:r>
              <a:rPr lang="zh-CN" altLang="en-US" sz="3200" b="1" dirty="0">
                <a:solidFill>
                  <a:srgbClr val="C00000"/>
                </a:solidFill>
                <a:latin typeface="华文中宋" panose="02010600040101010101" pitchFamily="2" charset="-122"/>
                <a:ea typeface="楷体_GB2312"/>
              </a:rPr>
              <a:t>第二节   微生物突变</a:t>
            </a:r>
            <a:endParaRPr lang="zh-CN" altLang="en-US" sz="3200" b="1" dirty="0">
              <a:solidFill>
                <a:srgbClr val="C00000"/>
              </a:solidFill>
              <a:latin typeface="华文中宋" panose="02010600040101010101" pitchFamily="2" charset="-122"/>
              <a:ea typeface="楷体_GB2312"/>
            </a:endParaRPr>
          </a:p>
          <a:p>
            <a:r>
              <a:rPr lang="zh-CN" altLang="en-US" sz="2800" b="1" dirty="0">
                <a:solidFill>
                  <a:srgbClr val="0000CC"/>
                </a:solidFill>
                <a:latin typeface="楷体_GB2312"/>
                <a:ea typeface="楷体_GB2312"/>
              </a:rPr>
              <a:t>  </a:t>
            </a:r>
            <a:endParaRPr lang="zh-CN" altLang="en-US" sz="2800" b="1" dirty="0">
              <a:solidFill>
                <a:srgbClr val="0000CC"/>
              </a:solidFill>
              <a:latin typeface="楷体_GB2312"/>
              <a:ea typeface="楷体_GB2312"/>
            </a:endParaRPr>
          </a:p>
          <a:p>
            <a:pPr>
              <a:lnSpc>
                <a:spcPct val="150000"/>
              </a:lnSpc>
            </a:pPr>
            <a:r>
              <a:rPr lang="zh-CN" altLang="en-US" sz="2800" b="1" dirty="0">
                <a:solidFill>
                  <a:srgbClr val="C00000"/>
                </a:solidFill>
                <a:latin typeface="Times New Roman" panose="02020703060505090304" pitchFamily="18" charset="0"/>
              </a:rPr>
              <a:t>    基因突变</a:t>
            </a:r>
            <a:r>
              <a:rPr lang="zh-CN" altLang="en-US" sz="2800" b="1" dirty="0">
                <a:latin typeface="Times New Roman" panose="02020703060505090304" pitchFamily="18" charset="0"/>
              </a:rPr>
              <a:t>：</a:t>
            </a:r>
            <a:r>
              <a:rPr lang="en-US" altLang="zh-CN" sz="2800" b="1" dirty="0">
                <a:latin typeface="Times New Roman" panose="02020703060505090304" pitchFamily="18" charset="0"/>
              </a:rPr>
              <a:t>DNA</a:t>
            </a:r>
            <a:r>
              <a:rPr lang="zh-CN" altLang="en-US" sz="2800" b="1" dirty="0">
                <a:latin typeface="Times New Roman" panose="02020703060505090304" pitchFamily="18" charset="0"/>
              </a:rPr>
              <a:t>因某种因素引起碱基的缺失、置换或插入，改变了基因内部原有的碱基排列顺序，从而引起其后代表型的改变</a:t>
            </a:r>
            <a:endParaRPr lang="zh-CN" altLang="en-US" sz="2800" b="1" dirty="0">
              <a:solidFill>
                <a:srgbClr val="7030A0"/>
              </a:solidFill>
              <a:latin typeface="华文宋体" panose="02010600040101010101" pitchFamily="2" charset="-122"/>
              <a:ea typeface="楷体_GB231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p:nvPr/>
        </p:nvSpPr>
        <p:spPr>
          <a:xfrm>
            <a:off x="2700338" y="1341438"/>
            <a:ext cx="8001000" cy="774700"/>
          </a:xfrm>
          <a:prstGeom prst="rect">
            <a:avLst/>
          </a:prstGeom>
          <a:noFill/>
          <a:ln w="9525">
            <a:noFill/>
          </a:ln>
        </p:spPr>
        <p:txBody>
          <a:bodyPr>
            <a:spAutoFit/>
          </a:bodyPr>
          <a:p>
            <a:pPr>
              <a:lnSpc>
                <a:spcPct val="140000"/>
              </a:lnSpc>
              <a:buNone/>
            </a:pPr>
            <a:endParaRPr lang="en-US" altLang="zh-CN" sz="3200" b="1" dirty="0">
              <a:latin typeface="Times New Roman" panose="02020703060505090304" pitchFamily="18" charset="0"/>
            </a:endParaRPr>
          </a:p>
        </p:txBody>
      </p:sp>
      <p:sp>
        <p:nvSpPr>
          <p:cNvPr id="32771" name="Rectangle 3"/>
          <p:cNvSpPr/>
          <p:nvPr/>
        </p:nvSpPr>
        <p:spPr>
          <a:xfrm>
            <a:off x="539750" y="765175"/>
            <a:ext cx="7488238" cy="3292475"/>
          </a:xfrm>
          <a:prstGeom prst="rect">
            <a:avLst/>
          </a:prstGeom>
          <a:noFill/>
          <a:ln w="9525">
            <a:noFill/>
          </a:ln>
        </p:spPr>
        <p:txBody>
          <a:bodyPr>
            <a:spAutoFit/>
          </a:bodyPr>
          <a:p>
            <a:pPr>
              <a:lnSpc>
                <a:spcPct val="130000"/>
              </a:lnSpc>
              <a:buNone/>
            </a:pPr>
            <a:r>
              <a:rPr lang="zh-CN" altLang="en-US" sz="3200" b="1" dirty="0">
                <a:solidFill>
                  <a:schemeClr val="bg1"/>
                </a:solidFill>
                <a:latin typeface="Times New Roman" panose="02020703060505090304" pitchFamily="18" charset="0"/>
              </a:rPr>
              <a:t>一、基因突变的类型</a:t>
            </a:r>
            <a:r>
              <a:rPr lang="en-US" altLang="zh-CN" sz="3200" b="1" dirty="0">
                <a:solidFill>
                  <a:schemeClr val="bg1"/>
                </a:solidFill>
                <a:latin typeface="Times New Roman" panose="02020703060505090304" pitchFamily="18" charset="0"/>
              </a:rPr>
              <a:t>(Types of mutation)</a:t>
            </a:r>
            <a:endParaRPr lang="en-US" altLang="zh-CN" sz="3200" b="1" dirty="0">
              <a:solidFill>
                <a:schemeClr val="bg1"/>
              </a:solidFill>
              <a:latin typeface="Times New Roman" panose="02020703060505090304" pitchFamily="18" charset="0"/>
            </a:endParaRPr>
          </a:p>
          <a:p>
            <a:pPr>
              <a:lnSpc>
                <a:spcPct val="130000"/>
              </a:lnSpc>
              <a:buNone/>
            </a:pPr>
            <a:r>
              <a:rPr lang="zh-CN" altLang="en-US" sz="2400" b="1" dirty="0">
                <a:latin typeface="Times New Roman" panose="02020703060505090304" pitchFamily="18" charset="0"/>
              </a:rPr>
              <a:t>根据突变的原因，可分为</a:t>
            </a:r>
            <a:r>
              <a:rPr lang="en-US" altLang="zh-CN" sz="2400" b="1" dirty="0">
                <a:latin typeface="Times New Roman" panose="02020703060505090304" pitchFamily="18" charset="0"/>
              </a:rPr>
              <a:t>:</a:t>
            </a:r>
            <a:endParaRPr lang="en-US" altLang="zh-CN" sz="2400" b="1" dirty="0">
              <a:latin typeface="Times New Roman" panose="02020703060505090304" pitchFamily="18" charset="0"/>
            </a:endParaRPr>
          </a:p>
          <a:p>
            <a:pPr>
              <a:lnSpc>
                <a:spcPct val="130000"/>
              </a:lnSpc>
              <a:buNone/>
            </a:pPr>
            <a:r>
              <a:rPr lang="en-US" altLang="zh-CN" sz="2400" b="1" dirty="0">
                <a:latin typeface="Times New Roman" panose="02020703060505090304" pitchFamily="18" charset="0"/>
              </a:rPr>
              <a:t>1.</a:t>
            </a:r>
            <a:r>
              <a:rPr lang="zh-CN" altLang="en-US" sz="2400" b="1" dirty="0">
                <a:latin typeface="Times New Roman" panose="02020703060505090304" pitchFamily="18" charset="0"/>
              </a:rPr>
              <a:t>自发突变</a:t>
            </a:r>
            <a:r>
              <a:rPr lang="en-US" altLang="zh-CN" sz="2400" b="1" dirty="0">
                <a:latin typeface="Times New Roman" panose="02020703060505090304" pitchFamily="18" charset="0"/>
              </a:rPr>
              <a:t>(spontaneous mutation)</a:t>
            </a:r>
            <a:r>
              <a:rPr lang="zh-CN" altLang="en-US" sz="2400" b="1" dirty="0">
                <a:latin typeface="Times New Roman" panose="02020703060505090304" pitchFamily="18" charset="0"/>
              </a:rPr>
              <a:t>：指在自然状况下产生的突变。</a:t>
            </a:r>
            <a:endParaRPr lang="zh-CN" altLang="en-US" sz="2400" b="1" dirty="0">
              <a:latin typeface="Times New Roman" panose="02020703060505090304" pitchFamily="18" charset="0"/>
            </a:endParaRPr>
          </a:p>
          <a:p>
            <a:pPr>
              <a:lnSpc>
                <a:spcPct val="130000"/>
              </a:lnSpc>
              <a:buNone/>
            </a:pPr>
            <a:r>
              <a:rPr lang="en-US" altLang="zh-CN" sz="2400" b="1" dirty="0">
                <a:latin typeface="Times New Roman" panose="02020703060505090304" pitchFamily="18" charset="0"/>
              </a:rPr>
              <a:t>2.</a:t>
            </a:r>
            <a:r>
              <a:rPr lang="zh-CN" altLang="en-US" sz="2400" b="1" dirty="0">
                <a:latin typeface="Times New Roman" panose="02020703060505090304" pitchFamily="18" charset="0"/>
              </a:rPr>
              <a:t>诱发突变</a:t>
            </a:r>
            <a:r>
              <a:rPr lang="en-US" altLang="zh-CN" sz="2400" b="1" dirty="0">
                <a:latin typeface="Times New Roman" panose="02020703060505090304" pitchFamily="18" charset="0"/>
              </a:rPr>
              <a:t>(induced  mutation)</a:t>
            </a:r>
            <a:r>
              <a:rPr lang="zh-CN" altLang="en-US" sz="2400" b="1" dirty="0">
                <a:latin typeface="Times New Roman" panose="02020703060505090304" pitchFamily="18" charset="0"/>
              </a:rPr>
              <a:t>：指由人工特设诱发因素而引起的突变。</a:t>
            </a:r>
            <a:r>
              <a:rPr lang="zh-CN" altLang="en-US" sz="3200" b="1" dirty="0">
                <a:solidFill>
                  <a:srgbClr val="FFFF00"/>
                </a:solidFill>
                <a:latin typeface="Times New Roman" panose="02020703060505090304" pitchFamily="18" charset="0"/>
              </a:rPr>
              <a:t>　　</a:t>
            </a:r>
            <a:endParaRPr lang="zh-CN" altLang="en-US" sz="3200" b="1" dirty="0">
              <a:solidFill>
                <a:srgbClr val="FFFF00"/>
              </a:solidFill>
              <a:latin typeface="Times New Roman" panose="02020703060505090304" pitchFamily="18" charset="0"/>
            </a:endParaRPr>
          </a:p>
        </p:txBody>
      </p:sp>
      <p:sp>
        <p:nvSpPr>
          <p:cNvPr id="32772" name="Rectangle 4"/>
          <p:cNvSpPr/>
          <p:nvPr/>
        </p:nvSpPr>
        <p:spPr>
          <a:xfrm>
            <a:off x="468313" y="549275"/>
            <a:ext cx="7793037" cy="754063"/>
          </a:xfrm>
          <a:prstGeom prst="rect">
            <a:avLst/>
          </a:prstGeom>
          <a:noFill/>
          <a:ln w="9525">
            <a:noFill/>
          </a:ln>
        </p:spPr>
        <p:txBody>
          <a:bodyPr anchor="b" anchorCtr="0"/>
          <a:p>
            <a:r>
              <a:rPr lang="zh-CN" altLang="en-US" sz="3200" b="1" dirty="0">
                <a:solidFill>
                  <a:srgbClr val="C00000"/>
                </a:solidFill>
                <a:latin typeface="华文宋体" panose="02010600040101010101" pitchFamily="2" charset="-122"/>
              </a:rPr>
              <a:t>一</a:t>
            </a:r>
            <a:r>
              <a:rPr lang="zh-CN" altLang="en-US" sz="3200" dirty="0">
                <a:solidFill>
                  <a:srgbClr val="C00000"/>
                </a:solidFill>
                <a:latin typeface="华文宋体" panose="02010600040101010101" pitchFamily="2" charset="-122"/>
              </a:rPr>
              <a:t>、</a:t>
            </a:r>
            <a:r>
              <a:rPr lang="zh-CN" altLang="en-US" sz="3200" b="1" dirty="0">
                <a:solidFill>
                  <a:srgbClr val="C00000"/>
                </a:solidFill>
                <a:latin typeface="华文宋体" panose="02010600040101010101" pitchFamily="2" charset="-122"/>
              </a:rPr>
              <a:t>基因突变类型</a:t>
            </a:r>
            <a:endParaRPr lang="zh-CN" altLang="en-US" sz="3200" b="1" dirty="0">
              <a:solidFill>
                <a:srgbClr val="C00000"/>
              </a:solidFill>
              <a:latin typeface="华文宋体" panose="02010600040101010101" pitchFamily="2" charset="-122"/>
            </a:endParaRPr>
          </a:p>
        </p:txBody>
      </p:sp>
      <p:sp>
        <p:nvSpPr>
          <p:cNvPr id="5" name="矩形 4"/>
          <p:cNvSpPr/>
          <p:nvPr/>
        </p:nvSpPr>
        <p:spPr>
          <a:xfrm>
            <a:off x="611188" y="4221163"/>
            <a:ext cx="8281988" cy="2022475"/>
          </a:xfrm>
          <a:prstGeom prst="rect">
            <a:avLst/>
          </a:prstGeom>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defRPr/>
            </a:pPr>
            <a:r>
              <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根据内部结构</a:t>
            </a: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，可分为</a:t>
            </a:r>
            <a:r>
              <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a:t>
            </a:r>
            <a:endPar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endParaRPr>
          </a:p>
          <a:p>
            <a:pPr marL="342900" marR="0" lvl="0" indent="-342900" algn="l" defTabSz="914400" rtl="0" eaLnBrk="1" fontAlgn="base" latinLnBrk="0" hangingPunct="1">
              <a:lnSpc>
                <a:spcPct val="125000"/>
              </a:lnSpc>
              <a:spcBef>
                <a:spcPct val="20000"/>
              </a:spcBef>
              <a:spcAft>
                <a:spcPct val="0"/>
              </a:spcAft>
              <a:buClr>
                <a:schemeClr val="accent1"/>
              </a:buClr>
              <a:buSzTx/>
              <a:buFontTx/>
              <a:buNone/>
              <a:defRPr/>
            </a:pPr>
            <a:r>
              <a:rPr kumimoji="1" lang="en-US" altLang="zh-CN"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1.</a:t>
            </a:r>
            <a:r>
              <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基因突变（点突变）：一对或少数几对碱基发生改变。</a:t>
            </a:r>
            <a:endPar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342900" marR="0" lvl="0" indent="-342900" algn="l" defTabSz="914400" rtl="0" eaLnBrk="1" fontAlgn="base" latinLnBrk="0" hangingPunct="1">
              <a:lnSpc>
                <a:spcPct val="125000"/>
              </a:lnSpc>
              <a:spcBef>
                <a:spcPct val="20000"/>
              </a:spcBef>
              <a:spcAft>
                <a:spcPct val="0"/>
              </a:spcAft>
              <a:buClr>
                <a:schemeClr val="accent1"/>
              </a:buClr>
              <a:buSzTx/>
              <a:buFontTx/>
              <a:buNone/>
              <a:defRPr/>
            </a:pPr>
            <a:r>
              <a:rPr kumimoji="1" lang="en-US" altLang="zh-CN"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2.</a:t>
            </a:r>
            <a:r>
              <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染色体畸变：</a:t>
            </a:r>
            <a:r>
              <a:rPr kumimoji="1" lang="en-US" altLang="zh-CN"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DNA</a:t>
            </a:r>
            <a:r>
              <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的大段变化</a:t>
            </a:r>
            <a:r>
              <a:rPr kumimoji="1" lang="en-US" altLang="zh-CN"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a:t>
            </a:r>
            <a:r>
              <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损伤</a:t>
            </a:r>
            <a:r>
              <a:rPr kumimoji="1" lang="en-US" altLang="zh-CN"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a:t>
            </a:r>
            <a:r>
              <a:rPr kumimoji="1"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rPr>
              <a:t>，表现为插入、缺失、重复、易位和倒位。</a:t>
            </a:r>
            <a:endParaRPr kumimoji="1" lang="zh-CN" altLang="en-US" sz="2400" b="1" i="0" u="none" strike="noStrike" kern="1200" cap="none" spc="0" normalizeH="0" baseline="0" noProof="0" dirty="0">
              <a:ln>
                <a:noFill/>
              </a:ln>
              <a:solidFill>
                <a:schemeClr val="tx1"/>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4"/>
          <p:cNvSpPr/>
          <p:nvPr/>
        </p:nvSpPr>
        <p:spPr>
          <a:xfrm>
            <a:off x="468313" y="549275"/>
            <a:ext cx="7793037" cy="754063"/>
          </a:xfrm>
          <a:prstGeom prst="rect">
            <a:avLst/>
          </a:prstGeom>
          <a:noFill/>
          <a:ln w="9525">
            <a:noFill/>
          </a:ln>
        </p:spPr>
        <p:txBody>
          <a:bodyPr anchor="b" anchorCtr="0"/>
          <a:p>
            <a:r>
              <a:rPr lang="zh-CN" altLang="en-US" sz="3200" b="1" dirty="0">
                <a:solidFill>
                  <a:srgbClr val="C00000"/>
                </a:solidFill>
                <a:latin typeface="华文宋体" panose="02010600040101010101" pitchFamily="2" charset="-122"/>
              </a:rPr>
              <a:t>一</a:t>
            </a:r>
            <a:r>
              <a:rPr lang="zh-CN" altLang="en-US" sz="3200" dirty="0">
                <a:solidFill>
                  <a:srgbClr val="C00000"/>
                </a:solidFill>
                <a:latin typeface="华文宋体" panose="02010600040101010101" pitchFamily="2" charset="-122"/>
              </a:rPr>
              <a:t>、</a:t>
            </a:r>
            <a:r>
              <a:rPr lang="zh-CN" altLang="en-US" sz="3200" b="1" dirty="0">
                <a:solidFill>
                  <a:srgbClr val="C00000"/>
                </a:solidFill>
                <a:latin typeface="华文宋体" panose="02010600040101010101" pitchFamily="2" charset="-122"/>
              </a:rPr>
              <a:t>基因突变类型</a:t>
            </a:r>
            <a:endParaRPr lang="zh-CN" altLang="en-US" sz="3200" b="1" dirty="0">
              <a:solidFill>
                <a:srgbClr val="C00000"/>
              </a:solidFill>
              <a:latin typeface="华文宋体" panose="02010600040101010101" pitchFamily="2" charset="-122"/>
            </a:endParaRPr>
          </a:p>
        </p:txBody>
      </p:sp>
      <p:sp>
        <p:nvSpPr>
          <p:cNvPr id="33795" name="Rectangle 5"/>
          <p:cNvSpPr/>
          <p:nvPr/>
        </p:nvSpPr>
        <p:spPr>
          <a:xfrm>
            <a:off x="395288" y="1524000"/>
            <a:ext cx="7772400" cy="4608513"/>
          </a:xfrm>
          <a:prstGeom prst="rect">
            <a:avLst/>
          </a:prstGeom>
          <a:noFill/>
          <a:ln w="9525">
            <a:noFill/>
          </a:ln>
        </p:spPr>
        <p:txBody>
          <a:bodyPr/>
          <a:p>
            <a:pPr marL="342900" indent="-342900">
              <a:lnSpc>
                <a:spcPct val="90000"/>
              </a:lnSpc>
              <a:spcBef>
                <a:spcPct val="20000"/>
              </a:spcBef>
              <a:buClr>
                <a:schemeClr val="accent1"/>
              </a:buClr>
            </a:pPr>
            <a:r>
              <a:rPr lang="zh-CN" altLang="en-US" sz="2400" b="1" dirty="0">
                <a:solidFill>
                  <a:srgbClr val="000000"/>
                </a:solidFill>
                <a:latin typeface="宋体" panose="02010600030101010101" pitchFamily="2" charset="-122"/>
              </a:rPr>
              <a:t>按表型特征：</a:t>
            </a:r>
            <a:endParaRPr lang="zh-CN" altLang="en-US" sz="2400" b="1" dirty="0">
              <a:solidFill>
                <a:srgbClr val="000000"/>
              </a:solidFill>
              <a:latin typeface="宋体" panose="02010600030101010101" pitchFamily="2" charset="-122"/>
            </a:endParaRPr>
          </a:p>
          <a:p>
            <a:pPr marL="342900" indent="-342900">
              <a:lnSpc>
                <a:spcPct val="90000"/>
              </a:lnSpc>
              <a:spcBef>
                <a:spcPct val="20000"/>
              </a:spcBef>
              <a:buClr>
                <a:schemeClr val="accent1"/>
              </a:buClr>
            </a:pPr>
            <a:r>
              <a:rPr lang="en-US" altLang="zh-CN" sz="2400" b="1" dirty="0">
                <a:solidFill>
                  <a:srgbClr val="000000"/>
                </a:solidFill>
                <a:latin typeface="宋体" panose="02010600030101010101" pitchFamily="2" charset="-122"/>
              </a:rPr>
              <a:t>1.</a:t>
            </a:r>
            <a:r>
              <a:rPr lang="zh-CN" altLang="en-US" sz="2400" b="1" dirty="0">
                <a:solidFill>
                  <a:srgbClr val="000000"/>
                </a:solidFill>
                <a:latin typeface="宋体" panose="02010600030101010101" pitchFamily="2" charset="-122"/>
              </a:rPr>
              <a:t>形态突变型</a:t>
            </a:r>
            <a:r>
              <a:rPr lang="en-US" altLang="zh-CN" sz="2400" b="1" dirty="0">
                <a:solidFill>
                  <a:srgbClr val="000000"/>
                </a:solidFill>
                <a:latin typeface="宋体" panose="02010600030101010101" pitchFamily="2" charset="-122"/>
              </a:rPr>
              <a:t>:</a:t>
            </a:r>
            <a:r>
              <a:rPr lang="zh-CN" altLang="en-US" sz="2400" b="1" dirty="0">
                <a:solidFill>
                  <a:srgbClr val="000000"/>
                </a:solidFill>
                <a:latin typeface="宋体" panose="02010600030101010101" pitchFamily="2" charset="-122"/>
              </a:rPr>
              <a:t>细胞或菌落形态改变。</a:t>
            </a:r>
            <a:endParaRPr lang="zh-CN" altLang="en-US" sz="2400" b="1" dirty="0">
              <a:solidFill>
                <a:srgbClr val="000000"/>
              </a:solidFill>
              <a:latin typeface="宋体" panose="02010600030101010101" pitchFamily="2" charset="-122"/>
            </a:endParaRPr>
          </a:p>
          <a:p>
            <a:pPr marL="342900" indent="-342900">
              <a:lnSpc>
                <a:spcPct val="90000"/>
              </a:lnSpc>
              <a:spcBef>
                <a:spcPct val="20000"/>
              </a:spcBef>
              <a:buClr>
                <a:schemeClr val="accent1"/>
              </a:buClr>
            </a:pPr>
            <a:r>
              <a:rPr lang="en-US" altLang="zh-CN" sz="2400" b="1" dirty="0">
                <a:solidFill>
                  <a:srgbClr val="000000"/>
                </a:solidFill>
                <a:latin typeface="宋体" panose="02010600030101010101" pitchFamily="2" charset="-122"/>
              </a:rPr>
              <a:t>2.</a:t>
            </a:r>
            <a:r>
              <a:rPr lang="zh-CN" altLang="en-US" sz="2400" b="1" dirty="0">
                <a:solidFill>
                  <a:srgbClr val="000000"/>
                </a:solidFill>
                <a:latin typeface="宋体" panose="02010600030101010101" pitchFamily="2" charset="-122"/>
              </a:rPr>
              <a:t>生化突变型</a:t>
            </a:r>
            <a:r>
              <a:rPr lang="en-US" altLang="zh-CN" sz="2400" b="1" dirty="0">
                <a:latin typeface="宋体" panose="02010600030101010101" pitchFamily="2" charset="-122"/>
              </a:rPr>
              <a:t>:</a:t>
            </a:r>
            <a:r>
              <a:rPr lang="zh-CN" altLang="en-US" sz="2400" b="1" dirty="0">
                <a:solidFill>
                  <a:srgbClr val="000000"/>
                </a:solidFill>
                <a:latin typeface="宋体" panose="02010600030101010101" pitchFamily="2" charset="-122"/>
              </a:rPr>
              <a:t>代谢途径发生变异而形态没有明显变化。分营养缺陷型、抗性突变型和抗原突变型。</a:t>
            </a:r>
            <a:endParaRPr lang="zh-CN" altLang="en-US" sz="2400" b="1" dirty="0">
              <a:solidFill>
                <a:srgbClr val="000000"/>
              </a:solidFill>
              <a:latin typeface="宋体" panose="02010600030101010101" pitchFamily="2" charset="-122"/>
            </a:endParaRPr>
          </a:p>
          <a:p>
            <a:pPr marL="342900" indent="-342900">
              <a:lnSpc>
                <a:spcPct val="90000"/>
              </a:lnSpc>
              <a:spcBef>
                <a:spcPct val="20000"/>
              </a:spcBef>
              <a:buClr>
                <a:schemeClr val="accent1"/>
              </a:buClr>
              <a:buFont typeface="Wingdings" panose="05000000000000000000" pitchFamily="2" charset="2"/>
              <a:buChar char="l"/>
            </a:pPr>
            <a:endParaRPr lang="en-US" altLang="zh-CN" sz="2800" dirty="0">
              <a:latin typeface="Times New Roman" panose="02020703060505090304" pitchFamily="18" charset="0"/>
            </a:endParaRPr>
          </a:p>
        </p:txBody>
      </p:sp>
      <p:sp>
        <p:nvSpPr>
          <p:cNvPr id="33796" name="Rectangle 6"/>
          <p:cNvSpPr/>
          <p:nvPr/>
        </p:nvSpPr>
        <p:spPr>
          <a:xfrm>
            <a:off x="684213" y="3213100"/>
            <a:ext cx="8153400" cy="3168650"/>
          </a:xfrm>
          <a:prstGeom prst="rect">
            <a:avLst/>
          </a:prstGeom>
          <a:noFill/>
          <a:ln w="9525">
            <a:noFill/>
          </a:ln>
        </p:spPr>
        <p:txBody>
          <a:bodyPr/>
          <a:p>
            <a:pPr marL="342900" indent="-342900">
              <a:spcBef>
                <a:spcPct val="20000"/>
              </a:spcBef>
              <a:buClr>
                <a:schemeClr val="accent1"/>
              </a:buClr>
              <a:buFont typeface="Wingdings" panose="05000000000000000000" pitchFamily="2" charset="2"/>
              <a:buChar char="p"/>
            </a:pPr>
            <a:r>
              <a:rPr lang="en-US" altLang="zh-CN" sz="2400" dirty="0">
                <a:solidFill>
                  <a:srgbClr val="000000"/>
                </a:solidFill>
                <a:latin typeface="宋体" panose="02010600030101010101" pitchFamily="2" charset="-122"/>
              </a:rPr>
              <a:t>A</a:t>
            </a:r>
            <a:r>
              <a:rPr lang="zh-CN" altLang="en-US" sz="2400" dirty="0">
                <a:solidFill>
                  <a:srgbClr val="000000"/>
                </a:solidFill>
                <a:latin typeface="宋体" panose="02010600030101010101" pitchFamily="2" charset="-122"/>
              </a:rPr>
              <a:t>、营养缺陷型：基因突变引起代谢过程中某种酶的合成能力丧失，必须在原有培养基中添加细胞不能合成的营养成分才能正常生长。</a:t>
            </a:r>
            <a:endParaRPr lang="zh-CN" altLang="en-US" sz="2400" dirty="0">
              <a:solidFill>
                <a:srgbClr val="000000"/>
              </a:solidFill>
              <a:latin typeface="宋体" panose="02010600030101010101" pitchFamily="2" charset="-122"/>
            </a:endParaRPr>
          </a:p>
          <a:p>
            <a:pPr marL="342900" indent="-342900">
              <a:spcBef>
                <a:spcPct val="20000"/>
              </a:spcBef>
              <a:buClr>
                <a:schemeClr val="accent1"/>
              </a:buClr>
              <a:buFont typeface="Wingdings" panose="05000000000000000000" pitchFamily="2" charset="2"/>
              <a:buChar char="p"/>
            </a:pPr>
            <a:r>
              <a:rPr lang="en-US" altLang="zh-CN" sz="2400" dirty="0">
                <a:solidFill>
                  <a:srgbClr val="000000"/>
                </a:solidFill>
                <a:latin typeface="宋体" panose="02010600030101010101" pitchFamily="2" charset="-122"/>
              </a:rPr>
              <a:t>B</a:t>
            </a:r>
            <a:r>
              <a:rPr lang="zh-CN" altLang="en-US" sz="2400" dirty="0">
                <a:solidFill>
                  <a:srgbClr val="000000"/>
                </a:solidFill>
                <a:latin typeface="宋体" panose="02010600030101010101" pitchFamily="2" charset="-122"/>
              </a:rPr>
              <a:t>、抗性突变型：能抵抗有害理化因素，分抗药性、抗紫外线或抗噬菌体等。</a:t>
            </a:r>
            <a:endParaRPr lang="zh-CN" altLang="en-US" sz="2400" dirty="0">
              <a:solidFill>
                <a:srgbClr val="000000"/>
              </a:solidFill>
              <a:latin typeface="宋体" panose="02010600030101010101" pitchFamily="2" charset="-122"/>
            </a:endParaRPr>
          </a:p>
          <a:p>
            <a:pPr marL="342900" indent="-342900">
              <a:spcBef>
                <a:spcPct val="20000"/>
              </a:spcBef>
              <a:buClr>
                <a:schemeClr val="accent1"/>
              </a:buClr>
              <a:buFont typeface="Wingdings" panose="05000000000000000000" pitchFamily="2" charset="2"/>
              <a:buChar char="p"/>
            </a:pPr>
            <a:r>
              <a:rPr lang="en-US" altLang="zh-CN" sz="2400" dirty="0">
                <a:solidFill>
                  <a:srgbClr val="000000"/>
                </a:solidFill>
                <a:latin typeface="宋体" panose="02010600030101010101" pitchFamily="2" charset="-122"/>
              </a:rPr>
              <a:t>C</a:t>
            </a:r>
            <a:r>
              <a:rPr lang="zh-CN" altLang="en-US" sz="2400" dirty="0">
                <a:solidFill>
                  <a:srgbClr val="000000"/>
                </a:solidFill>
                <a:latin typeface="宋体" panose="02010600030101010101" pitchFamily="2" charset="-122"/>
              </a:rPr>
              <a:t>、抗原突变型：细胞成分尤其是细胞表面成分</a:t>
            </a:r>
            <a:r>
              <a:rPr lang="en-US" altLang="zh-CN" sz="2400" dirty="0">
                <a:solidFill>
                  <a:srgbClr val="000000"/>
                </a:solidFill>
                <a:latin typeface="宋体" panose="02010600030101010101" pitchFamily="2" charset="-122"/>
              </a:rPr>
              <a:t>(</a:t>
            </a:r>
            <a:r>
              <a:rPr lang="zh-CN" altLang="en-US" sz="2400" dirty="0">
                <a:solidFill>
                  <a:srgbClr val="000000"/>
                </a:solidFill>
                <a:latin typeface="宋体" panose="02010600030101010101" pitchFamily="2" charset="-122"/>
              </a:rPr>
              <a:t>细胞壁、荚膜、鞭毛</a:t>
            </a:r>
            <a:r>
              <a:rPr lang="en-US" altLang="zh-CN" sz="2400" dirty="0">
                <a:solidFill>
                  <a:srgbClr val="000000"/>
                </a:solidFill>
                <a:latin typeface="宋体" panose="02010600030101010101" pitchFamily="2" charset="-122"/>
              </a:rPr>
              <a:t>)</a:t>
            </a:r>
            <a:r>
              <a:rPr lang="zh-CN" altLang="en-US" sz="2400" dirty="0">
                <a:solidFill>
                  <a:srgbClr val="000000"/>
                </a:solidFill>
                <a:latin typeface="宋体" panose="02010600030101010101" pitchFamily="2" charset="-122"/>
              </a:rPr>
              <a:t>的细微改变而引起抗原性变化。</a:t>
            </a:r>
            <a:endParaRPr lang="zh-CN" altLang="en-US" sz="2400" dirty="0">
              <a:solidFill>
                <a:srgbClr val="000000"/>
              </a:solidFill>
              <a:latin typeface="宋体" panose="02010600030101010101" pitchFamily="2" charset="-122"/>
            </a:endParaRPr>
          </a:p>
          <a:p>
            <a:pPr marL="342900" indent="-342900">
              <a:spcBef>
                <a:spcPct val="20000"/>
              </a:spcBef>
              <a:buClr>
                <a:schemeClr val="accent1"/>
              </a:buClr>
              <a:buFont typeface="Wingdings" panose="05000000000000000000" pitchFamily="2" charset="2"/>
              <a:buChar char="l"/>
            </a:pPr>
            <a:endParaRPr lang="en-US" altLang="zh-CN" sz="2800" dirty="0">
              <a:latin typeface="Times New Roman" panose="0202070306050509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5"/>
          <p:cNvSpPr/>
          <p:nvPr/>
        </p:nvSpPr>
        <p:spPr>
          <a:xfrm>
            <a:off x="323850" y="1773238"/>
            <a:ext cx="8305800" cy="4114800"/>
          </a:xfrm>
          <a:prstGeom prst="rect">
            <a:avLst/>
          </a:prstGeom>
          <a:noFill/>
          <a:ln w="9525">
            <a:noFill/>
          </a:ln>
        </p:spPr>
        <p:txBody>
          <a:bodyPr/>
          <a:p>
            <a:pPr marL="342900" indent="-342900">
              <a:spcBef>
                <a:spcPct val="20000"/>
              </a:spcBef>
              <a:buClr>
                <a:schemeClr val="accent1"/>
              </a:buClr>
            </a:pPr>
            <a:r>
              <a:rPr lang="en-US" altLang="zh-CN" sz="2800" b="1" dirty="0">
                <a:solidFill>
                  <a:srgbClr val="C00000"/>
                </a:solidFill>
                <a:latin typeface="Times New Roman" panose="02020703060505090304" pitchFamily="18" charset="0"/>
              </a:rPr>
              <a:t>3</a:t>
            </a:r>
            <a:r>
              <a:rPr lang="zh-CN" altLang="en-US" sz="2800" b="1" dirty="0">
                <a:solidFill>
                  <a:srgbClr val="C00000"/>
                </a:solidFill>
                <a:latin typeface="Times New Roman" panose="02020703060505090304" pitchFamily="18" charset="0"/>
              </a:rPr>
              <a:t>、致死突变型：基因突变导致个体死亡。</a:t>
            </a:r>
            <a:endParaRPr lang="zh-CN" altLang="en-US" sz="2800" b="1" dirty="0">
              <a:solidFill>
                <a:srgbClr val="C00000"/>
              </a:solidFill>
              <a:latin typeface="Times New Roman" panose="02020703060505090304" pitchFamily="18" charset="0"/>
            </a:endParaRPr>
          </a:p>
          <a:p>
            <a:pPr marL="342900" indent="-342900">
              <a:spcBef>
                <a:spcPct val="20000"/>
              </a:spcBef>
              <a:buClr>
                <a:schemeClr val="accent1"/>
              </a:buClr>
              <a:buFont typeface="Wingdings" panose="05000000000000000000" pitchFamily="2" charset="2"/>
              <a:buChar char="p"/>
            </a:pPr>
            <a:r>
              <a:rPr lang="en-US" altLang="zh-CN" sz="2800" dirty="0">
                <a:solidFill>
                  <a:srgbClr val="000000"/>
                </a:solidFill>
                <a:latin typeface="Times New Roman" panose="02020703060505090304" pitchFamily="18" charset="0"/>
              </a:rPr>
              <a:t>A</a:t>
            </a:r>
            <a:r>
              <a:rPr lang="zh-CN" altLang="en-US" sz="2800" dirty="0">
                <a:solidFill>
                  <a:srgbClr val="000000"/>
                </a:solidFill>
                <a:latin typeface="Times New Roman" panose="02020703060505090304" pitchFamily="18" charset="0"/>
              </a:rPr>
              <a:t>、条件致死突变型：突变后，在某种条件下可正常生长、繁殖并实现其表型，而在另一条件下却无法生长、繁殖。例如，</a:t>
            </a:r>
            <a:r>
              <a:rPr lang="en-US" altLang="zh-CN" sz="2800" dirty="0">
                <a:solidFill>
                  <a:srgbClr val="000000"/>
                </a:solidFill>
                <a:latin typeface="Times New Roman" panose="02020703060505090304" pitchFamily="18" charset="0"/>
              </a:rPr>
              <a:t>E.coli</a:t>
            </a:r>
            <a:r>
              <a:rPr lang="zh-CN" altLang="en-US" sz="2800" dirty="0">
                <a:solidFill>
                  <a:srgbClr val="000000"/>
                </a:solidFill>
                <a:latin typeface="Times New Roman" panose="02020703060505090304" pitchFamily="18" charset="0"/>
              </a:rPr>
              <a:t>的某些菌株可在</a:t>
            </a:r>
            <a:r>
              <a:rPr lang="en-US" altLang="zh-CN" sz="2800" dirty="0">
                <a:solidFill>
                  <a:srgbClr val="000000"/>
                </a:solidFill>
                <a:latin typeface="Times New Roman" panose="02020703060505090304" pitchFamily="18" charset="0"/>
              </a:rPr>
              <a:t>37℃</a:t>
            </a:r>
            <a:r>
              <a:rPr lang="zh-CN" altLang="en-US" sz="2800" dirty="0">
                <a:solidFill>
                  <a:srgbClr val="000000"/>
                </a:solidFill>
                <a:latin typeface="Times New Roman" panose="02020703060505090304" pitchFamily="18" charset="0"/>
              </a:rPr>
              <a:t>下正常生长，不能在</a:t>
            </a:r>
            <a:r>
              <a:rPr lang="en-US" altLang="zh-CN" sz="2800" dirty="0">
                <a:solidFill>
                  <a:srgbClr val="000000"/>
                </a:solidFill>
                <a:latin typeface="Times New Roman" panose="02020703060505090304" pitchFamily="18" charset="0"/>
              </a:rPr>
              <a:t>42℃</a:t>
            </a:r>
            <a:r>
              <a:rPr lang="zh-CN" altLang="en-US" sz="2800" dirty="0">
                <a:solidFill>
                  <a:srgbClr val="000000"/>
                </a:solidFill>
                <a:latin typeface="Times New Roman" panose="02020703060505090304" pitchFamily="18" charset="0"/>
              </a:rPr>
              <a:t>下生长等。</a:t>
            </a:r>
            <a:endParaRPr lang="zh-CN" altLang="en-US" sz="2800" dirty="0">
              <a:solidFill>
                <a:srgbClr val="000000"/>
              </a:solidFill>
              <a:latin typeface="Times New Roman" panose="02020703060505090304" pitchFamily="18" charset="0"/>
            </a:endParaRPr>
          </a:p>
          <a:p>
            <a:pPr marL="342900" indent="-342900">
              <a:spcBef>
                <a:spcPct val="20000"/>
              </a:spcBef>
              <a:buClr>
                <a:schemeClr val="accent1"/>
              </a:buClr>
              <a:buFont typeface="Wingdings" panose="05000000000000000000" pitchFamily="2" charset="2"/>
              <a:buChar char="p"/>
            </a:pPr>
            <a:r>
              <a:rPr lang="en-US" altLang="zh-CN" sz="2800" dirty="0">
                <a:solidFill>
                  <a:srgbClr val="000000"/>
                </a:solidFill>
                <a:latin typeface="Times New Roman" panose="02020703060505090304" pitchFamily="18" charset="0"/>
              </a:rPr>
              <a:t>B</a:t>
            </a:r>
            <a:r>
              <a:rPr lang="zh-CN" altLang="en-US" sz="2800" dirty="0">
                <a:solidFill>
                  <a:srgbClr val="000000"/>
                </a:solidFill>
                <a:latin typeface="Times New Roman" panose="02020703060505090304" pitchFamily="18" charset="0"/>
              </a:rPr>
              <a:t>、其他突变型：如毒力、糖发酵能力、代谢产物的种类和产量以及对某种药物的依赖性等。</a:t>
            </a:r>
            <a:endParaRPr lang="zh-CN" altLang="en-US" sz="2800" dirty="0">
              <a:solidFill>
                <a:srgbClr val="000000"/>
              </a:solidFill>
              <a:latin typeface="Times New Roman" panose="02020703060505090304" pitchFamily="18" charset="0"/>
            </a:endParaRPr>
          </a:p>
          <a:p>
            <a:pPr marL="342900" indent="-342900">
              <a:spcBef>
                <a:spcPct val="20000"/>
              </a:spcBef>
              <a:buClr>
                <a:schemeClr val="accent1"/>
              </a:buClr>
              <a:buFont typeface="Wingdings" panose="05000000000000000000" pitchFamily="2" charset="2"/>
              <a:buChar char="l"/>
            </a:pPr>
            <a:endParaRPr lang="en-US" altLang="zh-CN" sz="2800" dirty="0">
              <a:latin typeface="Times New Roman" panose="0202070306050509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7" name="Rectangle 4"/>
          <p:cNvSpPr/>
          <p:nvPr/>
        </p:nvSpPr>
        <p:spPr>
          <a:xfrm>
            <a:off x="457200" y="787400"/>
            <a:ext cx="7772400"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二</a:t>
            </a:r>
            <a:r>
              <a:rPr lang="zh-CN" altLang="en-US" sz="3200" dirty="0">
                <a:solidFill>
                  <a:srgbClr val="C00000"/>
                </a:solidFill>
                <a:latin typeface="华文宋体" panose="02010600040101010101" pitchFamily="2" charset="-122"/>
              </a:rPr>
              <a:t>、</a:t>
            </a:r>
            <a:r>
              <a:rPr lang="zh-CN" altLang="en-US" sz="3200" b="1" dirty="0">
                <a:solidFill>
                  <a:srgbClr val="C00000"/>
                </a:solidFill>
                <a:latin typeface="Times New Roman" panose="02020703060505090304" pitchFamily="18" charset="0"/>
              </a:rPr>
              <a:t>基因突变的一般特性</a:t>
            </a:r>
            <a:endParaRPr lang="zh-CN" altLang="en-US" sz="3200" b="1" dirty="0">
              <a:solidFill>
                <a:srgbClr val="C00000"/>
              </a:solidFill>
              <a:latin typeface="Times New Roman" panose="02020703060505090304" pitchFamily="18" charset="0"/>
            </a:endParaRPr>
          </a:p>
        </p:txBody>
      </p:sp>
      <p:sp>
        <p:nvSpPr>
          <p:cNvPr id="1028" name="Rectangle 5"/>
          <p:cNvSpPr/>
          <p:nvPr/>
        </p:nvSpPr>
        <p:spPr>
          <a:xfrm>
            <a:off x="323850" y="1557338"/>
            <a:ext cx="8526463" cy="4967287"/>
          </a:xfrm>
          <a:prstGeom prst="rect">
            <a:avLst/>
          </a:prstGeom>
          <a:noFill/>
          <a:ln w="9525">
            <a:noFill/>
          </a:ln>
        </p:spPr>
        <p:txBody>
          <a:bodyPr/>
          <a:p>
            <a:pPr marL="342900" indent="-342900" algn="just">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非对应性</a:t>
            </a:r>
            <a:r>
              <a:rPr lang="zh-CN" altLang="en-US" sz="2300" dirty="0">
                <a:latin typeface="宋体" panose="02010600030101010101" pitchFamily="2" charset="-122"/>
              </a:rPr>
              <a:t>：突变的发生与环境因子无对应性。</a:t>
            </a:r>
            <a:endParaRPr lang="zh-CN" altLang="en-US" sz="2300" dirty="0">
              <a:latin typeface="宋体" panose="02010600030101010101" pitchFamily="2" charset="-122"/>
            </a:endParaRPr>
          </a:p>
          <a:p>
            <a:pPr marL="342900" indent="-342900" algn="just">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稀有性</a:t>
            </a:r>
            <a:r>
              <a:rPr lang="zh-CN" altLang="en-US" sz="2300" dirty="0">
                <a:latin typeface="宋体" panose="02010600030101010101" pitchFamily="2" charset="-122"/>
              </a:rPr>
              <a:t>：自发突变的频率（突变率）很低，一般在</a:t>
            </a:r>
            <a:r>
              <a:rPr lang="en-US" altLang="zh-CN" sz="2300" dirty="0">
                <a:latin typeface="宋体" panose="02010600030101010101" pitchFamily="2" charset="-122"/>
              </a:rPr>
              <a:t>10</a:t>
            </a:r>
            <a:r>
              <a:rPr lang="en-US" altLang="zh-CN" sz="2300" baseline="30000" dirty="0">
                <a:latin typeface="宋体" panose="02010600030101010101" pitchFamily="2" charset="-122"/>
              </a:rPr>
              <a:t>-6</a:t>
            </a:r>
            <a:r>
              <a:rPr lang="zh-CN" altLang="en-US" sz="2300" dirty="0">
                <a:latin typeface="宋体" panose="02010600030101010101" pitchFamily="2" charset="-122"/>
              </a:rPr>
              <a:t>－</a:t>
            </a:r>
            <a:r>
              <a:rPr lang="en-US" altLang="zh-CN" sz="2300" dirty="0">
                <a:latin typeface="宋体" panose="02010600030101010101" pitchFamily="2" charset="-122"/>
              </a:rPr>
              <a:t>10</a:t>
            </a:r>
            <a:r>
              <a:rPr lang="en-US" altLang="zh-CN" sz="2300" baseline="30000" dirty="0">
                <a:latin typeface="宋体" panose="02010600030101010101" pitchFamily="2" charset="-122"/>
              </a:rPr>
              <a:t>-10</a:t>
            </a:r>
            <a:r>
              <a:rPr lang="zh-CN" altLang="en-US" sz="2300" dirty="0">
                <a:latin typeface="宋体" panose="02010600030101010101" pitchFamily="2" charset="-122"/>
              </a:rPr>
              <a:t>。</a:t>
            </a:r>
            <a:endParaRPr lang="zh-CN" altLang="en-US" sz="2300" dirty="0">
              <a:latin typeface="宋体" panose="02010600030101010101" pitchFamily="2" charset="-122"/>
            </a:endParaRPr>
          </a:p>
          <a:p>
            <a:pPr marL="342900" indent="-342900" algn="just">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规律性</a:t>
            </a:r>
            <a:r>
              <a:rPr lang="zh-CN" altLang="en-US" sz="2300" dirty="0">
                <a:latin typeface="宋体" panose="02010600030101010101" pitchFamily="2" charset="-122"/>
              </a:rPr>
              <a:t>：特定微生物的某一特定性状的突变率具有一定的规律性。</a:t>
            </a:r>
            <a:endParaRPr lang="en-US" altLang="zh-CN" sz="2300" dirty="0">
              <a:latin typeface="宋体" panose="02010600030101010101" pitchFamily="2" charset="-122"/>
            </a:endParaRPr>
          </a:p>
          <a:p>
            <a:pPr marL="342900" indent="-342900" algn="just">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独立性</a:t>
            </a:r>
            <a:r>
              <a:rPr lang="zh-CN" altLang="en-US" sz="2300" dirty="0">
                <a:latin typeface="宋体" panose="02010600030101010101" pitchFamily="2" charset="-122"/>
              </a:rPr>
              <a:t>：引起各种性状改变的基因突变彼此是独立的。</a:t>
            </a:r>
            <a:endParaRPr lang="zh-CN" altLang="en-US" sz="2300" dirty="0">
              <a:latin typeface="宋体" panose="02010600030101010101" pitchFamily="2" charset="-122"/>
            </a:endParaRPr>
          </a:p>
          <a:p>
            <a:pPr marL="342900" indent="-342900" algn="just">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稳定性</a:t>
            </a:r>
            <a:r>
              <a:rPr lang="zh-CN" altLang="en-US" sz="2300" dirty="0">
                <a:latin typeface="宋体" panose="02010600030101010101" pitchFamily="2" charset="-122"/>
              </a:rPr>
              <a:t>：突变是遗传物质结构的改变，因此是可以稳定遗传的。</a:t>
            </a:r>
            <a:endParaRPr lang="zh-CN" altLang="en-US" sz="2300" dirty="0">
              <a:latin typeface="宋体" panose="02010600030101010101" pitchFamily="2" charset="-122"/>
            </a:endParaRPr>
          </a:p>
          <a:p>
            <a:pPr marL="342900" indent="-342900" algn="just">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回复性</a:t>
            </a:r>
            <a:r>
              <a:rPr lang="zh-CN" altLang="en-US" sz="2300" dirty="0">
                <a:latin typeface="宋体" panose="02010600030101010101" pitchFamily="2" charset="-122"/>
              </a:rPr>
              <a:t>：同样的原因也可以导致突变的回复，使表型回复到野生型状态。</a:t>
            </a:r>
            <a:endParaRPr lang="zh-CN" altLang="en-US" sz="2300" dirty="0">
              <a:latin typeface="宋体" panose="02010600030101010101" pitchFamily="2" charset="-122"/>
            </a:endParaRPr>
          </a:p>
          <a:p>
            <a:pPr marL="342900" indent="-342900">
              <a:lnSpc>
                <a:spcPct val="125000"/>
              </a:lnSpc>
              <a:spcBef>
                <a:spcPct val="20000"/>
              </a:spcBef>
              <a:buClr>
                <a:srgbClr val="7030A0"/>
              </a:buClr>
              <a:buFont typeface="Wingdings" panose="05000000000000000000" pitchFamily="2" charset="2"/>
              <a:buChar char="p"/>
            </a:pPr>
            <a:r>
              <a:rPr lang="zh-CN" altLang="en-US" sz="2300" b="1" dirty="0">
                <a:latin typeface="宋体" panose="02010600030101010101" pitchFamily="2" charset="-122"/>
              </a:rPr>
              <a:t>可诱变性</a:t>
            </a:r>
            <a:r>
              <a:rPr lang="zh-CN" altLang="en-US" sz="2300" dirty="0">
                <a:latin typeface="宋体" panose="02010600030101010101" pitchFamily="2" charset="-122"/>
              </a:rPr>
              <a:t>：通过理化因子等诱变剂的诱变作用可提高自发突变的频率，但不改变突变的本质。 </a:t>
            </a:r>
            <a:endParaRPr lang="zh-CN" altLang="en-US" sz="2300" dirty="0">
              <a:latin typeface="宋体" panose="02010600030101010101" pitchFamily="2" charset="-122"/>
            </a:endParaRPr>
          </a:p>
          <a:p>
            <a:pPr marL="342900" indent="-342900" algn="just">
              <a:lnSpc>
                <a:spcPct val="140000"/>
              </a:lnSpc>
              <a:spcBef>
                <a:spcPct val="20000"/>
              </a:spcBef>
              <a:buClr>
                <a:schemeClr val="accent1"/>
              </a:buClr>
            </a:pPr>
            <a:endParaRPr lang="zh-CN" altLang="en-US" sz="2800" b="1" dirty="0">
              <a:latin typeface="Times New Roman" panose="02020703060505090304" pitchFamily="18" charset="0"/>
            </a:endParaRPr>
          </a:p>
        </p:txBody>
      </p:sp>
      <p:graphicFrame>
        <p:nvGraphicFramePr>
          <p:cNvPr id="1026" name="Object 4"/>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76" name="" r:id="rId1" imgW="11506200" imgH="8255000" progId="">
                  <p:embed/>
                </p:oleObj>
              </mc:Choice>
              <mc:Fallback>
                <p:oleObj name="" r:id="rId1" imgW="11506200" imgH="8255000" progId="">
                  <p:embed/>
                  <p:pic>
                    <p:nvPicPr>
                      <p:cNvPr id="0" name="图片 3075"/>
                      <p:cNvPicPr/>
                      <p:nvPr/>
                    </p:nvPicPr>
                    <p:blipFill>
                      <a:blip r:embed="rId2"/>
                      <a:stretch>
                        <a:fillRect/>
                      </a:stretch>
                    </p:blipFill>
                    <p:spPr>
                      <a:xfrm>
                        <a:off x="0" y="0"/>
                        <a:ext cx="9144000" cy="6858000"/>
                      </a:xfrm>
                      <a:prstGeom prst="rect">
                        <a:avLst/>
                      </a:prstGeom>
                      <a:noFill/>
                      <a:ln w="38100">
                        <a:noFill/>
                        <a:miter/>
                      </a:ln>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Rectangle 2"/>
          <p:cNvSpPr/>
          <p:nvPr/>
        </p:nvSpPr>
        <p:spPr>
          <a:xfrm>
            <a:off x="468313" y="1916113"/>
            <a:ext cx="8135937" cy="1533525"/>
          </a:xfrm>
          <a:prstGeom prst="rect">
            <a:avLst/>
          </a:prstGeom>
          <a:noFill/>
          <a:ln w="12700">
            <a:noFill/>
          </a:ln>
        </p:spPr>
        <p:txBody>
          <a:bodyPr>
            <a:spAutoFit/>
          </a:bodyPr>
          <a:p>
            <a:pPr algn="just">
              <a:lnSpc>
                <a:spcPct val="130000"/>
              </a:lnSpc>
            </a:pPr>
            <a:r>
              <a:rPr lang="zh-CN" altLang="en-US" sz="2400" b="1" dirty="0">
                <a:solidFill>
                  <a:srgbClr val="7030A0"/>
                </a:solidFill>
                <a:latin typeface="Times New Roman" panose="02020703060505090304" pitchFamily="18" charset="0"/>
              </a:rPr>
              <a:t>遗传型</a:t>
            </a:r>
            <a:r>
              <a:rPr lang="en-US" altLang="zh-CN" sz="2400" b="1" dirty="0">
                <a:solidFill>
                  <a:srgbClr val="7030A0"/>
                </a:solidFill>
                <a:latin typeface="Times New Roman" panose="02020703060505090304" pitchFamily="18" charset="0"/>
              </a:rPr>
              <a:t>——</a:t>
            </a:r>
            <a:r>
              <a:rPr lang="zh-CN" altLang="en-US" sz="2400" b="1" dirty="0">
                <a:solidFill>
                  <a:srgbClr val="7030A0"/>
                </a:solidFill>
                <a:latin typeface="Times New Roman" panose="02020703060505090304" pitchFamily="18" charset="0"/>
              </a:rPr>
              <a:t>生物体所携带的全部遗传因子或基因的总称，</a:t>
            </a:r>
            <a:endParaRPr lang="zh-CN" altLang="en-US" sz="2400" b="1" dirty="0">
              <a:solidFill>
                <a:srgbClr val="7030A0"/>
              </a:solidFill>
              <a:latin typeface="Times New Roman" panose="02020703060505090304" pitchFamily="18" charset="0"/>
            </a:endParaRPr>
          </a:p>
          <a:p>
            <a:pPr algn="just">
              <a:lnSpc>
                <a:spcPct val="130000"/>
              </a:lnSpc>
            </a:pPr>
            <a:r>
              <a:rPr lang="zh-CN" altLang="en-US" sz="2400" b="1" dirty="0">
                <a:solidFill>
                  <a:srgbClr val="7030A0"/>
                </a:solidFill>
                <a:latin typeface="Times New Roman" panose="02020703060505090304" pitchFamily="18" charset="0"/>
              </a:rPr>
              <a:t>表型</a:t>
            </a:r>
            <a:r>
              <a:rPr lang="en-US" altLang="zh-CN" sz="2400" b="1" dirty="0">
                <a:solidFill>
                  <a:srgbClr val="7030A0"/>
                </a:solidFill>
                <a:latin typeface="Times New Roman" panose="02020703060505090304" pitchFamily="18" charset="0"/>
              </a:rPr>
              <a:t>——</a:t>
            </a:r>
            <a:r>
              <a:rPr lang="zh-CN" altLang="en-US" sz="2400" b="1" dirty="0">
                <a:solidFill>
                  <a:srgbClr val="7030A0"/>
                </a:solidFill>
                <a:latin typeface="Times New Roman" panose="02020703060505090304" pitchFamily="18" charset="0"/>
              </a:rPr>
              <a:t>具有一定遗传性的个体在特定的外界环境中通过生长发育所表现出来的种种形态和生理特征的总和。</a:t>
            </a:r>
            <a:endParaRPr lang="zh-CN" altLang="en-US" sz="2400" b="1" dirty="0">
              <a:solidFill>
                <a:srgbClr val="7030A0"/>
              </a:solidFill>
              <a:latin typeface="Times New Roman" panose="02020703060505090304" pitchFamily="18" charset="0"/>
            </a:endParaRPr>
          </a:p>
        </p:txBody>
      </p:sp>
      <p:sp>
        <p:nvSpPr>
          <p:cNvPr id="55299" name="Rectangle 3"/>
          <p:cNvSpPr/>
          <p:nvPr/>
        </p:nvSpPr>
        <p:spPr>
          <a:xfrm>
            <a:off x="468313" y="4149725"/>
            <a:ext cx="8375650" cy="2378075"/>
          </a:xfrm>
          <a:prstGeom prst="rect">
            <a:avLst/>
          </a:prstGeom>
          <a:noFill/>
          <a:ln w="12700">
            <a:noFill/>
          </a:ln>
        </p:spPr>
        <p:txBody>
          <a:bodyPr>
            <a:spAutoFit/>
          </a:bodyPr>
          <a:p>
            <a:pPr>
              <a:lnSpc>
                <a:spcPct val="125000"/>
              </a:lnSpc>
            </a:pPr>
            <a:r>
              <a:rPr lang="en-US" altLang="zh-CN" sz="2400" b="1" dirty="0">
                <a:latin typeface="Times New Roman" panose="02020703060505090304" pitchFamily="18" charset="0"/>
              </a:rPr>
              <a:t>    </a:t>
            </a:r>
            <a:r>
              <a:rPr lang="zh-CN" altLang="en-US" sz="2400" b="1" dirty="0">
                <a:latin typeface="Times New Roman" panose="02020703060505090304" pitchFamily="18" charset="0"/>
              </a:rPr>
              <a:t>有些基因结构未发生变化仅表型改变不是变异，只能称适应或</a:t>
            </a:r>
            <a:r>
              <a:rPr lang="zh-CN" altLang="en-US" sz="2400" b="1" dirty="0">
                <a:solidFill>
                  <a:srgbClr val="7030A0"/>
                </a:solidFill>
                <a:latin typeface="Times New Roman" panose="02020703060505090304" pitchFamily="18" charset="0"/>
              </a:rPr>
              <a:t>饰变</a:t>
            </a:r>
            <a:r>
              <a:rPr lang="zh-CN" altLang="en-US" sz="2400" b="1" dirty="0">
                <a:latin typeface="Times New Roman" panose="02020703060505090304" pitchFamily="18" charset="0"/>
              </a:rPr>
              <a:t>（</a:t>
            </a:r>
            <a:r>
              <a:rPr lang="en-US" altLang="zh-CN" sz="2400" b="1" dirty="0">
                <a:latin typeface="Times New Roman" panose="02020703060505090304" pitchFamily="18" charset="0"/>
              </a:rPr>
              <a:t>modification</a:t>
            </a:r>
            <a:r>
              <a:rPr lang="zh-CN" altLang="en-US" sz="2400" b="1" dirty="0">
                <a:latin typeface="Times New Roman" panose="02020703060505090304" pitchFamily="18" charset="0"/>
              </a:rPr>
              <a:t>） 。变异是基因结构发生变化，而且往往是不可逆的变化，此变化可以遗传给子代形成新的品种。遗传是相对的，变异是绝对的；遗传中有变异，变异中有遗传。</a:t>
            </a:r>
            <a:endParaRPr lang="zh-CN" altLang="en-US" sz="2400" b="1" dirty="0">
              <a:latin typeface="Times New Roman" panose="0202070306050509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Text Box 4"/>
          <p:cNvSpPr txBox="1"/>
          <p:nvPr/>
        </p:nvSpPr>
        <p:spPr>
          <a:xfrm>
            <a:off x="468313" y="1700213"/>
            <a:ext cx="8372475" cy="3786187"/>
          </a:xfrm>
          <a:prstGeom prst="rect">
            <a:avLst/>
          </a:prstGeom>
          <a:noFill/>
          <a:ln w="9525">
            <a:noFill/>
          </a:ln>
        </p:spPr>
        <p:txBody>
          <a:bodyPr>
            <a:spAutoFit/>
          </a:bodyPr>
          <a:p>
            <a:r>
              <a:rPr lang="zh-CN" altLang="en-US" sz="2400" b="1" dirty="0">
                <a:latin typeface="华文中宋" panose="02010600040101010101" pitchFamily="2" charset="-122"/>
                <a:ea typeface="楷体_GB2312"/>
              </a:rPr>
              <a:t>一、基因突变的自发性和突变结果与原因不对应性的证明</a:t>
            </a:r>
            <a:endParaRPr lang="zh-CN" altLang="en-US" sz="2400" b="1" dirty="0">
              <a:latin typeface="华文中宋" panose="02010600040101010101" pitchFamily="2" charset="-122"/>
              <a:ea typeface="楷体_GB2312"/>
            </a:endParaRPr>
          </a:p>
          <a:p>
            <a:pPr>
              <a:lnSpc>
                <a:spcPct val="150000"/>
              </a:lnSpc>
            </a:pPr>
            <a:r>
              <a:rPr lang="zh-CN" altLang="en-US" sz="2400" dirty="0">
                <a:latin typeface="宋体" panose="02010600030101010101" pitchFamily="2" charset="-122"/>
                <a:ea typeface="楷体_GB2312"/>
              </a:rPr>
              <a:t>    人们通常认为，某种细菌从对药物敏感到产生抗性是由于药物长期作用于细菌的结果，但实际上，对药物的这种抗性突变与接触药物无关，</a:t>
            </a:r>
            <a:r>
              <a:rPr lang="zh-CN" altLang="en-US" sz="2400" b="1" dirty="0">
                <a:solidFill>
                  <a:srgbClr val="7030A0"/>
                </a:solidFill>
                <a:latin typeface="宋体" panose="02010600030101010101" pitchFamily="2" charset="-122"/>
                <a:ea typeface="楷体_GB2312"/>
              </a:rPr>
              <a:t>即突变的性状与引起突变的原因间无直接的对应关系。</a:t>
            </a:r>
            <a:r>
              <a:rPr lang="zh-CN" altLang="en-US" sz="2400" dirty="0">
                <a:latin typeface="宋体" panose="02010600030101010101" pitchFamily="2" charset="-122"/>
                <a:ea typeface="楷体_GB2312"/>
              </a:rPr>
              <a:t>后来，人们通过几个严密的科学实验后终于证明，</a:t>
            </a:r>
            <a:r>
              <a:rPr lang="zh-CN" altLang="en-US" sz="2400" b="1" dirty="0">
                <a:solidFill>
                  <a:srgbClr val="7030A0"/>
                </a:solidFill>
                <a:latin typeface="宋体" panose="02010600030101010101" pitchFamily="2" charset="-122"/>
                <a:ea typeface="楷体_GB2312"/>
              </a:rPr>
              <a:t>在接触抗性因子之前便已出现了抗性菌落。</a:t>
            </a:r>
            <a:endParaRPr lang="en-US" altLang="zh-CN" sz="2400" b="1" dirty="0">
              <a:solidFill>
                <a:srgbClr val="7030A0"/>
              </a:solidFill>
              <a:latin typeface="宋体" panose="02010600030101010101" pitchFamily="2" charset="-122"/>
              <a:ea typeface="楷体_GB2312"/>
            </a:endParaRPr>
          </a:p>
          <a:p>
            <a:pPr>
              <a:lnSpc>
                <a:spcPct val="150000"/>
              </a:lnSpc>
            </a:pPr>
            <a:r>
              <a:rPr lang="en-US" altLang="zh-CN" sz="2400" dirty="0">
                <a:latin typeface="宋体" panose="02010600030101010101" pitchFamily="2" charset="-122"/>
                <a:ea typeface="楷体_GB2312"/>
              </a:rPr>
              <a:t>    </a:t>
            </a:r>
            <a:r>
              <a:rPr lang="zh-CN" altLang="en-US" sz="2400" dirty="0">
                <a:latin typeface="宋体" panose="02010600030101010101" pitchFamily="2" charset="-122"/>
                <a:ea typeface="楷体_GB2312"/>
              </a:rPr>
              <a:t>最著名的实验有：变量试验、涂布试验、影印培养试验 </a:t>
            </a:r>
            <a:endParaRPr lang="zh-CN" altLang="en-US" sz="2400" dirty="0">
              <a:latin typeface="宋体" panose="02010600030101010101" pitchFamily="2" charset="-122"/>
              <a:ea typeface="楷体_GB231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Text Box 4"/>
          <p:cNvSpPr txBox="1"/>
          <p:nvPr/>
        </p:nvSpPr>
        <p:spPr>
          <a:xfrm>
            <a:off x="87313" y="836613"/>
            <a:ext cx="8805862" cy="5540375"/>
          </a:xfrm>
          <a:prstGeom prst="rect">
            <a:avLst/>
          </a:prstGeom>
          <a:noFill/>
          <a:ln w="9525">
            <a:noFill/>
          </a:ln>
        </p:spPr>
        <p:txBody>
          <a:bodyPr>
            <a:spAutoFit/>
          </a:bodyPr>
          <a:p>
            <a:pPr>
              <a:lnSpc>
                <a:spcPct val="150000"/>
              </a:lnSpc>
            </a:pPr>
            <a:r>
              <a:rPr lang="zh-CN" altLang="en-US" sz="2800" b="1" dirty="0">
                <a:solidFill>
                  <a:srgbClr val="0000CC"/>
                </a:solidFill>
                <a:latin typeface="宋体" panose="02010600030101010101" pitchFamily="2" charset="-122"/>
                <a:ea typeface="楷体_GB2312"/>
              </a:rPr>
              <a:t>（一）变量试验</a:t>
            </a:r>
            <a:r>
              <a:rPr lang="zh-CN" altLang="en-US" sz="2800" b="1" dirty="0">
                <a:solidFill>
                  <a:srgbClr val="0000CC"/>
                </a:solidFill>
                <a:latin typeface="宋体" panose="02010600030101010101" pitchFamily="2" charset="-122"/>
                <a:ea typeface="楷体_GB2312"/>
                <a:hlinkClick r:id="rId1" action="ppaction://hlinkfile"/>
              </a:rPr>
              <a:t> </a:t>
            </a:r>
            <a:endParaRPr lang="zh-CN" altLang="en-US" sz="2800" b="1" dirty="0">
              <a:solidFill>
                <a:srgbClr val="0000CC"/>
              </a:solidFill>
              <a:latin typeface="宋体" panose="02010600030101010101" pitchFamily="2" charset="-122"/>
              <a:ea typeface="楷体_GB2312"/>
            </a:endParaRPr>
          </a:p>
          <a:p>
            <a:r>
              <a:rPr lang="zh-CN" altLang="en-US" sz="2400" dirty="0">
                <a:solidFill>
                  <a:srgbClr val="0000CC"/>
                </a:solidFill>
                <a:latin typeface="楷体_GB2312"/>
                <a:ea typeface="楷体_GB2312"/>
              </a:rPr>
              <a:t>      </a:t>
            </a:r>
            <a:r>
              <a:rPr lang="en-US" altLang="zh-CN" sz="2400" dirty="0">
                <a:latin typeface="宋体" panose="02010600030101010101" pitchFamily="2" charset="-122"/>
                <a:ea typeface="楷体_GB2312"/>
              </a:rPr>
              <a:t>1943</a:t>
            </a:r>
            <a:r>
              <a:rPr lang="zh-CN" altLang="en-US" sz="2400" dirty="0">
                <a:latin typeface="宋体" panose="02010600030101010101" pitchFamily="2" charset="-122"/>
                <a:ea typeface="楷体_GB2312"/>
              </a:rPr>
              <a:t>年，鲁里亚（</a:t>
            </a:r>
            <a:r>
              <a:rPr lang="en-US" altLang="zh-CN" sz="2400" dirty="0">
                <a:latin typeface="宋体" panose="02010600030101010101" pitchFamily="2" charset="-122"/>
                <a:ea typeface="楷体_GB2312"/>
              </a:rPr>
              <a:t>S.E.Luria</a:t>
            </a:r>
            <a:r>
              <a:rPr lang="zh-CN" altLang="en-US" sz="2400" dirty="0">
                <a:latin typeface="宋体" panose="02010600030101010101" pitchFamily="2" charset="-122"/>
                <a:ea typeface="楷体_GB2312"/>
              </a:rPr>
              <a:t>）和德尔波留克（</a:t>
            </a:r>
            <a:r>
              <a:rPr lang="en-US" altLang="zh-CN" sz="2400" dirty="0">
                <a:latin typeface="宋体" panose="02010600030101010101" pitchFamily="2" charset="-122"/>
                <a:ea typeface="楷体_GB2312"/>
              </a:rPr>
              <a:t>M.Delbruck</a:t>
            </a:r>
            <a:r>
              <a:rPr lang="zh-CN" altLang="en-US" sz="2400" dirty="0">
                <a:latin typeface="宋体" panose="02010600030101010101" pitchFamily="2" charset="-122"/>
                <a:ea typeface="楷体_GB2312"/>
              </a:rPr>
              <a:t>）首先设计。其要点是：先将大肠杆菌液分成等量的两部分。一部分装在大试管里，另一部分装在</a:t>
            </a:r>
            <a:r>
              <a:rPr lang="en-US" altLang="zh-CN" sz="2400" dirty="0">
                <a:latin typeface="宋体" panose="02010600030101010101" pitchFamily="2" charset="-122"/>
                <a:ea typeface="楷体_GB2312"/>
              </a:rPr>
              <a:t>50</a:t>
            </a:r>
            <a:r>
              <a:rPr lang="zh-CN" altLang="en-US" sz="2400" dirty="0">
                <a:latin typeface="宋体" panose="02010600030101010101" pitchFamily="2" charset="-122"/>
                <a:ea typeface="楷体_GB2312"/>
              </a:rPr>
              <a:t>支小试管里，将大小试管里的大肠杆菌放在恒温箱里培养，经过</a:t>
            </a:r>
            <a:r>
              <a:rPr lang="en-US" altLang="zh-CN" sz="2400" dirty="0">
                <a:latin typeface="宋体" panose="02010600030101010101" pitchFamily="2" charset="-122"/>
                <a:ea typeface="楷体_GB2312"/>
              </a:rPr>
              <a:t>24</a:t>
            </a:r>
            <a:r>
              <a:rPr lang="zh-CN" altLang="en-US" sz="2400" dirty="0">
                <a:latin typeface="宋体" panose="02010600030101010101" pitchFamily="2" charset="-122"/>
                <a:ea typeface="楷体_GB2312"/>
              </a:rPr>
              <a:t>到</a:t>
            </a:r>
            <a:r>
              <a:rPr lang="en-US" altLang="zh-CN" sz="2400" dirty="0">
                <a:latin typeface="宋体" panose="02010600030101010101" pitchFamily="2" charset="-122"/>
                <a:ea typeface="楷体_GB2312"/>
              </a:rPr>
              <a:t>60</a:t>
            </a:r>
            <a:r>
              <a:rPr lang="zh-CN" altLang="en-US" sz="2400" dirty="0">
                <a:latin typeface="宋体" panose="02010600030101010101" pitchFamily="2" charset="-122"/>
                <a:ea typeface="楷体_GB2312"/>
              </a:rPr>
              <a:t>小时后分别接种到固体培养基上。一只大试管分接</a:t>
            </a:r>
            <a:r>
              <a:rPr lang="en-US" altLang="zh-CN" sz="2400" dirty="0">
                <a:latin typeface="宋体" panose="02010600030101010101" pitchFamily="2" charset="-122"/>
                <a:ea typeface="楷体_GB2312"/>
              </a:rPr>
              <a:t>50</a:t>
            </a:r>
            <a:r>
              <a:rPr lang="zh-CN" altLang="en-US" sz="2400" dirty="0">
                <a:latin typeface="宋体" panose="02010600030101010101" pitchFamily="2" charset="-122"/>
                <a:ea typeface="楷体_GB2312"/>
              </a:rPr>
              <a:t>副培养皿，而</a:t>
            </a:r>
            <a:r>
              <a:rPr lang="en-US" altLang="zh-CN" sz="2400" dirty="0">
                <a:latin typeface="宋体" panose="02010600030101010101" pitchFamily="2" charset="-122"/>
                <a:ea typeface="楷体_GB2312"/>
              </a:rPr>
              <a:t>50</a:t>
            </a:r>
            <a:r>
              <a:rPr lang="zh-CN" altLang="en-US" sz="2400" dirty="0">
                <a:latin typeface="宋体" panose="02010600030101010101" pitchFamily="2" charset="-122"/>
                <a:ea typeface="楷体_GB2312"/>
              </a:rPr>
              <a:t>支小试管，每支接一副培养皿。每皿固体培养基里有等量的噬菌体，能生长的大肠杆菌是抗噬菌体的突变体。所得结果是，从一支大试管里长出来的菌落，也就是抗噬菌体的数量比较一致，即使有差异，也仅仅是实验上的误差。而由</a:t>
            </a:r>
            <a:r>
              <a:rPr lang="en-US" altLang="zh-CN" sz="2400" dirty="0">
                <a:latin typeface="宋体" panose="02010600030101010101" pitchFamily="2" charset="-122"/>
                <a:ea typeface="楷体_GB2312"/>
              </a:rPr>
              <a:t>50</a:t>
            </a:r>
            <a:r>
              <a:rPr lang="zh-CN" altLang="en-US" sz="2400" dirty="0">
                <a:latin typeface="宋体" panose="02010600030101010101" pitchFamily="2" charset="-122"/>
                <a:ea typeface="楷体_GB2312"/>
              </a:rPr>
              <a:t>支小试管长出来的抗噬菌体菌落，在数量上的差异较大。这说明抗噬菌体突变体是在接触噬菌体前在一次细胞分裂过程中随机自发产生的。这一自发突变发生得越早，则抗噬菌体菌落出现得越多，反之越少。抗噬菌体突变体的出现与是否接触噬菌体无关。</a:t>
            </a:r>
            <a:endParaRPr lang="zh-CN" altLang="en-US" sz="2400" dirty="0">
              <a:latin typeface="宋体" panose="02010600030101010101" pitchFamily="2" charset="-122"/>
              <a:ea typeface="楷体_GB231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Text Box 4"/>
          <p:cNvSpPr txBox="1"/>
          <p:nvPr/>
        </p:nvSpPr>
        <p:spPr>
          <a:xfrm>
            <a:off x="179388" y="908050"/>
            <a:ext cx="8805862" cy="4494213"/>
          </a:xfrm>
          <a:prstGeom prst="rect">
            <a:avLst/>
          </a:prstGeom>
          <a:noFill/>
          <a:ln w="9525">
            <a:noFill/>
          </a:ln>
        </p:spPr>
        <p:txBody>
          <a:bodyPr>
            <a:spAutoFit/>
          </a:bodyPr>
          <a:p>
            <a:r>
              <a:rPr lang="zh-CN" altLang="en-US" sz="2800" b="1" dirty="0">
                <a:solidFill>
                  <a:srgbClr val="0000CC"/>
                </a:solidFill>
                <a:latin typeface="宋体" panose="02010600030101010101" pitchFamily="2" charset="-122"/>
                <a:ea typeface="楷体_GB2312"/>
              </a:rPr>
              <a:t>（二）涂布试验</a:t>
            </a:r>
            <a:endParaRPr lang="zh-CN" altLang="en-US" sz="2800" b="1" dirty="0">
              <a:solidFill>
                <a:srgbClr val="0000CC"/>
              </a:solidFill>
              <a:latin typeface="宋体" panose="02010600030101010101" pitchFamily="2" charset="-122"/>
              <a:ea typeface="楷体_GB2312"/>
            </a:endParaRPr>
          </a:p>
          <a:p>
            <a:pPr>
              <a:lnSpc>
                <a:spcPct val="150000"/>
              </a:lnSpc>
            </a:pPr>
            <a:r>
              <a:rPr lang="zh-CN" altLang="en-US" sz="2800" dirty="0">
                <a:solidFill>
                  <a:srgbClr val="0000CC"/>
                </a:solidFill>
                <a:latin typeface="华文中宋" panose="02010600040101010101" pitchFamily="2" charset="-122"/>
                <a:ea typeface="楷体_GB2312"/>
              </a:rPr>
              <a:t>    </a:t>
            </a:r>
            <a:r>
              <a:rPr lang="en-US" altLang="zh-CN" sz="2400" dirty="0">
                <a:latin typeface="宋体" panose="02010600030101010101" pitchFamily="2" charset="-122"/>
                <a:ea typeface="楷体_GB2312"/>
              </a:rPr>
              <a:t>1949</a:t>
            </a:r>
            <a:r>
              <a:rPr lang="zh-CN" altLang="en-US" sz="2400" dirty="0">
                <a:latin typeface="宋体" panose="02010600030101010101" pitchFamily="2" charset="-122"/>
                <a:ea typeface="楷体_GB2312"/>
              </a:rPr>
              <a:t>年</a:t>
            </a:r>
            <a:r>
              <a:rPr lang="en-US" altLang="zh-CN" sz="2400" dirty="0">
                <a:latin typeface="宋体" panose="02010600030101010101" pitchFamily="2" charset="-122"/>
                <a:ea typeface="楷体_GB2312"/>
              </a:rPr>
              <a:t>Newcombe</a:t>
            </a:r>
            <a:r>
              <a:rPr lang="zh-CN" altLang="en-US" sz="2400" dirty="0">
                <a:latin typeface="宋体" panose="02010600030101010101" pitchFamily="2" charset="-122"/>
                <a:ea typeface="楷体_GB2312"/>
              </a:rPr>
              <a:t>设计的试验，其要点：在</a:t>
            </a:r>
            <a:r>
              <a:rPr lang="en-US" altLang="zh-CN" sz="2400" dirty="0">
                <a:latin typeface="宋体" panose="02010600030101010101" pitchFamily="2" charset="-122"/>
                <a:ea typeface="楷体_GB2312"/>
              </a:rPr>
              <a:t>12</a:t>
            </a:r>
            <a:r>
              <a:rPr lang="zh-CN" altLang="en-US" sz="2400" dirty="0">
                <a:latin typeface="宋体" panose="02010600030101010101" pitchFamily="2" charset="-122"/>
                <a:ea typeface="楷体_GB2312"/>
              </a:rPr>
              <a:t>个平板上涂上数目相等的敏感于</a:t>
            </a:r>
            <a:r>
              <a:rPr lang="en-US" altLang="zh-CN" sz="2400" dirty="0">
                <a:latin typeface="宋体" panose="02010600030101010101" pitchFamily="2" charset="-122"/>
                <a:ea typeface="楷体_GB2312"/>
              </a:rPr>
              <a:t>T1</a:t>
            </a:r>
            <a:r>
              <a:rPr lang="zh-CN" altLang="en-US" sz="2400" dirty="0">
                <a:latin typeface="宋体" panose="02010600030101010101" pitchFamily="2" charset="-122"/>
                <a:ea typeface="楷体_GB2312"/>
              </a:rPr>
              <a:t>噬菌体的大肠杆菌，经</a:t>
            </a:r>
            <a:r>
              <a:rPr lang="en-US" altLang="zh-CN" sz="2400" dirty="0">
                <a:latin typeface="宋体" panose="02010600030101010101" pitchFamily="2" charset="-122"/>
                <a:ea typeface="楷体_GB2312"/>
              </a:rPr>
              <a:t>5</a:t>
            </a:r>
            <a:r>
              <a:rPr lang="zh-CN" altLang="en-US" sz="2400" dirty="0">
                <a:latin typeface="宋体" panose="02010600030101010101" pitchFamily="2" charset="-122"/>
                <a:ea typeface="楷体_GB2312"/>
              </a:rPr>
              <a:t>小时的培养，在皿上长出大量的微菌落，取其中</a:t>
            </a:r>
            <a:r>
              <a:rPr lang="en-US" altLang="zh-CN" sz="2400" dirty="0">
                <a:latin typeface="宋体" panose="02010600030101010101" pitchFamily="2" charset="-122"/>
                <a:ea typeface="楷体_GB2312"/>
              </a:rPr>
              <a:t>6</a:t>
            </a:r>
            <a:r>
              <a:rPr lang="zh-CN" altLang="en-US" sz="2400" dirty="0">
                <a:latin typeface="宋体" panose="02010600030101010101" pitchFamily="2" charset="-122"/>
                <a:ea typeface="楷体_GB2312"/>
              </a:rPr>
              <a:t>皿直接喷上</a:t>
            </a:r>
            <a:r>
              <a:rPr lang="en-US" altLang="zh-CN" sz="2400" dirty="0">
                <a:latin typeface="宋体" panose="02010600030101010101" pitchFamily="2" charset="-122"/>
                <a:ea typeface="楷体_GB2312"/>
              </a:rPr>
              <a:t>T1</a:t>
            </a:r>
            <a:r>
              <a:rPr lang="zh-CN" altLang="en-US" sz="2400" dirty="0">
                <a:latin typeface="宋体" panose="02010600030101010101" pitchFamily="2" charset="-122"/>
                <a:ea typeface="楷体_GB2312"/>
              </a:rPr>
              <a:t>噬菌体，另</a:t>
            </a:r>
            <a:r>
              <a:rPr lang="en-US" altLang="zh-CN" sz="2400" dirty="0">
                <a:latin typeface="宋体" panose="02010600030101010101" pitchFamily="2" charset="-122"/>
                <a:ea typeface="楷体_GB2312"/>
              </a:rPr>
              <a:t>6</a:t>
            </a:r>
            <a:r>
              <a:rPr lang="zh-CN" altLang="en-US" sz="2400" dirty="0">
                <a:latin typeface="宋体" panose="02010600030101010101" pitchFamily="2" charset="-122"/>
                <a:ea typeface="楷体_GB2312"/>
              </a:rPr>
              <a:t>皿则先用灭菌玻棒把微菌落重新均匀涂布一次后同样喷上等量的</a:t>
            </a:r>
            <a:r>
              <a:rPr lang="en-US" altLang="zh-CN" sz="2400" dirty="0">
                <a:latin typeface="宋体" panose="02010600030101010101" pitchFamily="2" charset="-122"/>
                <a:ea typeface="楷体_GB2312"/>
              </a:rPr>
              <a:t>T1</a:t>
            </a:r>
            <a:r>
              <a:rPr lang="zh-CN" altLang="en-US" sz="2400" dirty="0">
                <a:latin typeface="宋体" panose="02010600030101010101" pitchFamily="2" charset="-122"/>
                <a:ea typeface="楷体_GB2312"/>
              </a:rPr>
              <a:t>噬菌体，培养后发现，涂布过的一组有抗性菌落</a:t>
            </a:r>
            <a:r>
              <a:rPr lang="en-US" altLang="zh-CN" sz="2400" dirty="0">
                <a:latin typeface="宋体" panose="02010600030101010101" pitchFamily="2" charset="-122"/>
                <a:ea typeface="楷体_GB2312"/>
              </a:rPr>
              <a:t>353</a:t>
            </a:r>
            <a:r>
              <a:rPr lang="zh-CN" altLang="en-US" sz="2400" dirty="0">
                <a:latin typeface="宋体" panose="02010600030101010101" pitchFamily="2" charset="-122"/>
                <a:ea typeface="楷体_GB2312"/>
              </a:rPr>
              <a:t>个，比未涂布过的（仅</a:t>
            </a:r>
            <a:r>
              <a:rPr lang="en-US" altLang="zh-CN" sz="2400" dirty="0">
                <a:latin typeface="宋体" panose="02010600030101010101" pitchFamily="2" charset="-122"/>
                <a:ea typeface="楷体_GB2312"/>
              </a:rPr>
              <a:t>28</a:t>
            </a:r>
            <a:r>
              <a:rPr lang="zh-CN" altLang="en-US" sz="2400" dirty="0">
                <a:latin typeface="宋体" panose="02010600030101010101" pitchFamily="2" charset="-122"/>
                <a:ea typeface="楷体_GB2312"/>
              </a:rPr>
              <a:t>个菌落）高得多。这说明该抗性突变发生在未接触噬菌体前，噬菌体的加入不是诱导突变的因素。</a:t>
            </a:r>
            <a:endParaRPr lang="zh-CN" altLang="en-US" sz="2400" dirty="0">
              <a:latin typeface="宋体" panose="02010600030101010101" pitchFamily="2" charset="-122"/>
              <a:ea typeface="楷体_GB231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Text Box 4"/>
          <p:cNvSpPr txBox="1"/>
          <p:nvPr/>
        </p:nvSpPr>
        <p:spPr>
          <a:xfrm>
            <a:off x="107950" y="908050"/>
            <a:ext cx="8805863" cy="5602288"/>
          </a:xfrm>
          <a:prstGeom prst="rect">
            <a:avLst/>
          </a:prstGeom>
          <a:noFill/>
          <a:ln w="9525">
            <a:noFill/>
          </a:ln>
        </p:spPr>
        <p:txBody>
          <a:bodyPr>
            <a:spAutoFit/>
          </a:bodyPr>
          <a:p>
            <a:r>
              <a:rPr lang="zh-CN" altLang="en-US" sz="2800" b="1" dirty="0">
                <a:solidFill>
                  <a:srgbClr val="0000CC"/>
                </a:solidFill>
                <a:latin typeface="宋体" panose="02010600030101010101" pitchFamily="2" charset="-122"/>
                <a:ea typeface="楷体_GB2312"/>
              </a:rPr>
              <a:t>（三）影印培养试验 </a:t>
            </a:r>
            <a:endParaRPr lang="zh-CN" altLang="en-US" sz="2800" b="1" dirty="0">
              <a:solidFill>
                <a:srgbClr val="0000CC"/>
              </a:solidFill>
              <a:latin typeface="宋体" panose="02010600030101010101" pitchFamily="2" charset="-122"/>
              <a:ea typeface="楷体_GB2312"/>
            </a:endParaRPr>
          </a:p>
          <a:p>
            <a:pPr>
              <a:lnSpc>
                <a:spcPct val="150000"/>
              </a:lnSpc>
            </a:pPr>
            <a:r>
              <a:rPr lang="zh-CN" altLang="en-US" sz="2800" dirty="0">
                <a:solidFill>
                  <a:srgbClr val="0000CC"/>
                </a:solidFill>
                <a:latin typeface="华文中宋" panose="02010600040101010101" pitchFamily="2" charset="-122"/>
                <a:ea typeface="楷体_GB2312"/>
              </a:rPr>
              <a:t>    </a:t>
            </a:r>
            <a:r>
              <a:rPr lang="zh-CN" altLang="en-US" sz="2400" dirty="0">
                <a:latin typeface="华文中宋" panose="02010600040101010101" pitchFamily="2" charset="-122"/>
                <a:ea typeface="楷体_GB2312"/>
              </a:rPr>
              <a:t>所谓影印培养法，实质上是使在一系列培养皿的相同位置上能出现相同菌落的一种接种培养方法。</a:t>
            </a:r>
            <a:r>
              <a:rPr lang="en-US" altLang="zh-CN" sz="2400" dirty="0">
                <a:latin typeface="华文中宋" panose="02010600040101010101" pitchFamily="2" charset="-122"/>
                <a:ea typeface="楷体_GB2312"/>
              </a:rPr>
              <a:t>1952</a:t>
            </a:r>
            <a:r>
              <a:rPr lang="zh-CN" altLang="en-US" sz="2400" dirty="0">
                <a:latin typeface="华文中宋" panose="02010600040101010101" pitchFamily="2" charset="-122"/>
                <a:ea typeface="楷体_GB2312"/>
              </a:rPr>
              <a:t>年</a:t>
            </a:r>
            <a:r>
              <a:rPr lang="en-US" altLang="zh-CN" sz="2400" dirty="0">
                <a:latin typeface="华文中宋" panose="02010600040101010101" pitchFamily="2" charset="-122"/>
                <a:ea typeface="楷体_GB2312"/>
              </a:rPr>
              <a:t>J.Lederberg</a:t>
            </a:r>
            <a:r>
              <a:rPr lang="zh-CN" altLang="en-US" sz="2400" dirty="0">
                <a:latin typeface="华文中宋" panose="02010600040101010101" pitchFamily="2" charset="-122"/>
                <a:ea typeface="楷体_GB2312"/>
              </a:rPr>
              <a:t>夫妇首先进行的实验，是通过使菌不接触抗性环境而检查其抗性菌落出现的方法来证明的。方法要点是：包有灭菌丝绒布的木质圆柱（直径略小于培养皿底）为印章，用不具抗性环境（如不加抗生素等）的完全培养基进行培养，以印章轻轻粘取菌落，然后再一一接种到不同的选择培养基（如含有不同抗生素等）上，培养后，对各培养皿相同位置上的菌落作比较，便可选出相应的突变型菌落。 </a:t>
            </a:r>
            <a:endParaRPr lang="zh-CN" altLang="en-US" sz="2400" dirty="0">
              <a:latin typeface="华文中宋" panose="02010600040101010101" pitchFamily="2" charset="-122"/>
              <a:ea typeface="楷体_GB231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Text Box 4"/>
          <p:cNvSpPr txBox="1"/>
          <p:nvPr/>
        </p:nvSpPr>
        <p:spPr>
          <a:xfrm>
            <a:off x="395288" y="836613"/>
            <a:ext cx="1987550" cy="523875"/>
          </a:xfrm>
          <a:prstGeom prst="rect">
            <a:avLst/>
          </a:prstGeom>
          <a:noFill/>
          <a:ln w="9525">
            <a:noFill/>
          </a:ln>
        </p:spPr>
        <p:txBody>
          <a:bodyPr wrap="none">
            <a:spAutoFit/>
          </a:bodyPr>
          <a:p>
            <a:pPr eaLnBrk="0" hangingPunct="0"/>
            <a:r>
              <a:rPr lang="zh-CN" altLang="en-US" sz="2800" b="1" dirty="0">
                <a:solidFill>
                  <a:srgbClr val="C00000"/>
                </a:solidFill>
                <a:latin typeface="宋体" panose="02010600030101010101" pitchFamily="2" charset="-122"/>
                <a:ea typeface="楷体_GB2312"/>
              </a:rPr>
              <a:t>影印接种法</a:t>
            </a:r>
            <a:endParaRPr lang="zh-CN" altLang="en-US" sz="2800" b="1" dirty="0">
              <a:solidFill>
                <a:srgbClr val="C00000"/>
              </a:solidFill>
              <a:latin typeface="宋体" panose="02010600030101010101" pitchFamily="2" charset="-122"/>
              <a:ea typeface="楷体_GB2312"/>
            </a:endParaRPr>
          </a:p>
        </p:txBody>
      </p:sp>
      <p:grpSp>
        <p:nvGrpSpPr>
          <p:cNvPr id="2" name="Group 5"/>
          <p:cNvGrpSpPr/>
          <p:nvPr/>
        </p:nvGrpSpPr>
        <p:grpSpPr>
          <a:xfrm>
            <a:off x="3973513" y="1700213"/>
            <a:ext cx="5170487" cy="2667000"/>
            <a:chOff x="2352" y="96"/>
            <a:chExt cx="3257" cy="1680"/>
          </a:xfrm>
        </p:grpSpPr>
        <p:grpSp>
          <p:nvGrpSpPr>
            <p:cNvPr id="39958" name="Group 6"/>
            <p:cNvGrpSpPr/>
            <p:nvPr/>
          </p:nvGrpSpPr>
          <p:grpSpPr>
            <a:xfrm>
              <a:off x="2352" y="96"/>
              <a:ext cx="1824" cy="1680"/>
              <a:chOff x="1536" y="768"/>
              <a:chExt cx="816" cy="720"/>
            </a:xfrm>
          </p:grpSpPr>
          <p:grpSp>
            <p:nvGrpSpPr>
              <p:cNvPr id="39960" name="Group 7"/>
              <p:cNvGrpSpPr/>
              <p:nvPr/>
            </p:nvGrpSpPr>
            <p:grpSpPr>
              <a:xfrm>
                <a:off x="1536" y="768"/>
                <a:ext cx="816" cy="720"/>
                <a:chOff x="3072" y="3360"/>
                <a:chExt cx="816" cy="720"/>
              </a:xfrm>
            </p:grpSpPr>
            <p:sp>
              <p:nvSpPr>
                <p:cNvPr id="39962" name="Oval 8"/>
                <p:cNvSpPr/>
                <p:nvPr/>
              </p:nvSpPr>
              <p:spPr>
                <a:xfrm>
                  <a:off x="3072" y="3360"/>
                  <a:ext cx="816" cy="720"/>
                </a:xfrm>
                <a:prstGeom prst="ellipse">
                  <a:avLst/>
                </a:prstGeom>
                <a:solidFill>
                  <a:schemeClr val="bg1"/>
                </a:solidFill>
                <a:ln w="9525" cap="flat" cmpd="sng">
                  <a:solidFill>
                    <a:schemeClr val="tx1"/>
                  </a:solidFill>
                  <a:prstDash val="solid"/>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39963" name="Oval 9"/>
                <p:cNvSpPr/>
                <p:nvPr/>
              </p:nvSpPr>
              <p:spPr>
                <a:xfrm>
                  <a:off x="3504" y="3792"/>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sp>
              <p:nvSpPr>
                <p:cNvPr id="39964" name="Oval 10"/>
                <p:cNvSpPr/>
                <p:nvPr/>
              </p:nvSpPr>
              <p:spPr>
                <a:xfrm>
                  <a:off x="3552" y="3504"/>
                  <a:ext cx="96" cy="96"/>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39965" name="Oval 11"/>
                <p:cNvSpPr/>
                <p:nvPr/>
              </p:nvSpPr>
              <p:spPr>
                <a:xfrm>
                  <a:off x="3264" y="3600"/>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sp>
              <p:nvSpPr>
                <p:cNvPr id="39966" name="Oval 12"/>
                <p:cNvSpPr/>
                <p:nvPr/>
              </p:nvSpPr>
              <p:spPr>
                <a:xfrm>
                  <a:off x="3360" y="3696"/>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sp>
              <p:nvSpPr>
                <p:cNvPr id="39967" name="Oval 13"/>
                <p:cNvSpPr/>
                <p:nvPr/>
              </p:nvSpPr>
              <p:spPr>
                <a:xfrm>
                  <a:off x="3360" y="3792"/>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sp>
              <p:nvSpPr>
                <p:cNvPr id="39968" name="Oval 14"/>
                <p:cNvSpPr/>
                <p:nvPr/>
              </p:nvSpPr>
              <p:spPr>
                <a:xfrm>
                  <a:off x="3648" y="3792"/>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sp>
              <p:nvSpPr>
                <p:cNvPr id="39969" name="Oval 15"/>
                <p:cNvSpPr/>
                <p:nvPr/>
              </p:nvSpPr>
              <p:spPr>
                <a:xfrm>
                  <a:off x="3360" y="3936"/>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sp>
              <p:nvSpPr>
                <p:cNvPr id="39970" name="Oval 16"/>
                <p:cNvSpPr/>
                <p:nvPr/>
              </p:nvSpPr>
              <p:spPr>
                <a:xfrm>
                  <a:off x="3696" y="3648"/>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grpSp>
          <p:sp>
            <p:nvSpPr>
              <p:cNvPr id="39961" name="Oval 17"/>
              <p:cNvSpPr/>
              <p:nvPr/>
            </p:nvSpPr>
            <p:spPr>
              <a:xfrm>
                <a:off x="2016" y="1344"/>
                <a:ext cx="48" cy="48"/>
              </a:xfrm>
              <a:prstGeom prst="ellipse">
                <a:avLst/>
              </a:prstGeom>
              <a:solidFill>
                <a:srgbClr val="FF3300"/>
              </a:solidFill>
              <a:ln w="9525" cap="flat" cmpd="sng">
                <a:solidFill>
                  <a:srgbClr val="FF3300"/>
                </a:solidFill>
                <a:prstDash val="solid"/>
                <a:headEnd type="none" w="med" len="med"/>
                <a:tailEnd type="none" w="med" len="med"/>
              </a:ln>
            </p:spPr>
            <p:txBody>
              <a:bodyPr wrap="none" anchor="ctr" anchorCtr="0"/>
              <a:p>
                <a:pPr algn="ctr"/>
                <a:endParaRPr lang="zh-CN" altLang="zh-CN" sz="2400" dirty="0">
                  <a:solidFill>
                    <a:srgbClr val="CCFF33"/>
                  </a:solidFill>
                  <a:latin typeface="Times New Roman" panose="02020703060505090304" pitchFamily="18" charset="0"/>
                </a:endParaRPr>
              </a:p>
            </p:txBody>
          </p:sp>
        </p:grpSp>
        <p:sp>
          <p:nvSpPr>
            <p:cNvPr id="39959" name="Text Box 18"/>
            <p:cNvSpPr txBox="1"/>
            <p:nvPr/>
          </p:nvSpPr>
          <p:spPr>
            <a:xfrm>
              <a:off x="4368" y="1200"/>
              <a:ext cx="1241" cy="327"/>
            </a:xfrm>
            <a:prstGeom prst="rect">
              <a:avLst/>
            </a:prstGeom>
            <a:noFill/>
            <a:ln w="9525">
              <a:noFill/>
            </a:ln>
          </p:spPr>
          <p:txBody>
            <a:bodyPr wrap="none">
              <a:spAutoFit/>
            </a:bodyPr>
            <a:p>
              <a:pPr algn="ctr"/>
              <a:r>
                <a:rPr lang="zh-CN" altLang="en-US" sz="2800" b="1" dirty="0">
                  <a:latin typeface="宋体" panose="02010600030101010101" pitchFamily="2" charset="-122"/>
                  <a:ea typeface="楷体_GB2312"/>
                </a:rPr>
                <a:t>完全培养基</a:t>
              </a:r>
              <a:endParaRPr lang="zh-CN" altLang="en-US" sz="2800" b="1" dirty="0">
                <a:latin typeface="宋体" panose="02010600030101010101" pitchFamily="2" charset="-122"/>
                <a:ea typeface="楷体_GB2312"/>
              </a:endParaRPr>
            </a:p>
          </p:txBody>
        </p:sp>
      </p:grpSp>
      <p:grpSp>
        <p:nvGrpSpPr>
          <p:cNvPr id="5" name="Group 19"/>
          <p:cNvGrpSpPr/>
          <p:nvPr/>
        </p:nvGrpSpPr>
        <p:grpSpPr>
          <a:xfrm>
            <a:off x="611188" y="3124200"/>
            <a:ext cx="4808537" cy="3733800"/>
            <a:chOff x="2144" y="1920"/>
            <a:chExt cx="3029" cy="2352"/>
          </a:xfrm>
        </p:grpSpPr>
        <p:sp>
          <p:nvSpPr>
            <p:cNvPr id="39945" name="Line 20"/>
            <p:cNvSpPr/>
            <p:nvPr/>
          </p:nvSpPr>
          <p:spPr>
            <a:xfrm>
              <a:off x="3264" y="1920"/>
              <a:ext cx="0" cy="576"/>
            </a:xfrm>
            <a:prstGeom prst="line">
              <a:avLst/>
            </a:prstGeom>
            <a:ln w="38100" cap="flat" cmpd="sng">
              <a:solidFill>
                <a:srgbClr val="FFFFFF"/>
              </a:solidFill>
              <a:prstDash val="solid"/>
              <a:headEnd type="none" w="med" len="med"/>
              <a:tailEnd type="triangle" w="med" len="med"/>
            </a:ln>
          </p:spPr>
        </p:sp>
        <p:sp>
          <p:nvSpPr>
            <p:cNvPr id="39946" name="Text Box 21"/>
            <p:cNvSpPr txBox="1"/>
            <p:nvPr/>
          </p:nvSpPr>
          <p:spPr>
            <a:xfrm>
              <a:off x="2144" y="2157"/>
              <a:ext cx="896" cy="291"/>
            </a:xfrm>
            <a:prstGeom prst="rect">
              <a:avLst/>
            </a:prstGeom>
            <a:noFill/>
            <a:ln w="9525" cap="flat" cmpd="sng">
              <a:solidFill>
                <a:srgbClr val="FFFFFF"/>
              </a:solidFill>
              <a:prstDash val="solid"/>
              <a:miter/>
              <a:headEnd type="none" w="med" len="med"/>
              <a:tailEnd type="none" w="med" len="med"/>
            </a:ln>
          </p:spPr>
          <p:txBody>
            <a:bodyPr wrap="none">
              <a:spAutoFit/>
            </a:bodyPr>
            <a:p>
              <a:pPr eaLnBrk="0" hangingPunct="0"/>
              <a:r>
                <a:rPr lang="zh-CN" altLang="en-US" sz="2400" b="1" dirty="0">
                  <a:solidFill>
                    <a:srgbClr val="C00000"/>
                  </a:solidFill>
                  <a:latin typeface="宋体" panose="02010600030101010101" pitchFamily="2" charset="-122"/>
                  <a:ea typeface="楷体_GB2312"/>
                </a:rPr>
                <a:t>影印接种</a:t>
              </a:r>
              <a:endParaRPr lang="zh-CN" altLang="en-US" sz="2400" b="1" dirty="0">
                <a:solidFill>
                  <a:srgbClr val="C00000"/>
                </a:solidFill>
                <a:latin typeface="宋体" panose="02010600030101010101" pitchFamily="2" charset="-122"/>
                <a:ea typeface="楷体_GB2312"/>
              </a:endParaRPr>
            </a:p>
          </p:txBody>
        </p:sp>
        <p:sp>
          <p:nvSpPr>
            <p:cNvPr id="39947" name="Text Box 22"/>
            <p:cNvSpPr txBox="1"/>
            <p:nvPr/>
          </p:nvSpPr>
          <p:spPr>
            <a:xfrm>
              <a:off x="4082" y="3382"/>
              <a:ext cx="1091" cy="291"/>
            </a:xfrm>
            <a:prstGeom prst="rect">
              <a:avLst/>
            </a:prstGeom>
            <a:noFill/>
            <a:ln w="9525" cap="flat" cmpd="sng">
              <a:solidFill>
                <a:srgbClr val="FFFFFF"/>
              </a:solidFill>
              <a:prstDash val="solid"/>
              <a:miter/>
              <a:headEnd type="none" w="med" len="med"/>
              <a:tailEnd type="none" w="med" len="med"/>
            </a:ln>
          </p:spPr>
          <p:txBody>
            <a:bodyPr wrap="none">
              <a:spAutoFit/>
            </a:bodyPr>
            <a:p>
              <a:pPr algn="ctr"/>
              <a:r>
                <a:rPr lang="zh-CN" altLang="en-US" sz="2400" b="1" dirty="0">
                  <a:latin typeface="宋体" panose="02010600030101010101" pitchFamily="2" charset="-122"/>
                  <a:ea typeface="楷体_GB2312"/>
                </a:rPr>
                <a:t>基本培养基</a:t>
              </a:r>
              <a:endParaRPr lang="zh-CN" altLang="en-US" sz="2400" b="1" dirty="0">
                <a:latin typeface="宋体" panose="02010600030101010101" pitchFamily="2" charset="-122"/>
                <a:ea typeface="楷体_GB2312"/>
              </a:endParaRPr>
            </a:p>
          </p:txBody>
        </p:sp>
        <p:grpSp>
          <p:nvGrpSpPr>
            <p:cNvPr id="39948" name="Group 23"/>
            <p:cNvGrpSpPr/>
            <p:nvPr/>
          </p:nvGrpSpPr>
          <p:grpSpPr>
            <a:xfrm>
              <a:off x="2304" y="2592"/>
              <a:ext cx="1824" cy="1680"/>
              <a:chOff x="2304" y="2592"/>
              <a:chExt cx="1824" cy="1680"/>
            </a:xfrm>
          </p:grpSpPr>
          <p:sp>
            <p:nvSpPr>
              <p:cNvPr id="39949" name="Oval 24"/>
              <p:cNvSpPr/>
              <p:nvPr/>
            </p:nvSpPr>
            <p:spPr>
              <a:xfrm>
                <a:off x="2304" y="2592"/>
                <a:ext cx="1824" cy="1680"/>
              </a:xfrm>
              <a:prstGeom prst="ellipse">
                <a:avLst/>
              </a:prstGeom>
              <a:solidFill>
                <a:schemeClr val="bg1"/>
              </a:solidFill>
              <a:ln w="9525" cap="flat" cmpd="sng">
                <a:solidFill>
                  <a:srgbClr val="FFFFFF"/>
                </a:solidFill>
                <a:prstDash val="solid"/>
                <a:headEnd type="none" w="med" len="med"/>
                <a:tailEnd type="none" w="med" len="med"/>
              </a:ln>
            </p:spPr>
            <p:txBody>
              <a:bodyPr wrap="none" anchor="ctr" anchorCtr="0"/>
              <a:p>
                <a:endParaRPr lang="zh-CN" altLang="en-US" sz="2400" dirty="0">
                  <a:latin typeface="宋体" panose="02010600030101010101" pitchFamily="2" charset="-122"/>
                </a:endParaRPr>
              </a:p>
            </p:txBody>
          </p:sp>
          <p:sp>
            <p:nvSpPr>
              <p:cNvPr id="39950" name="Oval 25"/>
              <p:cNvSpPr/>
              <p:nvPr/>
            </p:nvSpPr>
            <p:spPr>
              <a:xfrm>
                <a:off x="3377" y="2928"/>
                <a:ext cx="215" cy="224"/>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endParaRPr lang="zh-CN" altLang="en-US" sz="2400" dirty="0">
                  <a:latin typeface="宋体" panose="02010600030101010101" pitchFamily="2" charset="-122"/>
                </a:endParaRPr>
              </a:p>
            </p:txBody>
          </p:sp>
          <p:sp>
            <p:nvSpPr>
              <p:cNvPr id="39951" name="Oval 26"/>
              <p:cNvSpPr/>
              <p:nvPr/>
            </p:nvSpPr>
            <p:spPr>
              <a:xfrm>
                <a:off x="2733" y="3152"/>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sp>
            <p:nvSpPr>
              <p:cNvPr id="39952" name="Oval 27"/>
              <p:cNvSpPr/>
              <p:nvPr/>
            </p:nvSpPr>
            <p:spPr>
              <a:xfrm>
                <a:off x="2948" y="3376"/>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sp>
            <p:nvSpPr>
              <p:cNvPr id="39953" name="Oval 28"/>
              <p:cNvSpPr/>
              <p:nvPr/>
            </p:nvSpPr>
            <p:spPr>
              <a:xfrm>
                <a:off x="2948" y="3600"/>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sp>
            <p:nvSpPr>
              <p:cNvPr id="39954" name="Oval 29"/>
              <p:cNvSpPr/>
              <p:nvPr/>
            </p:nvSpPr>
            <p:spPr>
              <a:xfrm>
                <a:off x="3592" y="3600"/>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sp>
            <p:nvSpPr>
              <p:cNvPr id="39955" name="Oval 30"/>
              <p:cNvSpPr/>
              <p:nvPr/>
            </p:nvSpPr>
            <p:spPr>
              <a:xfrm>
                <a:off x="2948" y="3936"/>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sp>
            <p:nvSpPr>
              <p:cNvPr id="39956" name="Oval 31"/>
              <p:cNvSpPr/>
              <p:nvPr/>
            </p:nvSpPr>
            <p:spPr>
              <a:xfrm>
                <a:off x="3699" y="3264"/>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sp>
            <p:nvSpPr>
              <p:cNvPr id="39957" name="Oval 32"/>
              <p:cNvSpPr/>
              <p:nvPr/>
            </p:nvSpPr>
            <p:spPr>
              <a:xfrm>
                <a:off x="3377" y="3936"/>
                <a:ext cx="107" cy="112"/>
              </a:xfrm>
              <a:prstGeom prst="ellipse">
                <a:avLst/>
              </a:prstGeom>
              <a:solidFill>
                <a:srgbClr val="FF3300"/>
              </a:solidFill>
              <a:ln w="9525" cap="flat" cmpd="sng">
                <a:solidFill>
                  <a:srgbClr val="FFFFFF"/>
                </a:solidFill>
                <a:prstDash val="solid"/>
                <a:headEnd type="none" w="med" len="med"/>
                <a:tailEnd type="none" w="med" len="med"/>
              </a:ln>
            </p:spPr>
            <p:txBody>
              <a:bodyPr wrap="none" anchor="ctr" anchorCtr="0"/>
              <a:p>
                <a:pPr algn="ctr"/>
                <a:endParaRPr lang="zh-CN" altLang="zh-CN" sz="2400" b="1" dirty="0">
                  <a:solidFill>
                    <a:srgbClr val="CCFF33"/>
                  </a:solidFill>
                  <a:latin typeface="宋体" panose="02010600030101010101" pitchFamily="2" charset="-122"/>
                </a:endParaRPr>
              </a:p>
            </p:txBody>
          </p:sp>
        </p:grpSp>
      </p:grpSp>
      <p:grpSp>
        <p:nvGrpSpPr>
          <p:cNvPr id="7" name="Group 33"/>
          <p:cNvGrpSpPr/>
          <p:nvPr/>
        </p:nvGrpSpPr>
        <p:grpSpPr>
          <a:xfrm>
            <a:off x="5649913" y="3452813"/>
            <a:ext cx="3389312" cy="1985962"/>
            <a:chOff x="3408" y="1200"/>
            <a:chExt cx="2135" cy="1251"/>
          </a:xfrm>
        </p:grpSpPr>
        <p:sp>
          <p:nvSpPr>
            <p:cNvPr id="39942" name="Line 34"/>
            <p:cNvSpPr/>
            <p:nvPr/>
          </p:nvSpPr>
          <p:spPr>
            <a:xfrm>
              <a:off x="3408" y="1200"/>
              <a:ext cx="672" cy="1104"/>
            </a:xfrm>
            <a:prstGeom prst="line">
              <a:avLst/>
            </a:prstGeom>
            <a:ln w="9525" cap="flat" cmpd="sng">
              <a:solidFill>
                <a:srgbClr val="FF99FF"/>
              </a:solidFill>
              <a:prstDash val="solid"/>
              <a:headEnd type="none" w="med" len="med"/>
              <a:tailEnd type="none" w="med" len="med"/>
            </a:ln>
          </p:spPr>
        </p:sp>
        <p:sp>
          <p:nvSpPr>
            <p:cNvPr id="39943" name="Text Box 35"/>
            <p:cNvSpPr txBox="1"/>
            <p:nvPr/>
          </p:nvSpPr>
          <p:spPr>
            <a:xfrm>
              <a:off x="4452" y="2160"/>
              <a:ext cx="1091" cy="291"/>
            </a:xfrm>
            <a:prstGeom prst="rect">
              <a:avLst/>
            </a:prstGeom>
            <a:noFill/>
            <a:ln w="9525">
              <a:noFill/>
            </a:ln>
          </p:spPr>
          <p:txBody>
            <a:bodyPr wrap="none">
              <a:spAutoFit/>
            </a:bodyPr>
            <a:p>
              <a:pPr algn="ctr"/>
              <a:r>
                <a:rPr lang="zh-CN" altLang="en-US" sz="2400" b="1" dirty="0">
                  <a:latin typeface="宋体" panose="02010600030101010101" pitchFamily="2" charset="-122"/>
                  <a:ea typeface="楷体_GB2312"/>
                </a:rPr>
                <a:t>营养缺陷型</a:t>
              </a:r>
              <a:endParaRPr lang="zh-CN" altLang="en-US" sz="2400" b="1" dirty="0">
                <a:latin typeface="宋体" panose="02010600030101010101" pitchFamily="2" charset="-122"/>
                <a:ea typeface="楷体_GB2312"/>
              </a:endParaRPr>
            </a:p>
          </p:txBody>
        </p:sp>
        <p:sp>
          <p:nvSpPr>
            <p:cNvPr id="39944" name="Line 36"/>
            <p:cNvSpPr/>
            <p:nvPr/>
          </p:nvSpPr>
          <p:spPr>
            <a:xfrm>
              <a:off x="4080" y="2304"/>
              <a:ext cx="336" cy="0"/>
            </a:xfrm>
            <a:prstGeom prst="line">
              <a:avLst/>
            </a:prstGeom>
            <a:ln w="9525" cap="flat" cmpd="sng">
              <a:solidFill>
                <a:srgbClr val="FF99FF"/>
              </a:solidFill>
              <a:prstDash val="solid"/>
              <a:headEnd type="none" w="med" len="med"/>
              <a:tailEnd type="none"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Text Box 4"/>
          <p:cNvSpPr txBox="1"/>
          <p:nvPr/>
        </p:nvSpPr>
        <p:spPr>
          <a:xfrm>
            <a:off x="266700" y="908050"/>
            <a:ext cx="8877300" cy="5754688"/>
          </a:xfrm>
          <a:prstGeom prst="rect">
            <a:avLst/>
          </a:prstGeom>
          <a:noFill/>
          <a:ln w="9525">
            <a:noFill/>
          </a:ln>
        </p:spPr>
        <p:txBody>
          <a:bodyPr>
            <a:spAutoFit/>
          </a:bodyPr>
          <a:p>
            <a:r>
              <a:rPr lang="zh-CN" altLang="en-US" sz="3200" b="1" dirty="0">
                <a:solidFill>
                  <a:srgbClr val="C00000"/>
                </a:solidFill>
                <a:latin typeface="宋体" panose="02010600030101010101" pitchFamily="2" charset="-122"/>
                <a:ea typeface="楷体_GB2312"/>
              </a:rPr>
              <a:t>三、自发突变</a:t>
            </a:r>
            <a:endParaRPr lang="zh-CN" altLang="en-US" sz="3200" b="1" dirty="0">
              <a:solidFill>
                <a:srgbClr val="C00000"/>
              </a:solidFill>
              <a:latin typeface="宋体" panose="02010600030101010101" pitchFamily="2" charset="-122"/>
              <a:ea typeface="楷体_GB2312"/>
            </a:endParaRPr>
          </a:p>
          <a:p>
            <a:endParaRPr lang="en-US" altLang="zh-CN" sz="2400" b="1" dirty="0">
              <a:solidFill>
                <a:srgbClr val="0000CC"/>
              </a:solidFill>
              <a:latin typeface="宋体" panose="02010600030101010101" pitchFamily="2" charset="-122"/>
              <a:ea typeface="楷体_GB2312"/>
            </a:endParaRPr>
          </a:p>
          <a:p>
            <a:r>
              <a:rPr lang="zh-CN" altLang="en-US" sz="2400" b="1" dirty="0">
                <a:solidFill>
                  <a:srgbClr val="7030A0"/>
                </a:solidFill>
                <a:latin typeface="宋体" panose="02010600030101010101" pitchFamily="2" charset="-122"/>
                <a:ea typeface="楷体_GB2312"/>
              </a:rPr>
              <a:t>自发突变：指微生物在没有人工参与下所发生的突变。</a:t>
            </a:r>
            <a:endParaRPr lang="zh-CN" altLang="en-US" sz="2400" b="1" dirty="0">
              <a:solidFill>
                <a:srgbClr val="7030A0"/>
              </a:solidFill>
              <a:latin typeface="宋体" panose="02010600030101010101" pitchFamily="2" charset="-122"/>
              <a:ea typeface="楷体_GB2312"/>
            </a:endParaRPr>
          </a:p>
          <a:p>
            <a:r>
              <a:rPr lang="zh-CN" altLang="en-US" sz="2400" b="1" dirty="0">
                <a:latin typeface="宋体" panose="02010600030101010101" pitchFamily="2" charset="-122"/>
                <a:ea typeface="楷体_GB2312"/>
              </a:rPr>
              <a:t>自发突变可能的机制： </a:t>
            </a:r>
            <a:endParaRPr lang="zh-CN" altLang="en-US" sz="2400" b="1" dirty="0">
              <a:latin typeface="宋体" panose="02010600030101010101" pitchFamily="2" charset="-122"/>
              <a:ea typeface="楷体_GB2312"/>
            </a:endParaRPr>
          </a:p>
          <a:p>
            <a:r>
              <a:rPr lang="zh-CN" altLang="en-US" sz="2400" b="1" dirty="0">
                <a:latin typeface="宋体" panose="02010600030101010101" pitchFamily="2" charset="-122"/>
                <a:ea typeface="楷体_GB2312"/>
              </a:rPr>
              <a:t>（一）背景辐射和环境因素的诱变 </a:t>
            </a:r>
            <a:endParaRPr lang="zh-CN" altLang="en-US" sz="2400" b="1" dirty="0">
              <a:latin typeface="宋体" panose="02010600030101010101" pitchFamily="2" charset="-122"/>
              <a:ea typeface="楷体_GB2312"/>
            </a:endParaRPr>
          </a:p>
          <a:p>
            <a:r>
              <a:rPr lang="zh-CN" altLang="en-US" sz="2400" dirty="0">
                <a:latin typeface="宋体" panose="02010600030101010101" pitchFamily="2" charset="-122"/>
                <a:ea typeface="楷体_GB2312"/>
              </a:rPr>
              <a:t>    例如：充满宇宙空间的各种短波辐射、高温的诱变效应以及自然界中存在的诱变物质的作用。由于长期受到原因不详的诱变因素的综合效应，便发生自发突变。 </a:t>
            </a:r>
            <a:endParaRPr lang="zh-CN" altLang="en-US" sz="2400" dirty="0">
              <a:latin typeface="宋体" panose="02010600030101010101" pitchFamily="2" charset="-122"/>
              <a:ea typeface="楷体_GB2312"/>
            </a:endParaRPr>
          </a:p>
          <a:p>
            <a:r>
              <a:rPr lang="zh-CN" altLang="en-US" sz="2400" b="1" dirty="0">
                <a:latin typeface="宋体" panose="02010600030101010101" pitchFamily="2" charset="-122"/>
                <a:ea typeface="楷体_GB2312"/>
              </a:rPr>
              <a:t>（二）微生物的代谢产物的诱变 </a:t>
            </a:r>
            <a:endParaRPr lang="zh-CN" altLang="en-US" sz="2400" b="1" dirty="0">
              <a:latin typeface="宋体" panose="02010600030101010101" pitchFamily="2" charset="-122"/>
              <a:ea typeface="楷体_GB2312"/>
            </a:endParaRPr>
          </a:p>
          <a:p>
            <a:r>
              <a:rPr lang="zh-CN" altLang="en-US" sz="2400" dirty="0">
                <a:latin typeface="宋体" panose="02010600030101010101" pitchFamily="2" charset="-122"/>
                <a:ea typeface="楷体_GB2312"/>
              </a:rPr>
              <a:t>    通常存在于细胞内的天然物质，如：过氧化氢、咖啡碱、硫氰化合物、二硫化二丙烯、重氮丝氨酸等。它们既是微生物的代谢产物，又可以引起微生物的自发诱变。 </a:t>
            </a:r>
            <a:endParaRPr lang="zh-CN" altLang="en-US" sz="2400" dirty="0">
              <a:latin typeface="宋体" panose="02010600030101010101" pitchFamily="2" charset="-122"/>
              <a:ea typeface="楷体_GB2312"/>
            </a:endParaRPr>
          </a:p>
          <a:p>
            <a:r>
              <a:rPr lang="zh-CN" altLang="en-US" sz="2400" b="1" dirty="0">
                <a:latin typeface="宋体" panose="02010600030101010101" pitchFamily="2" charset="-122"/>
                <a:ea typeface="楷体_GB2312"/>
              </a:rPr>
              <a:t>（三）环出效应 </a:t>
            </a:r>
            <a:endParaRPr lang="zh-CN" altLang="en-US" sz="2400" b="1" dirty="0">
              <a:latin typeface="宋体" panose="02010600030101010101" pitchFamily="2" charset="-122"/>
              <a:ea typeface="楷体_GB2312"/>
            </a:endParaRPr>
          </a:p>
          <a:p>
            <a:r>
              <a:rPr lang="zh-CN" altLang="en-US" sz="2400" dirty="0">
                <a:latin typeface="宋体" panose="02010600030101010101" pitchFamily="2" charset="-122"/>
                <a:ea typeface="楷体_GB2312"/>
              </a:rPr>
              <a:t>    在</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复制的过程中，如果其中某一单链上偶尔产生一小环，则会因其上的基因越过复制而发生遗传缺失，从而造成自发突变</a:t>
            </a:r>
            <a:r>
              <a:rPr lang="zh-CN" altLang="en-US" sz="2400" dirty="0">
                <a:latin typeface="楷体_GB2312"/>
                <a:ea typeface="楷体_GB2312"/>
              </a:rPr>
              <a:t>。</a:t>
            </a:r>
            <a:r>
              <a:rPr lang="zh-CN" altLang="en-US" sz="2400" dirty="0">
                <a:solidFill>
                  <a:srgbClr val="0000CC"/>
                </a:solidFill>
                <a:latin typeface="楷体_GB2312"/>
                <a:ea typeface="楷体_GB2312"/>
              </a:rPr>
              <a:t> </a:t>
            </a:r>
            <a:endParaRPr lang="zh-CN" altLang="en-US" sz="2400" dirty="0">
              <a:solidFill>
                <a:srgbClr val="0000CC"/>
              </a:solidFill>
              <a:latin typeface="楷体_GB2312"/>
              <a:ea typeface="楷体_GB231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3"/>
          <p:cNvSpPr>
            <a:spLocks noGrp="1"/>
          </p:cNvSpPr>
          <p:nvPr>
            <p:ph idx="1"/>
          </p:nvPr>
        </p:nvSpPr>
        <p:spPr>
          <a:xfrm>
            <a:off x="250825" y="1981200"/>
            <a:ext cx="8207375" cy="2671763"/>
          </a:xfrm>
        </p:spPr>
        <p:txBody>
          <a:bodyPr vert="horz" wrap="square" lIns="91440" tIns="45720" rIns="91440" bIns="45720" anchor="t" anchorCtr="0"/>
          <a:p>
            <a:pPr>
              <a:lnSpc>
                <a:spcPct val="80000"/>
              </a:lnSpc>
              <a:buFontTx/>
              <a:buNone/>
            </a:pPr>
            <a:r>
              <a:rPr lang="en-US" altLang="zh-CN" sz="2400" b="1" dirty="0"/>
              <a:t>            DNA</a:t>
            </a:r>
            <a:r>
              <a:rPr lang="zh-CN" altLang="en-US" sz="2400" b="1" dirty="0"/>
              <a:t>复制错误</a:t>
            </a:r>
            <a:endParaRPr lang="zh-CN" altLang="en-US" sz="2400" b="1" dirty="0"/>
          </a:p>
          <a:p>
            <a:pPr>
              <a:lnSpc>
                <a:spcPct val="80000"/>
              </a:lnSpc>
              <a:buFontTx/>
              <a:buNone/>
            </a:pPr>
            <a:endParaRPr lang="zh-CN" altLang="en-US" sz="2400" b="1" dirty="0"/>
          </a:p>
          <a:p>
            <a:pPr>
              <a:lnSpc>
                <a:spcPct val="80000"/>
              </a:lnSpc>
              <a:buFontTx/>
              <a:buNone/>
            </a:pPr>
            <a:r>
              <a:rPr lang="zh-CN" altLang="en-US" sz="2400" b="1" dirty="0"/>
              <a:t>　       自发化学损伤</a:t>
            </a:r>
            <a:endParaRPr lang="zh-CN" altLang="en-US" sz="2400" b="1" dirty="0"/>
          </a:p>
          <a:p>
            <a:pPr>
              <a:lnSpc>
                <a:spcPct val="80000"/>
              </a:lnSpc>
              <a:buFontTx/>
              <a:buNone/>
            </a:pPr>
            <a:r>
              <a:rPr lang="zh-CN" altLang="en-US" sz="2400" b="1" dirty="0"/>
              <a:t>　　　</a:t>
            </a:r>
            <a:endParaRPr lang="zh-CN" altLang="en-US" sz="2400" b="1" dirty="0"/>
          </a:p>
          <a:p>
            <a:pPr>
              <a:lnSpc>
                <a:spcPct val="80000"/>
              </a:lnSpc>
              <a:buFontTx/>
              <a:buNone/>
            </a:pPr>
            <a:r>
              <a:rPr lang="zh-CN" altLang="en-US" sz="2400" b="1" dirty="0"/>
              <a:t>　　　转座因子</a:t>
            </a:r>
            <a:endParaRPr lang="zh-CN" altLang="en-US" sz="2400" b="1" dirty="0"/>
          </a:p>
          <a:p>
            <a:pPr>
              <a:lnSpc>
                <a:spcPct val="80000"/>
              </a:lnSpc>
              <a:buFontTx/>
              <a:buNone/>
            </a:pPr>
            <a:endParaRPr lang="zh-CN" altLang="en-US" sz="2400" b="1" dirty="0"/>
          </a:p>
          <a:p>
            <a:pPr>
              <a:lnSpc>
                <a:spcPct val="80000"/>
              </a:lnSpc>
              <a:buFontTx/>
              <a:buNone/>
            </a:pPr>
            <a:r>
              <a:rPr lang="zh-CN" altLang="en-US" sz="2400" b="1" dirty="0"/>
              <a:t>            自然环境 </a:t>
            </a:r>
            <a:endParaRPr lang="zh-CN" altLang="en-US" sz="2400" b="1" dirty="0"/>
          </a:p>
          <a:p>
            <a:pPr>
              <a:lnSpc>
                <a:spcPct val="80000"/>
              </a:lnSpc>
              <a:buFont typeface="Wingdings" panose="05000000000000000000" pitchFamily="2" charset="2"/>
              <a:buChar char="l"/>
            </a:pPr>
            <a:endParaRPr lang="zh-CN" altLang="en-US" sz="2400" dirty="0"/>
          </a:p>
        </p:txBody>
      </p:sp>
      <p:sp>
        <p:nvSpPr>
          <p:cNvPr id="41987" name="Rectangle 4"/>
          <p:cNvSpPr/>
          <p:nvPr/>
        </p:nvSpPr>
        <p:spPr>
          <a:xfrm>
            <a:off x="3276600" y="2420938"/>
            <a:ext cx="6335713" cy="1274762"/>
          </a:xfrm>
          <a:prstGeom prst="rect">
            <a:avLst/>
          </a:prstGeom>
          <a:noFill/>
          <a:ln w="9525">
            <a:noFill/>
          </a:ln>
        </p:spPr>
        <p:txBody>
          <a:bodyPr>
            <a:spAutoFit/>
          </a:bodyPr>
          <a:p>
            <a:pPr>
              <a:spcBef>
                <a:spcPct val="20000"/>
              </a:spcBef>
              <a:buNone/>
            </a:pPr>
            <a:r>
              <a:rPr lang="zh-CN" altLang="en-US" sz="2400" b="1" dirty="0">
                <a:latin typeface="Times New Roman" panose="02020703060505090304" pitchFamily="18" charset="0"/>
              </a:rPr>
              <a:t>脱嘌呤</a:t>
            </a:r>
            <a:r>
              <a:rPr lang="en-US" altLang="zh-CN" sz="2400" b="1" dirty="0">
                <a:latin typeface="Times New Roman" panose="02020703060505090304" pitchFamily="18" charset="0"/>
              </a:rPr>
              <a:t>(depurination)</a:t>
            </a:r>
            <a:endParaRPr lang="en-US" altLang="zh-CN" sz="2400" b="1" dirty="0">
              <a:latin typeface="Times New Roman" panose="02020703060505090304" pitchFamily="18" charset="0"/>
            </a:endParaRPr>
          </a:p>
          <a:p>
            <a:pPr>
              <a:spcBef>
                <a:spcPct val="20000"/>
              </a:spcBef>
              <a:buNone/>
            </a:pPr>
            <a:r>
              <a:rPr lang="zh-CN" altLang="en-US" sz="2400" b="1" dirty="0">
                <a:latin typeface="Times New Roman" panose="02020703060505090304" pitchFamily="18" charset="0"/>
              </a:rPr>
              <a:t>脱氨基</a:t>
            </a:r>
            <a:r>
              <a:rPr lang="en-US" altLang="zh-CN" sz="2400" b="1" dirty="0">
                <a:latin typeface="Times New Roman" panose="02020703060505090304" pitchFamily="18" charset="0"/>
              </a:rPr>
              <a:t>(deamination)</a:t>
            </a:r>
            <a:endParaRPr lang="en-US" altLang="zh-CN" sz="2400" b="1" dirty="0">
              <a:latin typeface="Times New Roman" panose="02020703060505090304" pitchFamily="18" charset="0"/>
            </a:endParaRPr>
          </a:p>
          <a:p>
            <a:pPr>
              <a:buNone/>
            </a:pPr>
            <a:r>
              <a:rPr lang="zh-CN" altLang="en-US" sz="2400" b="1" dirty="0">
                <a:latin typeface="Times New Roman" panose="02020703060505090304" pitchFamily="18" charset="0"/>
              </a:rPr>
              <a:t>氧化损伤碱基</a:t>
            </a:r>
            <a:r>
              <a:rPr lang="en-US" altLang="zh-CN" sz="2400" b="1" dirty="0">
                <a:latin typeface="Times New Roman" panose="02020703060505090304" pitchFamily="18" charset="0"/>
              </a:rPr>
              <a:t>(oxidatively damaged bases)</a:t>
            </a:r>
            <a:endParaRPr lang="en-US" altLang="zh-CN" sz="2400" b="1" dirty="0">
              <a:latin typeface="Times New Roman" panose="02020703060505090304" pitchFamily="18" charset="0"/>
            </a:endParaRPr>
          </a:p>
        </p:txBody>
      </p:sp>
      <p:sp>
        <p:nvSpPr>
          <p:cNvPr id="41988" name="Rectangle 5"/>
          <p:cNvSpPr/>
          <p:nvPr/>
        </p:nvSpPr>
        <p:spPr>
          <a:xfrm>
            <a:off x="395288" y="549275"/>
            <a:ext cx="8280400" cy="946150"/>
          </a:xfrm>
          <a:prstGeom prst="rect">
            <a:avLst/>
          </a:prstGeom>
          <a:noFill/>
          <a:ln w="9525">
            <a:noFill/>
          </a:ln>
        </p:spPr>
        <p:txBody>
          <a:bodyPr>
            <a:spAutoFit/>
          </a:bodyPr>
          <a:p>
            <a:pPr>
              <a:buNone/>
            </a:pPr>
            <a:r>
              <a:rPr lang="en-US" altLang="zh-CN" sz="2800" b="1" dirty="0">
                <a:solidFill>
                  <a:schemeClr val="bg1"/>
                </a:solidFill>
                <a:latin typeface="Times New Roman" panose="02020703060505090304" pitchFamily="18" charset="0"/>
              </a:rPr>
              <a:t>(</a:t>
            </a:r>
            <a:r>
              <a:rPr lang="zh-CN" altLang="en-US" sz="2800" b="1" dirty="0">
                <a:solidFill>
                  <a:schemeClr val="bg1"/>
                </a:solidFill>
                <a:latin typeface="Times New Roman" panose="02020703060505090304" pitchFamily="18" charset="0"/>
              </a:rPr>
              <a:t>三</a:t>
            </a:r>
            <a:r>
              <a:rPr lang="en-US" altLang="zh-CN" sz="2800" b="1" dirty="0">
                <a:solidFill>
                  <a:schemeClr val="bg1"/>
                </a:solidFill>
                <a:latin typeface="Times New Roman" panose="02020703060505090304" pitchFamily="18" charset="0"/>
              </a:rPr>
              <a:t>)</a:t>
            </a:r>
            <a:r>
              <a:rPr lang="zh-CN" altLang="en-US" sz="2800" b="1" dirty="0">
                <a:solidFill>
                  <a:schemeClr val="bg1"/>
                </a:solidFill>
                <a:latin typeface="Times New Roman" panose="02020703060505090304" pitchFamily="18" charset="0"/>
              </a:rPr>
              <a:t>自发突变的分子机制</a:t>
            </a:r>
            <a:endParaRPr lang="zh-CN" altLang="en-US" sz="2800" b="1" dirty="0">
              <a:solidFill>
                <a:schemeClr val="bg1"/>
              </a:solidFill>
              <a:latin typeface="Times New Roman" panose="02020703060505090304" pitchFamily="18" charset="0"/>
            </a:endParaRPr>
          </a:p>
          <a:p>
            <a:pPr>
              <a:buNone/>
            </a:pPr>
            <a:r>
              <a:rPr lang="zh-CN" altLang="en-US" sz="2400" b="1" dirty="0">
                <a:solidFill>
                  <a:schemeClr val="bg1"/>
                </a:solidFill>
                <a:latin typeface="Times New Roman" panose="02020703060505090304" pitchFamily="18" charset="0"/>
              </a:rPr>
              <a:t>        </a:t>
            </a:r>
            <a:r>
              <a:rPr lang="en-US" altLang="zh-CN" sz="2800" b="1" dirty="0">
                <a:solidFill>
                  <a:schemeClr val="bg1"/>
                </a:solidFill>
                <a:latin typeface="Times New Roman" panose="02020703060505090304" pitchFamily="18" charset="0"/>
              </a:rPr>
              <a:t>Molecular basis of spontaneous mutations</a:t>
            </a:r>
            <a:endParaRPr lang="en-US" altLang="zh-CN" sz="2800" b="1" dirty="0">
              <a:solidFill>
                <a:schemeClr val="bg1"/>
              </a:solidFill>
              <a:latin typeface="Times New Roman" panose="02020703060505090304" pitchFamily="18" charset="0"/>
            </a:endParaRPr>
          </a:p>
        </p:txBody>
      </p:sp>
      <p:sp>
        <p:nvSpPr>
          <p:cNvPr id="41989" name="Rectangle 7"/>
          <p:cNvSpPr/>
          <p:nvPr/>
        </p:nvSpPr>
        <p:spPr>
          <a:xfrm>
            <a:off x="250825" y="3141663"/>
            <a:ext cx="796925" cy="457200"/>
          </a:xfrm>
          <a:prstGeom prst="rect">
            <a:avLst/>
          </a:prstGeom>
          <a:noFill/>
          <a:ln w="9525">
            <a:noFill/>
          </a:ln>
        </p:spPr>
        <p:txBody>
          <a:bodyPr wrap="none">
            <a:spAutoFit/>
          </a:bodyPr>
          <a:p>
            <a:pPr>
              <a:buNone/>
            </a:pPr>
            <a:r>
              <a:rPr lang="zh-CN" altLang="en-US" sz="2400" b="1" dirty="0">
                <a:latin typeface="Times New Roman" panose="02020703060505090304" pitchFamily="18" charset="0"/>
              </a:rPr>
              <a:t>原因</a:t>
            </a:r>
            <a:endParaRPr lang="zh-CN" altLang="en-US" sz="2400" b="1" dirty="0">
              <a:latin typeface="Times New Roman" panose="02020703060505090304" pitchFamily="18" charset="0"/>
            </a:endParaRPr>
          </a:p>
        </p:txBody>
      </p:sp>
      <p:sp>
        <p:nvSpPr>
          <p:cNvPr id="41990" name="AutoShape 8"/>
          <p:cNvSpPr/>
          <p:nvPr/>
        </p:nvSpPr>
        <p:spPr>
          <a:xfrm>
            <a:off x="1042988" y="2276475"/>
            <a:ext cx="215900" cy="2089150"/>
          </a:xfrm>
          <a:prstGeom prst="leftBrace">
            <a:avLst>
              <a:gd name="adj1" fmla="val 80637"/>
              <a:gd name="adj2" fmla="val 50000"/>
            </a:avLst>
          </a:prstGeom>
          <a:noFill/>
          <a:ln w="25400" cap="flat" cmpd="sng">
            <a:solidFill>
              <a:srgbClr val="FF3300"/>
            </a:solidFill>
            <a:prstDash val="solid"/>
            <a:headEnd type="none" w="med" len="med"/>
            <a:tailEnd type="none" w="med" len="med"/>
          </a:ln>
        </p:spPr>
        <p:txBody>
          <a:bodyPr wrap="none" anchor="ctr" anchorCtr="0"/>
          <a:p>
            <a:pPr>
              <a:buNone/>
            </a:pPr>
            <a:endParaRPr lang="zh-CN" altLang="en-US" dirty="0">
              <a:latin typeface="Times New Roman" panose="02020703060505090304" pitchFamily="18" charset="0"/>
            </a:endParaRPr>
          </a:p>
        </p:txBody>
      </p:sp>
      <p:sp>
        <p:nvSpPr>
          <p:cNvPr id="41991" name="AutoShape 9"/>
          <p:cNvSpPr/>
          <p:nvPr/>
        </p:nvSpPr>
        <p:spPr>
          <a:xfrm>
            <a:off x="3132138" y="2492375"/>
            <a:ext cx="144462" cy="1008063"/>
          </a:xfrm>
          <a:prstGeom prst="leftBrace">
            <a:avLst>
              <a:gd name="adj1" fmla="val 58150"/>
              <a:gd name="adj2" fmla="val 50000"/>
            </a:avLst>
          </a:prstGeom>
          <a:noFill/>
          <a:ln w="25400" cap="flat" cmpd="sng">
            <a:solidFill>
              <a:srgbClr val="FF3300"/>
            </a:solidFill>
            <a:prstDash val="solid"/>
            <a:headEnd type="none" w="med" len="med"/>
            <a:tailEnd type="none" w="med" len="med"/>
          </a:ln>
        </p:spPr>
        <p:txBody>
          <a:bodyPr wrap="none" anchor="ctr" anchorCtr="0"/>
          <a:p>
            <a:pPr>
              <a:buNone/>
            </a:pPr>
            <a:endParaRPr lang="zh-CN" altLang="en-US" dirty="0">
              <a:latin typeface="Times New Roman" panose="02020703060505090304" pitchFamily="18" charset="0"/>
            </a:endParaRPr>
          </a:p>
        </p:txBody>
      </p:sp>
      <p:sp>
        <p:nvSpPr>
          <p:cNvPr id="41992" name="矩形 7"/>
          <p:cNvSpPr/>
          <p:nvPr/>
        </p:nvSpPr>
        <p:spPr>
          <a:xfrm>
            <a:off x="468313" y="908050"/>
            <a:ext cx="3430587" cy="523875"/>
          </a:xfrm>
          <a:prstGeom prst="rect">
            <a:avLst/>
          </a:prstGeom>
          <a:noFill/>
          <a:ln w="9525">
            <a:noFill/>
          </a:ln>
        </p:spPr>
        <p:txBody>
          <a:bodyPr wrap="none">
            <a:spAutoFit/>
          </a:bodyPr>
          <a:p>
            <a:r>
              <a:rPr lang="zh-CN" altLang="en-US" sz="2800" b="1" dirty="0">
                <a:solidFill>
                  <a:srgbClr val="C00000"/>
                </a:solidFill>
                <a:latin typeface="Times New Roman" panose="02020703060505090304" pitchFamily="18" charset="0"/>
              </a:rPr>
              <a:t>自发突变的分子机制</a:t>
            </a:r>
            <a:endParaRPr lang="zh-CN" altLang="en-US" sz="2800" dirty="0">
              <a:solidFill>
                <a:srgbClr val="C00000"/>
              </a:solidFill>
              <a:latin typeface="Times New Roman" panose="02020703060505090304" pitchFamily="18" charset="0"/>
            </a:endParaRPr>
          </a:p>
        </p:txBody>
      </p:sp>
      <p:sp>
        <p:nvSpPr>
          <p:cNvPr id="41993" name="矩形 8"/>
          <p:cNvSpPr/>
          <p:nvPr/>
        </p:nvSpPr>
        <p:spPr>
          <a:xfrm>
            <a:off x="395288" y="5013325"/>
            <a:ext cx="8353425" cy="977900"/>
          </a:xfrm>
          <a:prstGeom prst="rect">
            <a:avLst/>
          </a:prstGeom>
          <a:noFill/>
          <a:ln w="9525">
            <a:noFill/>
          </a:ln>
        </p:spPr>
        <p:txBody>
          <a:bodyPr>
            <a:spAutoFit/>
          </a:bodyPr>
          <a:p>
            <a:pPr algn="just" eaLnBrk="0" hangingPunct="0">
              <a:lnSpc>
                <a:spcPct val="120000"/>
              </a:lnSpc>
            </a:pPr>
            <a:r>
              <a:rPr lang="zh-CN" altLang="en-US" sz="2400" b="1" dirty="0">
                <a:solidFill>
                  <a:srgbClr val="C00000"/>
                </a:solidFill>
                <a:latin typeface="Times New Roman" panose="02020703060505090304" pitchFamily="18" charset="0"/>
              </a:rPr>
              <a:t>转换</a:t>
            </a:r>
            <a:r>
              <a:rPr lang="zh-CN" altLang="en-US" sz="2400" b="1" dirty="0">
                <a:latin typeface="Times New Roman" panose="02020703060505090304" pitchFamily="18" charset="0"/>
              </a:rPr>
              <a:t>（</a:t>
            </a:r>
            <a:r>
              <a:rPr lang="en-US" altLang="zh-CN" sz="2400" b="1" dirty="0">
                <a:latin typeface="Times New Roman" panose="02020703060505090304" pitchFamily="18" charset="0"/>
              </a:rPr>
              <a:t>transition</a:t>
            </a:r>
            <a:r>
              <a:rPr lang="zh-CN" altLang="en-US" sz="2400" b="1" dirty="0">
                <a:latin typeface="Times New Roman" panose="02020703060505090304" pitchFamily="18" charset="0"/>
              </a:rPr>
              <a:t>）：嘌呤被另一嘌呤或嘧啶被另一嘧啶取代</a:t>
            </a:r>
            <a:endParaRPr lang="zh-CN" altLang="en-US" sz="2400" b="1" dirty="0">
              <a:latin typeface="Times New Roman" panose="02020703060505090304" pitchFamily="18" charset="0"/>
            </a:endParaRPr>
          </a:p>
          <a:p>
            <a:pPr algn="just" eaLnBrk="0" hangingPunct="0">
              <a:lnSpc>
                <a:spcPct val="120000"/>
              </a:lnSpc>
            </a:pPr>
            <a:r>
              <a:rPr lang="zh-CN" altLang="en-US" sz="2400" b="1" dirty="0">
                <a:solidFill>
                  <a:srgbClr val="C00000"/>
                </a:solidFill>
                <a:latin typeface="Times New Roman" panose="02020703060505090304" pitchFamily="18" charset="0"/>
              </a:rPr>
              <a:t>颠换</a:t>
            </a:r>
            <a:r>
              <a:rPr lang="zh-CN" altLang="en-US" sz="2400" b="1" dirty="0">
                <a:latin typeface="Times New Roman" panose="02020703060505090304" pitchFamily="18" charset="0"/>
              </a:rPr>
              <a:t>（</a:t>
            </a:r>
            <a:r>
              <a:rPr lang="en-US" altLang="zh-CN" sz="2400" b="1" dirty="0">
                <a:latin typeface="Times New Roman" panose="02020703060505090304" pitchFamily="18" charset="0"/>
              </a:rPr>
              <a:t>transversion</a:t>
            </a:r>
            <a:r>
              <a:rPr lang="zh-CN" altLang="en-US" sz="2400" b="1" dirty="0">
                <a:latin typeface="Times New Roman" panose="02020703060505090304" pitchFamily="18" charset="0"/>
              </a:rPr>
              <a:t>）：嘌呤被嘧啶取代</a:t>
            </a:r>
            <a:endParaRPr lang="zh-CN" altLang="en-US" sz="2400" dirty="0">
              <a:latin typeface="Times New Roman" panose="0202070306050509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Text Box 4"/>
          <p:cNvSpPr txBox="1"/>
          <p:nvPr/>
        </p:nvSpPr>
        <p:spPr>
          <a:xfrm>
            <a:off x="395288" y="796925"/>
            <a:ext cx="8374062" cy="4216400"/>
          </a:xfrm>
          <a:prstGeom prst="rect">
            <a:avLst/>
          </a:prstGeom>
          <a:noFill/>
          <a:ln w="9525">
            <a:noFill/>
          </a:ln>
        </p:spPr>
        <p:txBody>
          <a:bodyPr>
            <a:spAutoFit/>
          </a:bodyPr>
          <a:p>
            <a:pPr>
              <a:lnSpc>
                <a:spcPct val="150000"/>
              </a:lnSpc>
            </a:pPr>
            <a:r>
              <a:rPr lang="zh-CN" altLang="en-US" sz="3200" b="1" dirty="0">
                <a:solidFill>
                  <a:srgbClr val="C00000"/>
                </a:solidFill>
                <a:latin typeface="宋体" panose="02010600030101010101" pitchFamily="2" charset="-122"/>
                <a:ea typeface="楷体_GB2312"/>
              </a:rPr>
              <a:t>四、诱发突变</a:t>
            </a:r>
            <a:endParaRPr lang="zh-CN" altLang="en-US" sz="3200" b="1" dirty="0">
              <a:solidFill>
                <a:srgbClr val="C00000"/>
              </a:solidFill>
              <a:latin typeface="宋体" panose="02010600030101010101" pitchFamily="2" charset="-122"/>
              <a:ea typeface="楷体_GB2312"/>
            </a:endParaRPr>
          </a:p>
          <a:p>
            <a:r>
              <a:rPr lang="zh-CN" altLang="en-US" sz="2400" b="1" dirty="0">
                <a:solidFill>
                  <a:srgbClr val="0000CC"/>
                </a:solidFill>
                <a:latin typeface="宋体" panose="02010600030101010101" pitchFamily="2" charset="-122"/>
                <a:ea typeface="楷体_GB2312"/>
              </a:rPr>
              <a:t>（一）物理因素的突变 </a:t>
            </a:r>
            <a:endParaRPr lang="zh-CN" altLang="en-US" sz="2400" b="1" dirty="0">
              <a:solidFill>
                <a:srgbClr val="0000CC"/>
              </a:solidFill>
              <a:latin typeface="宋体" panose="02010600030101010101" pitchFamily="2" charset="-122"/>
              <a:ea typeface="楷体_GB2312"/>
            </a:endParaRPr>
          </a:p>
          <a:p>
            <a:r>
              <a:rPr lang="en-US" altLang="zh-CN" sz="2400" dirty="0">
                <a:latin typeface="宋体" panose="02010600030101010101" pitchFamily="2" charset="-122"/>
                <a:ea typeface="楷体_GB2312"/>
              </a:rPr>
              <a:t>1.</a:t>
            </a:r>
            <a:r>
              <a:rPr lang="zh-CN" altLang="en-US" sz="2400" dirty="0">
                <a:latin typeface="宋体" panose="02010600030101010101" pitchFamily="2" charset="-122"/>
                <a:ea typeface="楷体_GB2312"/>
              </a:rPr>
              <a:t>紫外线</a:t>
            </a:r>
            <a:r>
              <a:rPr lang="zh-CN" altLang="en-US" sz="2400" dirty="0">
                <a:latin typeface="宋体" panose="02010600030101010101" pitchFamily="2" charset="-122"/>
                <a:ea typeface="楷体_GB2312"/>
                <a:hlinkClick r:id="rId1" action="ppaction://hlinkfile"/>
              </a:rPr>
              <a:t> </a:t>
            </a:r>
            <a:endParaRPr lang="zh-CN" altLang="en-US" sz="2400" dirty="0">
              <a:latin typeface="宋体" panose="02010600030101010101" pitchFamily="2" charset="-122"/>
              <a:ea typeface="楷体_GB2312"/>
            </a:endParaRPr>
          </a:p>
          <a:p>
            <a:r>
              <a:rPr lang="zh-CN" altLang="en-US" sz="2400" dirty="0">
                <a:latin typeface="宋体" panose="02010600030101010101" pitchFamily="2" charset="-122"/>
                <a:ea typeface="楷体_GB2312"/>
              </a:rPr>
              <a:t>    紫外线的大剂量作用可导致菌体死亡，小剂量则可引起突变。其主要生物学效应是其对</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的作用。其中主要机制是胸腺嘧啶二聚体的形成，它可在同一条链或两条链上发生。但发现形成的复合物暴露在可见光下，会使胸腺嘧啶二聚体重新解聚成为单体，此过程称为光复活作用。在紫外线照射进行诱变育种工作时，必须在红光下进行处理或操作，并在黑暗条件下培养，以免发生光复活作用。 </a:t>
            </a:r>
            <a:endParaRPr lang="zh-CN" altLang="en-US" sz="2400" dirty="0">
              <a:latin typeface="宋体" panose="02010600030101010101" pitchFamily="2" charset="-122"/>
              <a:ea typeface="楷体_GB231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Text Box 4"/>
          <p:cNvSpPr txBox="1"/>
          <p:nvPr/>
        </p:nvSpPr>
        <p:spPr>
          <a:xfrm>
            <a:off x="374650" y="1720850"/>
            <a:ext cx="8229600" cy="3046413"/>
          </a:xfrm>
          <a:prstGeom prst="rect">
            <a:avLst/>
          </a:prstGeom>
          <a:noFill/>
          <a:ln w="9525">
            <a:noFill/>
          </a:ln>
        </p:spPr>
        <p:txBody>
          <a:bodyPr>
            <a:spAutoFit/>
          </a:bodyPr>
          <a:p>
            <a:r>
              <a:rPr lang="en-US" altLang="zh-CN" sz="2400" dirty="0">
                <a:latin typeface="宋体" panose="02010600030101010101" pitchFamily="2" charset="-122"/>
                <a:ea typeface="楷体_GB2312"/>
              </a:rPr>
              <a:t>2.X</a:t>
            </a:r>
            <a:r>
              <a:rPr lang="zh-CN" altLang="en-US" sz="2400" dirty="0">
                <a:latin typeface="宋体" panose="02010600030101010101" pitchFamily="2" charset="-122"/>
                <a:ea typeface="楷体_GB2312"/>
              </a:rPr>
              <a:t>射线和</a:t>
            </a:r>
            <a:r>
              <a:rPr lang="en-US" altLang="zh-CN" sz="2400" dirty="0">
                <a:latin typeface="宋体" panose="02010600030101010101" pitchFamily="2" charset="-122"/>
                <a:ea typeface="楷体_GB2312"/>
              </a:rPr>
              <a:t>γ</a:t>
            </a:r>
            <a:r>
              <a:rPr lang="zh-CN" altLang="en-US" sz="2400" dirty="0">
                <a:latin typeface="宋体" panose="02010600030101010101" pitchFamily="2" charset="-122"/>
                <a:ea typeface="楷体_GB2312"/>
              </a:rPr>
              <a:t>射线 </a:t>
            </a:r>
            <a:endParaRPr lang="zh-CN" altLang="en-US" sz="2400" dirty="0">
              <a:latin typeface="宋体" panose="02010600030101010101" pitchFamily="2" charset="-122"/>
              <a:ea typeface="楷体_GB2312"/>
            </a:endParaRPr>
          </a:p>
          <a:p>
            <a:r>
              <a:rPr lang="zh-CN" altLang="en-US" sz="2400" dirty="0">
                <a:latin typeface="宋体" panose="02010600030101010101" pitchFamily="2" charset="-122"/>
                <a:ea typeface="楷体_GB2312"/>
              </a:rPr>
              <a:t>    </a:t>
            </a:r>
            <a:r>
              <a:rPr lang="en-US" altLang="zh-CN" sz="2400" dirty="0">
                <a:latin typeface="宋体" panose="02010600030101010101" pitchFamily="2" charset="-122"/>
                <a:ea typeface="楷体_GB2312"/>
              </a:rPr>
              <a:t>X</a:t>
            </a:r>
            <a:r>
              <a:rPr lang="zh-CN" altLang="en-US" sz="2400" dirty="0">
                <a:latin typeface="宋体" panose="02010600030101010101" pitchFamily="2" charset="-122"/>
                <a:ea typeface="楷体_GB2312"/>
              </a:rPr>
              <a:t>射线和</a:t>
            </a:r>
            <a:r>
              <a:rPr lang="en-US" altLang="zh-CN" sz="2400" dirty="0">
                <a:latin typeface="宋体" panose="02010600030101010101" pitchFamily="2" charset="-122"/>
                <a:ea typeface="楷体_GB2312"/>
              </a:rPr>
              <a:t>γ</a:t>
            </a:r>
            <a:r>
              <a:rPr lang="zh-CN" altLang="en-US" sz="2400" dirty="0">
                <a:latin typeface="宋体" panose="02010600030101010101" pitchFamily="2" charset="-122"/>
                <a:ea typeface="楷体_GB2312"/>
              </a:rPr>
              <a:t>射线是不带电的光量子，不能直接引起物质电离，但在与原子或分子碰撞时，能把全部能量或部分能量传给原子而产生次级电子，这些次级电子具有很高的能量，使产生电离作用，从而直接或间接的改变</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的结构。其直接效应是使碱基间、</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间、糖与磷酸间相接的化学键断裂；间接效应是，电离作用引起水或有机分子产生自由基作用于</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分子，导致缺失或损伤。 </a:t>
            </a:r>
            <a:endParaRPr lang="zh-CN" altLang="en-US" sz="2400" dirty="0">
              <a:latin typeface="宋体" panose="02010600030101010101" pitchFamily="2" charset="-122"/>
              <a:ea typeface="楷体_GB231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Text Box 4"/>
          <p:cNvSpPr txBox="1"/>
          <p:nvPr/>
        </p:nvSpPr>
        <p:spPr>
          <a:xfrm>
            <a:off x="303213" y="908050"/>
            <a:ext cx="8445500" cy="3602038"/>
          </a:xfrm>
          <a:prstGeom prst="rect">
            <a:avLst/>
          </a:prstGeom>
          <a:noFill/>
          <a:ln w="9525">
            <a:noFill/>
          </a:ln>
        </p:spPr>
        <p:txBody>
          <a:bodyPr>
            <a:spAutoFit/>
          </a:bodyPr>
          <a:p>
            <a:pPr>
              <a:lnSpc>
                <a:spcPct val="150000"/>
              </a:lnSpc>
            </a:pPr>
            <a:r>
              <a:rPr lang="zh-CN" altLang="en-US" sz="2400" b="1" dirty="0">
                <a:solidFill>
                  <a:srgbClr val="0000CC"/>
                </a:solidFill>
                <a:latin typeface="宋体" panose="02010600030101010101" pitchFamily="2" charset="-122"/>
                <a:ea typeface="楷体_GB2312"/>
              </a:rPr>
              <a:t>（二）化学因素的诱变 </a:t>
            </a:r>
            <a:endParaRPr lang="zh-CN" altLang="en-US" sz="2400" b="1" dirty="0">
              <a:solidFill>
                <a:srgbClr val="0000CC"/>
              </a:solidFill>
              <a:latin typeface="宋体" panose="02010600030101010101" pitchFamily="2" charset="-122"/>
              <a:ea typeface="楷体_GB2312"/>
            </a:endParaRPr>
          </a:p>
          <a:p>
            <a:r>
              <a:rPr lang="en-US" altLang="zh-CN" sz="2400" dirty="0">
                <a:latin typeface="宋体" panose="02010600030101010101" pitchFamily="2" charset="-122"/>
                <a:ea typeface="楷体_GB2312"/>
              </a:rPr>
              <a:t>1.</a:t>
            </a:r>
            <a:r>
              <a:rPr lang="zh-CN" altLang="en-US" sz="2400" dirty="0">
                <a:latin typeface="宋体" panose="02010600030101010101" pitchFamily="2" charset="-122"/>
                <a:ea typeface="楷体_GB2312"/>
              </a:rPr>
              <a:t>碱基结构类似物 </a:t>
            </a:r>
            <a:endParaRPr lang="zh-CN" altLang="en-US" sz="2400" dirty="0">
              <a:latin typeface="宋体" panose="02010600030101010101" pitchFamily="2" charset="-122"/>
              <a:ea typeface="楷体_GB2312"/>
            </a:endParaRPr>
          </a:p>
          <a:p>
            <a:r>
              <a:rPr lang="zh-CN" altLang="en-US" sz="2400" dirty="0">
                <a:latin typeface="宋体" panose="02010600030101010101" pitchFamily="2" charset="-122"/>
                <a:ea typeface="楷体_GB2312"/>
              </a:rPr>
              <a:t>     这是一类与正常碱基结构（</a:t>
            </a:r>
            <a:r>
              <a:rPr lang="en-US" altLang="zh-CN" sz="2400" dirty="0">
                <a:latin typeface="宋体" panose="02010600030101010101" pitchFamily="2" charset="-122"/>
                <a:ea typeface="楷体_GB2312"/>
              </a:rPr>
              <a:t>A</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T</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C</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G</a:t>
            </a:r>
            <a:r>
              <a:rPr lang="zh-CN" altLang="en-US" sz="2400" dirty="0">
                <a:latin typeface="宋体" panose="02010600030101010101" pitchFamily="2" charset="-122"/>
                <a:ea typeface="楷体_GB2312"/>
              </a:rPr>
              <a:t>）相似的物质，如</a:t>
            </a:r>
            <a:r>
              <a:rPr lang="en-US" altLang="zh-CN" sz="2400" dirty="0">
                <a:latin typeface="宋体" panose="02010600030101010101" pitchFamily="2" charset="-122"/>
                <a:ea typeface="楷体_GB2312"/>
              </a:rPr>
              <a:t>5-</a:t>
            </a:r>
            <a:r>
              <a:rPr lang="zh-CN" altLang="en-US" sz="2400" dirty="0">
                <a:latin typeface="宋体" panose="02010600030101010101" pitchFamily="2" charset="-122"/>
                <a:ea typeface="楷体_GB2312"/>
              </a:rPr>
              <a:t>溴尿嘧啶（</a:t>
            </a:r>
            <a:r>
              <a:rPr lang="en-US" altLang="zh-CN" sz="2400" dirty="0">
                <a:latin typeface="宋体" panose="02010600030101010101" pitchFamily="2" charset="-122"/>
                <a:ea typeface="楷体_GB2312"/>
              </a:rPr>
              <a:t>5-BU</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5-</a:t>
            </a:r>
            <a:r>
              <a:rPr lang="zh-CN" altLang="en-US" sz="2400" dirty="0">
                <a:latin typeface="宋体" panose="02010600030101010101" pitchFamily="2" charset="-122"/>
                <a:ea typeface="楷体_GB2312"/>
              </a:rPr>
              <a:t>脱氧尿嘧啶（</a:t>
            </a:r>
            <a:r>
              <a:rPr lang="en-US" altLang="zh-CN" sz="2400" dirty="0">
                <a:latin typeface="宋体" panose="02010600030101010101" pitchFamily="2" charset="-122"/>
                <a:ea typeface="楷体_GB2312"/>
              </a:rPr>
              <a:t>5-dU</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8-</a:t>
            </a:r>
            <a:r>
              <a:rPr lang="zh-CN" altLang="en-US" sz="2400" dirty="0">
                <a:latin typeface="宋体" panose="02010600030101010101" pitchFamily="2" charset="-122"/>
                <a:ea typeface="楷体_GB2312"/>
              </a:rPr>
              <a:t>氮鸟嘌呤（</a:t>
            </a:r>
            <a:r>
              <a:rPr lang="en-US" altLang="zh-CN" sz="2400" dirty="0">
                <a:latin typeface="宋体" panose="02010600030101010101" pitchFamily="2" charset="-122"/>
                <a:ea typeface="楷体_GB2312"/>
              </a:rPr>
              <a:t>8-NG</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2-</a:t>
            </a:r>
            <a:r>
              <a:rPr lang="zh-CN" altLang="en-US" sz="2400" dirty="0">
                <a:latin typeface="宋体" panose="02010600030101010101" pitchFamily="2" charset="-122"/>
                <a:ea typeface="楷体_GB2312"/>
              </a:rPr>
              <a:t>氨基嘌呤等，它们能掺入</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分子中而不妨碍</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的正常复制，但其发生的错误配对便可引起碱基对的置换，出现突变。这类代谢类似物只有对正常进行新陈代谢和繁殖着的微生物才起作用，而对休止细胞，游离的噬菌体粒子或离体的</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分子却不起作用。 </a:t>
            </a:r>
            <a:endParaRPr lang="zh-CN" altLang="en-US" sz="2400" dirty="0">
              <a:latin typeface="宋体" panose="02010600030101010101" pitchFamily="2" charset="-122"/>
              <a:ea typeface="楷体_GB231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Rectangle 3"/>
          <p:cNvSpPr>
            <a:spLocks noGrp="1"/>
          </p:cNvSpPr>
          <p:nvPr>
            <p:ph type="subTitle" idx="1"/>
          </p:nvPr>
        </p:nvSpPr>
        <p:spPr>
          <a:xfrm>
            <a:off x="755650" y="3429000"/>
            <a:ext cx="5889625" cy="1752600"/>
          </a:xfrm>
        </p:spPr>
        <p:txBody>
          <a:bodyPr vert="horz" wrap="square" lIns="91440" tIns="45720" rIns="91440" bIns="45720" anchor="t" anchorCtr="0"/>
          <a:p>
            <a:pPr eaLnBrk="1" hangingPunct="1">
              <a:buSzPct val="70000"/>
            </a:pPr>
            <a:r>
              <a:rPr lang="zh-CN" altLang="en-US" b="1" dirty="0">
                <a:latin typeface="华文宋体" panose="02010600040101010101" pitchFamily="2" charset="-122"/>
                <a:ea typeface="华文宋体" panose="02010600040101010101" pitchFamily="2" charset="-122"/>
                <a:cs typeface="Arial" panose="020B0604020202090204" pitchFamily="34" charset="0"/>
              </a:rPr>
              <a:t>一、遗传和变异的物质基础</a:t>
            </a:r>
            <a:r>
              <a:rPr lang="en-US" altLang="zh-CN" b="1" dirty="0">
                <a:latin typeface="华文宋体" panose="02010600040101010101" pitchFamily="2" charset="-122"/>
                <a:ea typeface="华文宋体" panose="02010600040101010101" pitchFamily="2" charset="-122"/>
                <a:cs typeface="Arial" panose="020B0604020202090204" pitchFamily="34" charset="0"/>
              </a:rPr>
              <a:t>——DNA</a:t>
            </a:r>
            <a:endParaRPr lang="en-US" altLang="zh-CN" b="1" dirty="0">
              <a:latin typeface="华文宋体" panose="02010600040101010101" pitchFamily="2" charset="-122"/>
              <a:ea typeface="华文宋体" panose="02010600040101010101" pitchFamily="2" charset="-122"/>
              <a:cs typeface="Arial" panose="020B0604020202090204" pitchFamily="34" charset="0"/>
            </a:endParaRPr>
          </a:p>
        </p:txBody>
      </p:sp>
      <p:sp>
        <p:nvSpPr>
          <p:cNvPr id="2" name="矩形 1"/>
          <p:cNvSpPr/>
          <p:nvPr/>
        </p:nvSpPr>
        <p:spPr>
          <a:xfrm>
            <a:off x="468313" y="2133600"/>
            <a:ext cx="6072188" cy="584200"/>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90204" pitchFamily="34" charset="0"/>
              </a:rPr>
              <a:t>第一节</a:t>
            </a:r>
            <a:r>
              <a:rPr kumimoji="0" lang="zh-CN" altLang="en-US" sz="3200" b="1"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cs typeface="Times New Roman" panose="02020703060505090304" pitchFamily="18" charset="0"/>
              </a:rPr>
              <a:t>   遗传变异的基础物质</a:t>
            </a:r>
            <a:endParaRPr kumimoji="0" lang="zh-CN" altLang="en-US" sz="3200" b="1" i="0" u="none" strike="noStrike" kern="0" cap="none" spc="0" normalizeH="0" baseline="0" noProof="0" dirty="0">
              <a:ln>
                <a:noFill/>
              </a:ln>
              <a:solidFill>
                <a:srgbClr val="C00000"/>
              </a:solidFill>
              <a:effectLst/>
              <a:uLnTx/>
              <a:uFillTx/>
              <a:latin typeface="华文中宋" panose="02010600040101010101" pitchFamily="2" charset="-122"/>
              <a:ea typeface="华文中宋" panose="02010600040101010101" pitchFamily="2" charset="-122"/>
              <a:cs typeface="Arial" panose="020B060402020209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Text Box 4"/>
          <p:cNvSpPr txBox="1"/>
          <p:nvPr/>
        </p:nvSpPr>
        <p:spPr>
          <a:xfrm>
            <a:off x="376238" y="1562100"/>
            <a:ext cx="8516937" cy="1938338"/>
          </a:xfrm>
          <a:prstGeom prst="rect">
            <a:avLst/>
          </a:prstGeom>
          <a:noFill/>
          <a:ln w="9525">
            <a:noFill/>
          </a:ln>
        </p:spPr>
        <p:txBody>
          <a:bodyPr>
            <a:spAutoFit/>
          </a:bodyPr>
          <a:p>
            <a:r>
              <a:rPr lang="en-US" altLang="zh-CN" sz="2400" b="1" dirty="0">
                <a:solidFill>
                  <a:srgbClr val="0000CC"/>
                </a:solidFill>
                <a:latin typeface="宋体" panose="02010600030101010101" pitchFamily="2" charset="-122"/>
                <a:ea typeface="楷体_GB2312"/>
              </a:rPr>
              <a:t>2.</a:t>
            </a:r>
            <a:r>
              <a:rPr lang="zh-CN" altLang="en-US" sz="2400" b="1" dirty="0">
                <a:solidFill>
                  <a:srgbClr val="0000CC"/>
                </a:solidFill>
                <a:latin typeface="宋体" panose="02010600030101010101" pitchFamily="2" charset="-122"/>
                <a:ea typeface="楷体_GB2312"/>
              </a:rPr>
              <a:t>与核酸上碱基起化学反应的诱变剂 </a:t>
            </a:r>
            <a:endParaRPr lang="zh-CN" altLang="en-US" sz="2400" b="1" dirty="0">
              <a:solidFill>
                <a:srgbClr val="0000CC"/>
              </a:solidFill>
              <a:latin typeface="宋体" panose="02010600030101010101" pitchFamily="2" charset="-122"/>
              <a:ea typeface="楷体_GB2312"/>
            </a:endParaRPr>
          </a:p>
          <a:p>
            <a:r>
              <a:rPr lang="zh-CN" altLang="en-US" sz="2400" dirty="0">
                <a:solidFill>
                  <a:srgbClr val="0000CC"/>
                </a:solidFill>
                <a:latin typeface="宋体" panose="02010600030101010101" pitchFamily="2" charset="-122"/>
                <a:ea typeface="楷体_GB2312"/>
              </a:rPr>
              <a:t>   </a:t>
            </a:r>
            <a:r>
              <a:rPr lang="zh-CN" altLang="en-US" sz="2400" dirty="0">
                <a:latin typeface="宋体" panose="02010600030101010101" pitchFamily="2" charset="-122"/>
                <a:ea typeface="楷体_GB2312"/>
              </a:rPr>
              <a:t> 有些化合物能与</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分子的某些基团起化学反应，如亚硝酸可使碱基脱氨，脱去的氨基被羟基取代，从而使</a:t>
            </a:r>
            <a:r>
              <a:rPr lang="en-US" altLang="zh-CN" sz="2400" dirty="0">
                <a:latin typeface="宋体" panose="02010600030101010101" pitchFamily="2" charset="-122"/>
                <a:ea typeface="楷体_GB2312"/>
              </a:rPr>
              <a:t>A</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G</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C</a:t>
            </a:r>
            <a:r>
              <a:rPr lang="zh-CN" altLang="en-US" sz="2400" dirty="0">
                <a:latin typeface="宋体" panose="02010600030101010101" pitchFamily="2" charset="-122"/>
                <a:ea typeface="楷体_GB2312"/>
              </a:rPr>
              <a:t>分别转变成</a:t>
            </a:r>
            <a:r>
              <a:rPr lang="en-US" altLang="zh-CN" sz="2400" dirty="0">
                <a:latin typeface="宋体" panose="02010600030101010101" pitchFamily="2" charset="-122"/>
                <a:ea typeface="楷体_GB2312"/>
              </a:rPr>
              <a:t>H</a:t>
            </a:r>
            <a:r>
              <a:rPr lang="zh-CN" altLang="en-US" sz="2400" dirty="0">
                <a:latin typeface="宋体" panose="02010600030101010101" pitchFamily="2" charset="-122"/>
                <a:ea typeface="楷体_GB2312"/>
              </a:rPr>
              <a:t>（次黄嘌呤）、</a:t>
            </a:r>
            <a:r>
              <a:rPr lang="en-US" altLang="zh-CN" sz="2400" dirty="0">
                <a:latin typeface="宋体" panose="02010600030101010101" pitchFamily="2" charset="-122"/>
                <a:ea typeface="楷体_GB2312"/>
              </a:rPr>
              <a:t>X</a:t>
            </a:r>
            <a:r>
              <a:rPr lang="zh-CN" altLang="en-US" sz="2400" dirty="0">
                <a:latin typeface="宋体" panose="02010600030101010101" pitchFamily="2" charset="-122"/>
                <a:ea typeface="楷体_GB2312"/>
              </a:rPr>
              <a:t>（黄嘌呤）、</a:t>
            </a:r>
            <a:r>
              <a:rPr lang="en-US" altLang="zh-CN" sz="2400" dirty="0">
                <a:latin typeface="宋体" panose="02010600030101010101" pitchFamily="2" charset="-122"/>
                <a:ea typeface="楷体_GB2312"/>
              </a:rPr>
              <a:t>U</a:t>
            </a:r>
            <a:r>
              <a:rPr lang="zh-CN" altLang="en-US" sz="2400" dirty="0">
                <a:latin typeface="宋体" panose="02010600030101010101" pitchFamily="2" charset="-122"/>
                <a:ea typeface="楷体_GB2312"/>
              </a:rPr>
              <a:t>（尿嘧啶），复制时它们便与</a:t>
            </a:r>
            <a:r>
              <a:rPr lang="en-US" altLang="zh-CN" sz="2400" dirty="0">
                <a:latin typeface="宋体" panose="02010600030101010101" pitchFamily="2" charset="-122"/>
                <a:ea typeface="楷体_GB2312"/>
              </a:rPr>
              <a:t>C</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G</a:t>
            </a:r>
            <a:r>
              <a:rPr lang="zh-CN" altLang="en-US" sz="2400" dirty="0">
                <a:latin typeface="宋体" panose="02010600030101010101" pitchFamily="2" charset="-122"/>
                <a:ea typeface="楷体_GB2312"/>
              </a:rPr>
              <a:t>、</a:t>
            </a:r>
            <a:r>
              <a:rPr lang="en-US" altLang="zh-CN" sz="2400" dirty="0">
                <a:latin typeface="宋体" panose="02010600030101010101" pitchFamily="2" charset="-122"/>
                <a:ea typeface="楷体_GB2312"/>
              </a:rPr>
              <a:t>A</a:t>
            </a:r>
            <a:r>
              <a:rPr lang="zh-CN" altLang="en-US" sz="2400" dirty="0">
                <a:latin typeface="宋体" panose="02010600030101010101" pitchFamily="2" charset="-122"/>
                <a:ea typeface="楷体_GB2312"/>
              </a:rPr>
              <a:t>配对。</a:t>
            </a:r>
            <a:endParaRPr lang="zh-CN" altLang="en-US" sz="2400" dirty="0">
              <a:latin typeface="宋体" panose="02010600030101010101" pitchFamily="2" charset="-122"/>
              <a:ea typeface="楷体_GB2312"/>
            </a:endParaRPr>
          </a:p>
        </p:txBody>
      </p:sp>
      <p:sp>
        <p:nvSpPr>
          <p:cNvPr id="46083" name="Rectangle 5"/>
          <p:cNvSpPr/>
          <p:nvPr/>
        </p:nvSpPr>
        <p:spPr>
          <a:xfrm>
            <a:off x="395288" y="4292600"/>
            <a:ext cx="8135937" cy="2308225"/>
          </a:xfrm>
          <a:prstGeom prst="rect">
            <a:avLst/>
          </a:prstGeom>
          <a:noFill/>
          <a:ln w="9525">
            <a:noFill/>
          </a:ln>
        </p:spPr>
        <p:txBody>
          <a:bodyPr>
            <a:spAutoFit/>
          </a:bodyPr>
          <a:p>
            <a:r>
              <a:rPr lang="en-US" altLang="zh-CN" sz="2400" b="1" dirty="0">
                <a:solidFill>
                  <a:srgbClr val="0000CC"/>
                </a:solidFill>
                <a:latin typeface="宋体" panose="02010600030101010101" pitchFamily="2" charset="-122"/>
                <a:ea typeface="楷体_GB2312"/>
              </a:rPr>
              <a:t>3.</a:t>
            </a:r>
            <a:r>
              <a:rPr lang="zh-CN" altLang="en-US" sz="2400" b="1" dirty="0">
                <a:solidFill>
                  <a:srgbClr val="0000CC"/>
                </a:solidFill>
                <a:latin typeface="宋体" panose="02010600030101010101" pitchFamily="2" charset="-122"/>
                <a:ea typeface="楷体_GB2312"/>
              </a:rPr>
              <a:t>移码诱变 </a:t>
            </a:r>
            <a:endParaRPr lang="zh-CN" altLang="en-US" sz="2400" b="1" dirty="0">
              <a:solidFill>
                <a:srgbClr val="0000CC"/>
              </a:solidFill>
              <a:latin typeface="宋体" panose="02010600030101010101" pitchFamily="2" charset="-122"/>
              <a:ea typeface="楷体_GB2312"/>
            </a:endParaRPr>
          </a:p>
          <a:p>
            <a:r>
              <a:rPr lang="zh-CN" altLang="en-US" sz="2400" dirty="0">
                <a:solidFill>
                  <a:srgbClr val="0000CC"/>
                </a:solidFill>
                <a:latin typeface="宋体" panose="02010600030101010101" pitchFamily="2" charset="-122"/>
                <a:ea typeface="楷体_GB2312"/>
              </a:rPr>
              <a:t> </a:t>
            </a:r>
            <a:r>
              <a:rPr lang="zh-CN" altLang="en-US" sz="2400" dirty="0">
                <a:latin typeface="宋体" panose="02010600030101010101" pitchFamily="2" charset="-122"/>
                <a:ea typeface="楷体_GB2312"/>
              </a:rPr>
              <a:t>    吖啶类化合物</a:t>
            </a:r>
            <a:r>
              <a:rPr lang="en-US" altLang="zh-CN" sz="2400" dirty="0">
                <a:latin typeface="宋体" panose="02010600030101010101" pitchFamily="2" charset="-122"/>
                <a:ea typeface="楷体_GB2312"/>
              </a:rPr>
              <a:t>,</a:t>
            </a:r>
            <a:r>
              <a:rPr lang="zh-CN" altLang="en-US" sz="2400" dirty="0">
                <a:latin typeface="宋体" panose="02010600030101010101" pitchFamily="2" charset="-122"/>
                <a:ea typeface="楷体_GB2312"/>
              </a:rPr>
              <a:t>如原黄素、吖啶橙、吖啶黄、</a:t>
            </a:r>
            <a:r>
              <a:rPr lang="en-US" altLang="zh-CN" sz="2400" dirty="0">
                <a:latin typeface="宋体" panose="02010600030101010101" pitchFamily="2" charset="-122"/>
                <a:ea typeface="楷体_GB2312"/>
              </a:rPr>
              <a:t>a-</a:t>
            </a:r>
            <a:r>
              <a:rPr lang="zh-CN" altLang="en-US" sz="2400" dirty="0">
                <a:latin typeface="宋体" panose="02010600030101010101" pitchFamily="2" charset="-122"/>
                <a:ea typeface="楷体_GB2312"/>
              </a:rPr>
              <a:t>氨基吖啶等是一类染料，具有扁平结构，能插入到</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分子的碱基对之间，使</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结构变形，在复制时产生不对称交换，从而引起在</a:t>
            </a:r>
            <a:r>
              <a:rPr lang="en-US" altLang="zh-CN" sz="2400" dirty="0">
                <a:latin typeface="宋体" panose="02010600030101010101" pitchFamily="2" charset="-122"/>
                <a:ea typeface="楷体_GB2312"/>
              </a:rPr>
              <a:t>DNA</a:t>
            </a:r>
            <a:r>
              <a:rPr lang="zh-CN" altLang="en-US" sz="2400" dirty="0">
                <a:latin typeface="宋体" panose="02010600030101010101" pitchFamily="2" charset="-122"/>
                <a:ea typeface="楷体_GB2312"/>
              </a:rPr>
              <a:t>链中插入或缺失一个或几个核苷酸，造成这一对核苷酸以后所有密码发生移动，产生移码突变。</a:t>
            </a:r>
            <a:endParaRPr lang="zh-CN" altLang="en-US" sz="2400" dirty="0">
              <a:latin typeface="宋体" panose="02010600030101010101" pitchFamily="2" charset="-122"/>
              <a:ea typeface="楷体_GB231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Rectangle 4"/>
          <p:cNvSpPr/>
          <p:nvPr/>
        </p:nvSpPr>
        <p:spPr>
          <a:xfrm>
            <a:off x="539750" y="836613"/>
            <a:ext cx="7772400"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诱发基因突变的因素</a:t>
            </a:r>
            <a:endParaRPr lang="zh-CN" altLang="en-US" sz="3200" b="1" dirty="0">
              <a:solidFill>
                <a:srgbClr val="C00000"/>
              </a:solidFill>
              <a:latin typeface="Times New Roman" panose="02020703060505090304" pitchFamily="18" charset="0"/>
            </a:endParaRPr>
          </a:p>
        </p:txBody>
      </p:sp>
      <p:sp>
        <p:nvSpPr>
          <p:cNvPr id="47107" name="Rectangle 5"/>
          <p:cNvSpPr/>
          <p:nvPr/>
        </p:nvSpPr>
        <p:spPr>
          <a:xfrm>
            <a:off x="611188" y="1773238"/>
            <a:ext cx="7993062" cy="5084762"/>
          </a:xfrm>
          <a:prstGeom prst="rect">
            <a:avLst/>
          </a:prstGeom>
          <a:noFill/>
          <a:ln w="9525">
            <a:noFill/>
          </a:ln>
        </p:spPr>
        <p:txBody>
          <a:bodyPr/>
          <a:p>
            <a:pPr marL="342900" indent="-342900">
              <a:lnSpc>
                <a:spcPct val="125000"/>
              </a:lnSpc>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紫外线、电离辐射（</a:t>
            </a:r>
            <a:r>
              <a:rPr lang="en-US" altLang="zh-CN" sz="2400" dirty="0">
                <a:latin typeface="华文宋体" panose="02010600040101010101" pitchFamily="2" charset="-122"/>
              </a:rPr>
              <a:t>X</a:t>
            </a:r>
            <a:r>
              <a:rPr lang="zh-CN" altLang="en-US" sz="2400" dirty="0">
                <a:latin typeface="华文宋体" panose="02010600040101010101" pitchFamily="2" charset="-122"/>
              </a:rPr>
              <a:t>线、 </a:t>
            </a:r>
            <a:r>
              <a:rPr lang="en-US" altLang="zh-CN" sz="2400" dirty="0">
                <a:latin typeface="华文宋体" panose="02010600040101010101" pitchFamily="2" charset="-122"/>
              </a:rPr>
              <a:t>γ</a:t>
            </a:r>
            <a:r>
              <a:rPr lang="zh-CN" altLang="en-US" sz="2400" dirty="0">
                <a:latin typeface="华文宋体" panose="02010600040101010101" pitchFamily="2" charset="-122"/>
              </a:rPr>
              <a:t>线和快中子等）</a:t>
            </a:r>
            <a:endParaRPr lang="zh-CN" altLang="en-US" sz="2400" dirty="0">
              <a:latin typeface="华文宋体" panose="02010600040101010101" pitchFamily="2" charset="-122"/>
            </a:endParaRPr>
          </a:p>
          <a:p>
            <a:pPr marL="342900" indent="-342900">
              <a:lnSpc>
                <a:spcPct val="125000"/>
              </a:lnSpc>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羟胺、亚硝酸或含亚硝酸化合物</a:t>
            </a:r>
            <a:endParaRPr lang="zh-CN" altLang="en-US" sz="2400" dirty="0">
              <a:latin typeface="华文宋体" panose="02010600040101010101" pitchFamily="2" charset="-122"/>
            </a:endParaRPr>
          </a:p>
          <a:p>
            <a:pPr marL="342900" indent="-342900">
              <a:lnSpc>
                <a:spcPct val="125000"/>
              </a:lnSpc>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烷化剂（甲醛、氯乙烯、氮芥等）</a:t>
            </a:r>
            <a:endParaRPr lang="zh-CN" altLang="en-US" sz="2400" dirty="0">
              <a:latin typeface="华文宋体" panose="02010600040101010101" pitchFamily="2" charset="-122"/>
            </a:endParaRPr>
          </a:p>
          <a:p>
            <a:pPr marL="342900" indent="-342900">
              <a:lnSpc>
                <a:spcPct val="125000"/>
              </a:lnSpc>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碱基类似物：以假乱真， </a:t>
            </a:r>
            <a:r>
              <a:rPr lang="en-US" altLang="zh-CN" sz="2400" dirty="0">
                <a:latin typeface="华文宋体" panose="02010600040101010101" pitchFamily="2" charset="-122"/>
              </a:rPr>
              <a:t>5-</a:t>
            </a:r>
            <a:r>
              <a:rPr lang="zh-CN" altLang="en-US" sz="2400" dirty="0">
                <a:latin typeface="华文宋体" panose="02010600040101010101" pitchFamily="2" charset="-122"/>
              </a:rPr>
              <a:t>溴尿嘧啶（</a:t>
            </a:r>
            <a:r>
              <a:rPr lang="en-US" altLang="zh-CN" sz="2400" dirty="0">
                <a:latin typeface="华文宋体" panose="02010600040101010101" pitchFamily="2" charset="-122"/>
              </a:rPr>
              <a:t>5-BU</a:t>
            </a:r>
            <a:r>
              <a:rPr lang="zh-CN" altLang="en-US" sz="2400" dirty="0">
                <a:latin typeface="华文宋体" panose="02010600040101010101" pitchFamily="2" charset="-122"/>
              </a:rPr>
              <a:t>）、</a:t>
            </a:r>
            <a:r>
              <a:rPr lang="en-US" altLang="zh-CN" sz="2400" dirty="0">
                <a:latin typeface="华文宋体" panose="02010600040101010101" pitchFamily="2" charset="-122"/>
              </a:rPr>
              <a:t>2-</a:t>
            </a:r>
            <a:r>
              <a:rPr lang="zh-CN" altLang="en-US" sz="2400" dirty="0">
                <a:latin typeface="华文宋体" panose="02010600040101010101" pitchFamily="2" charset="-122"/>
              </a:rPr>
              <a:t>氨基嘌呤（</a:t>
            </a:r>
            <a:r>
              <a:rPr lang="en-US" altLang="zh-CN" sz="2400" dirty="0">
                <a:latin typeface="华文宋体" panose="02010600040101010101" pitchFamily="2" charset="-122"/>
              </a:rPr>
              <a:t>2-AP</a:t>
            </a:r>
            <a:r>
              <a:rPr lang="zh-CN" altLang="en-US" sz="2400" dirty="0">
                <a:latin typeface="华文宋体" panose="02010600040101010101" pitchFamily="2" charset="-122"/>
              </a:rPr>
              <a:t>）</a:t>
            </a:r>
            <a:endParaRPr lang="zh-CN" altLang="en-US" sz="2400" dirty="0">
              <a:latin typeface="华文宋体" panose="02010600040101010101" pitchFamily="2" charset="-122"/>
            </a:endParaRPr>
          </a:p>
          <a:p>
            <a:pPr marL="342900" indent="-342900">
              <a:lnSpc>
                <a:spcPct val="125000"/>
              </a:lnSpc>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造成</a:t>
            </a:r>
            <a:r>
              <a:rPr lang="en-US" altLang="zh-CN" sz="2400" dirty="0">
                <a:latin typeface="华文宋体" panose="02010600040101010101" pitchFamily="2" charset="-122"/>
              </a:rPr>
              <a:t>DNA</a:t>
            </a:r>
            <a:r>
              <a:rPr lang="zh-CN" altLang="en-US" sz="2400" dirty="0">
                <a:latin typeface="华文宋体" panose="02010600040101010101" pitchFamily="2" charset="-122"/>
              </a:rPr>
              <a:t>增加或减少一、二个碱基：丫啶类染料，氮芥类衍生物等。</a:t>
            </a:r>
            <a:endParaRPr lang="en-US" altLang="zh-CN" sz="2400" dirty="0">
              <a:latin typeface="华文宋体" panose="02010600040101010101" pitchFamily="2" charset="-122"/>
            </a:endParaRPr>
          </a:p>
          <a:p>
            <a:pPr marL="342900" indent="-342900">
              <a:lnSpc>
                <a:spcPct val="125000"/>
              </a:lnSpc>
              <a:spcBef>
                <a:spcPct val="20000"/>
              </a:spcBef>
              <a:buClr>
                <a:schemeClr val="accent1"/>
              </a:buClr>
              <a:buFont typeface="Wingdings" panose="05000000000000000000" pitchFamily="2" charset="2"/>
              <a:buChar char="p"/>
            </a:pPr>
            <a:r>
              <a:rPr lang="zh-CN" altLang="en-US" sz="2400" dirty="0">
                <a:latin typeface="Times New Roman" panose="02020703060505090304" pitchFamily="18" charset="0"/>
              </a:rPr>
              <a:t>病毒等生物因素：如麻疹病毒、流感病毒、疱疹病毒等，是诱发突变的明显因素。</a:t>
            </a:r>
            <a:endParaRPr lang="zh-CN" altLang="en-US" sz="2400" dirty="0">
              <a:latin typeface="Times New Roman" panose="02020703060505090304" pitchFamily="18" charset="0"/>
            </a:endParaRPr>
          </a:p>
          <a:p>
            <a:pPr marL="342900" indent="-342900">
              <a:lnSpc>
                <a:spcPct val="125000"/>
              </a:lnSpc>
              <a:spcBef>
                <a:spcPct val="20000"/>
              </a:spcBef>
              <a:buClr>
                <a:schemeClr val="accent1"/>
              </a:buClr>
              <a:buFont typeface="Wingdings" panose="05000000000000000000" pitchFamily="2" charset="2"/>
              <a:buChar char="p"/>
            </a:pPr>
            <a:endParaRPr lang="zh-CN" altLang="en-US" sz="2400" b="1" dirty="0">
              <a:solidFill>
                <a:schemeClr val="tx2"/>
              </a:solidFill>
              <a:latin typeface="Times New Roman" panose="0202070306050509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Rectangle 4"/>
          <p:cNvSpPr/>
          <p:nvPr/>
        </p:nvSpPr>
        <p:spPr>
          <a:xfrm>
            <a:off x="468313" y="798513"/>
            <a:ext cx="3657600"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五</a:t>
            </a:r>
            <a:r>
              <a:rPr lang="zh-CN" altLang="en-US" sz="3200" dirty="0">
                <a:solidFill>
                  <a:srgbClr val="C00000"/>
                </a:solidFill>
                <a:latin typeface="华文宋体" panose="02010600040101010101" pitchFamily="2" charset="-122"/>
              </a:rPr>
              <a:t>、</a:t>
            </a:r>
            <a:r>
              <a:rPr lang="zh-CN" altLang="en-US" sz="3200" b="1" dirty="0">
                <a:solidFill>
                  <a:srgbClr val="C00000"/>
                </a:solidFill>
                <a:latin typeface="Times New Roman" panose="02020703060505090304" pitchFamily="18" charset="0"/>
              </a:rPr>
              <a:t>基因突变类型</a:t>
            </a:r>
            <a:endParaRPr lang="zh-CN" altLang="en-US" sz="3200" b="1" dirty="0">
              <a:solidFill>
                <a:srgbClr val="C00000"/>
              </a:solidFill>
              <a:latin typeface="Times New Roman" panose="02020703060505090304" pitchFamily="18" charset="0"/>
            </a:endParaRPr>
          </a:p>
        </p:txBody>
      </p:sp>
      <p:sp>
        <p:nvSpPr>
          <p:cNvPr id="48131" name="Rectangle 5"/>
          <p:cNvSpPr/>
          <p:nvPr/>
        </p:nvSpPr>
        <p:spPr>
          <a:xfrm>
            <a:off x="323850" y="1628775"/>
            <a:ext cx="8208963" cy="3810000"/>
          </a:xfrm>
          <a:prstGeom prst="rect">
            <a:avLst/>
          </a:prstGeom>
          <a:noFill/>
          <a:ln w="9525">
            <a:noFill/>
          </a:ln>
        </p:spPr>
        <p:txBody>
          <a:bodyPr/>
          <a:p>
            <a:pPr marL="342900" indent="-342900">
              <a:lnSpc>
                <a:spcPct val="160000"/>
              </a:lnSpc>
              <a:spcBef>
                <a:spcPct val="20000"/>
              </a:spcBef>
              <a:buClr>
                <a:schemeClr val="accent1"/>
              </a:buClr>
              <a:buFont typeface="Wingdings" panose="05000000000000000000" pitchFamily="2" charset="2"/>
              <a:buChar char="l"/>
            </a:pPr>
            <a:r>
              <a:rPr lang="zh-CN" altLang="en-US" sz="2000" b="1" dirty="0">
                <a:solidFill>
                  <a:srgbClr val="C00000"/>
                </a:solidFill>
                <a:latin typeface="华文宋体" panose="02010600040101010101" pitchFamily="2" charset="-122"/>
              </a:rPr>
              <a:t>移码突变：</a:t>
            </a:r>
            <a:r>
              <a:rPr lang="zh-CN" altLang="en-US" sz="2000" dirty="0">
                <a:latin typeface="华文宋体" panose="02010600040101010101" pitchFamily="2" charset="-122"/>
              </a:rPr>
              <a:t>由于</a:t>
            </a:r>
            <a:r>
              <a:rPr lang="en-US" altLang="zh-CN" sz="2000" dirty="0">
                <a:latin typeface="华文宋体" panose="02010600040101010101" pitchFamily="2" charset="-122"/>
              </a:rPr>
              <a:t>DNA</a:t>
            </a:r>
            <a:r>
              <a:rPr lang="zh-CN" altLang="en-US" sz="2000" dirty="0">
                <a:latin typeface="华文宋体" panose="02010600040101010101" pitchFamily="2" charset="-122"/>
              </a:rPr>
              <a:t>序列中发生</a:t>
            </a:r>
            <a:r>
              <a:rPr lang="en-US" altLang="zh-CN" sz="2000" dirty="0">
                <a:latin typeface="华文宋体" panose="02010600040101010101" pitchFamily="2" charset="-122"/>
              </a:rPr>
              <a:t>1-2</a:t>
            </a:r>
            <a:r>
              <a:rPr lang="zh-CN" altLang="en-US" sz="2000" dirty="0">
                <a:latin typeface="华文宋体" panose="02010600040101010101" pitchFamily="2" charset="-122"/>
              </a:rPr>
              <a:t>个核苷酸的缺失或插入，使翻译的阅读框发生改变，从而导致从改变位置以后的氨基酸序列的完全变化。 </a:t>
            </a:r>
            <a:endParaRPr lang="en-US" altLang="zh-CN" sz="2000" dirty="0">
              <a:latin typeface="华文宋体" panose="02010600040101010101" pitchFamily="2" charset="-122"/>
            </a:endParaRPr>
          </a:p>
          <a:p>
            <a:pPr marL="342900" indent="-342900">
              <a:lnSpc>
                <a:spcPct val="160000"/>
              </a:lnSpc>
              <a:spcBef>
                <a:spcPct val="20000"/>
              </a:spcBef>
              <a:buClr>
                <a:schemeClr val="accent1"/>
              </a:buClr>
              <a:buFont typeface="Wingdings" panose="05000000000000000000" pitchFamily="2" charset="2"/>
              <a:buChar char="l"/>
            </a:pPr>
            <a:r>
              <a:rPr lang="zh-CN" altLang="en-US" sz="2000" b="1" dirty="0">
                <a:solidFill>
                  <a:srgbClr val="C00000"/>
                </a:solidFill>
                <a:latin typeface="Times New Roman" panose="02020703060505090304" pitchFamily="18" charset="0"/>
              </a:rPr>
              <a:t>同义突变：</a:t>
            </a:r>
            <a:r>
              <a:rPr lang="zh-CN" altLang="en-US" sz="2000" dirty="0">
                <a:latin typeface="Times New Roman" panose="02020703060505090304" pitchFamily="18" charset="0"/>
              </a:rPr>
              <a:t>这是指某个碱基的变化没有改变产物氨基酸序列的密码子变化，显然，这是与密码子的简并性相关的。</a:t>
            </a:r>
            <a:endParaRPr lang="en-US" altLang="zh-CN" sz="2000" dirty="0">
              <a:latin typeface="Times New Roman" panose="02020703060505090304" pitchFamily="18" charset="0"/>
            </a:endParaRPr>
          </a:p>
          <a:p>
            <a:pPr marL="342900" indent="-342900">
              <a:lnSpc>
                <a:spcPct val="160000"/>
              </a:lnSpc>
              <a:spcBef>
                <a:spcPct val="20000"/>
              </a:spcBef>
              <a:buClr>
                <a:schemeClr val="accent1"/>
              </a:buClr>
              <a:buFont typeface="Wingdings" panose="05000000000000000000" pitchFamily="2" charset="2"/>
              <a:buChar char="l"/>
            </a:pPr>
            <a:r>
              <a:rPr lang="zh-CN" altLang="en-US" sz="2000" b="1" dirty="0">
                <a:solidFill>
                  <a:srgbClr val="C00000"/>
                </a:solidFill>
                <a:latin typeface="Times New Roman" panose="02020703060505090304" pitchFamily="18" charset="0"/>
              </a:rPr>
              <a:t>错义突变：</a:t>
            </a:r>
            <a:r>
              <a:rPr lang="zh-CN" altLang="en-US" sz="2000" dirty="0">
                <a:latin typeface="Times New Roman" panose="02020703060505090304" pitchFamily="18" charset="0"/>
              </a:rPr>
              <a:t>是指碱基序列的改变引起了产物氨基酸的改变。有些错义突变严重影响到蛋白质活性甚至使之完全无活性，从而影响了表型。如果该基因是必需基因，则该突变为致死突变。</a:t>
            </a:r>
            <a:endParaRPr lang="en-US" altLang="zh-CN" sz="2000" dirty="0">
              <a:latin typeface="Times New Roman" panose="0202070306050509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4"/>
          <p:cNvSpPr/>
          <p:nvPr/>
        </p:nvSpPr>
        <p:spPr>
          <a:xfrm>
            <a:off x="468313" y="798513"/>
            <a:ext cx="3657600"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五</a:t>
            </a:r>
            <a:r>
              <a:rPr lang="zh-CN" altLang="en-US" sz="3200" dirty="0">
                <a:solidFill>
                  <a:srgbClr val="C00000"/>
                </a:solidFill>
                <a:latin typeface="华文宋体" panose="02010600040101010101" pitchFamily="2" charset="-122"/>
              </a:rPr>
              <a:t>、</a:t>
            </a:r>
            <a:r>
              <a:rPr lang="zh-CN" altLang="en-US" sz="3200" b="1" dirty="0">
                <a:solidFill>
                  <a:srgbClr val="C00000"/>
                </a:solidFill>
                <a:latin typeface="Times New Roman" panose="02020703060505090304" pitchFamily="18" charset="0"/>
              </a:rPr>
              <a:t>基因突变类型</a:t>
            </a:r>
            <a:endParaRPr lang="zh-CN" altLang="en-US" sz="3200" b="1" dirty="0">
              <a:solidFill>
                <a:srgbClr val="C00000"/>
              </a:solidFill>
              <a:latin typeface="Times New Roman" panose="02020703060505090304" pitchFamily="18" charset="0"/>
            </a:endParaRPr>
          </a:p>
        </p:txBody>
      </p:sp>
      <p:sp>
        <p:nvSpPr>
          <p:cNvPr id="49155" name="Rectangle 5"/>
          <p:cNvSpPr/>
          <p:nvPr/>
        </p:nvSpPr>
        <p:spPr>
          <a:xfrm>
            <a:off x="323850" y="1628775"/>
            <a:ext cx="8208963" cy="3810000"/>
          </a:xfrm>
          <a:prstGeom prst="rect">
            <a:avLst/>
          </a:prstGeom>
          <a:noFill/>
          <a:ln w="9525">
            <a:noFill/>
          </a:ln>
        </p:spPr>
        <p:txBody>
          <a:bodyPr/>
          <a:p>
            <a:pPr marL="342900" indent="-342900">
              <a:lnSpc>
                <a:spcPct val="155000"/>
              </a:lnSpc>
              <a:spcBef>
                <a:spcPct val="20000"/>
              </a:spcBef>
              <a:buClr>
                <a:schemeClr val="accent1"/>
              </a:buClr>
              <a:buFont typeface="Wingdings" panose="05000000000000000000" pitchFamily="2" charset="2"/>
              <a:buChar char="l"/>
            </a:pPr>
            <a:r>
              <a:rPr lang="zh-CN" altLang="en-US" sz="2000" b="1" dirty="0">
                <a:solidFill>
                  <a:srgbClr val="C00000"/>
                </a:solidFill>
                <a:latin typeface="Times New Roman" panose="02020703060505090304" pitchFamily="18" charset="0"/>
              </a:rPr>
              <a:t>终止密码突变：</a:t>
            </a:r>
            <a:r>
              <a:rPr lang="en-US" altLang="zh-CN" sz="2000" dirty="0">
                <a:latin typeface="Times New Roman" panose="02020703060505090304" pitchFamily="18" charset="0"/>
              </a:rPr>
              <a:t>DNA</a:t>
            </a:r>
            <a:r>
              <a:rPr lang="zh-CN" altLang="en-US" sz="2000" dirty="0">
                <a:latin typeface="Times New Roman" panose="02020703060505090304" pitchFamily="18" charset="0"/>
              </a:rPr>
              <a:t>分子中的某个终止密码突变为编码氨基酸的密码，从而使多肽链的合成仍继续下去，直至下一个终止密码为止，形成超长的异常多肽链。</a:t>
            </a:r>
            <a:endParaRPr lang="en-US" altLang="zh-CN" sz="2000" dirty="0">
              <a:latin typeface="Times New Roman" panose="02020703060505090304" pitchFamily="18" charset="0"/>
            </a:endParaRPr>
          </a:p>
          <a:p>
            <a:pPr marL="342900" indent="-342900">
              <a:lnSpc>
                <a:spcPct val="155000"/>
              </a:lnSpc>
              <a:spcBef>
                <a:spcPct val="20000"/>
              </a:spcBef>
              <a:buClr>
                <a:schemeClr val="accent1"/>
              </a:buClr>
              <a:buFont typeface="Wingdings" panose="05000000000000000000" pitchFamily="2" charset="2"/>
              <a:buChar char="l"/>
            </a:pPr>
            <a:r>
              <a:rPr lang="zh-CN" altLang="en-US" sz="2000" b="1" dirty="0">
                <a:solidFill>
                  <a:srgbClr val="C00000"/>
                </a:solidFill>
                <a:latin typeface="Times New Roman" panose="02020703060505090304" pitchFamily="18" charset="0"/>
              </a:rPr>
              <a:t>无义突变：</a:t>
            </a:r>
            <a:r>
              <a:rPr lang="zh-CN" altLang="en-US" sz="2000" dirty="0">
                <a:latin typeface="Times New Roman" panose="02020703060505090304" pitchFamily="18" charset="0"/>
              </a:rPr>
              <a:t>是指某个碱基的改变，使代表某种氨基酸的密码子变为蛋白质合成的终止密码子（</a:t>
            </a:r>
            <a:r>
              <a:rPr lang="en-US" altLang="zh-CN" sz="2000" dirty="0">
                <a:latin typeface="Times New Roman" panose="02020703060505090304" pitchFamily="18" charset="0"/>
              </a:rPr>
              <a:t>UAA</a:t>
            </a:r>
            <a:r>
              <a:rPr lang="zh-CN" altLang="en-US" sz="2000" dirty="0">
                <a:latin typeface="Times New Roman" panose="02020703060505090304" pitchFamily="18" charset="0"/>
              </a:rPr>
              <a:t>，</a:t>
            </a:r>
            <a:r>
              <a:rPr lang="en-US" altLang="zh-CN" sz="2000" dirty="0">
                <a:latin typeface="Times New Roman" panose="02020703060505090304" pitchFamily="18" charset="0"/>
              </a:rPr>
              <a:t>UAG</a:t>
            </a:r>
            <a:r>
              <a:rPr lang="zh-CN" altLang="en-US" sz="2000" dirty="0">
                <a:latin typeface="Times New Roman" panose="02020703060505090304" pitchFamily="18" charset="0"/>
              </a:rPr>
              <a:t>，</a:t>
            </a:r>
            <a:r>
              <a:rPr lang="en-US" altLang="zh-CN" sz="2000" dirty="0">
                <a:latin typeface="Times New Roman" panose="02020703060505090304" pitchFamily="18" charset="0"/>
              </a:rPr>
              <a:t>UGA</a:t>
            </a:r>
            <a:r>
              <a:rPr lang="zh-CN" altLang="en-US" sz="2000" dirty="0">
                <a:latin typeface="Times New Roman" panose="02020703060505090304" pitchFamily="18" charset="0"/>
              </a:rPr>
              <a:t>）。蛋白质合成提前终止，产生截短的蛋白质。 </a:t>
            </a:r>
            <a:endParaRPr lang="zh-CN" altLang="en-US" sz="2000" dirty="0">
              <a:latin typeface="Times New Roman" panose="02020703060505090304" pitchFamily="18" charset="0"/>
            </a:endParaRPr>
          </a:p>
          <a:p>
            <a:pPr marL="342900" indent="-342900">
              <a:lnSpc>
                <a:spcPct val="160000"/>
              </a:lnSpc>
              <a:spcBef>
                <a:spcPct val="20000"/>
              </a:spcBef>
              <a:buClr>
                <a:schemeClr val="accent1"/>
              </a:buClr>
              <a:buFont typeface="Wingdings" panose="05000000000000000000" pitchFamily="2" charset="2"/>
              <a:buChar char="l"/>
            </a:pPr>
            <a:endParaRPr lang="zh-CN" altLang="en-US" sz="2000" dirty="0">
              <a:latin typeface="Times New Roman" panose="02020703060505090304" pitchFamily="18" charset="0"/>
            </a:endParaRPr>
          </a:p>
          <a:p>
            <a:pPr marL="342900" indent="-342900">
              <a:lnSpc>
                <a:spcPct val="160000"/>
              </a:lnSpc>
              <a:spcBef>
                <a:spcPct val="20000"/>
              </a:spcBef>
              <a:buClr>
                <a:schemeClr val="accent1"/>
              </a:buClr>
              <a:buFont typeface="Wingdings" panose="05000000000000000000" pitchFamily="2" charset="2"/>
              <a:buChar char="l"/>
            </a:pPr>
            <a:endParaRPr lang="zh-CN" altLang="en-US" sz="2400" dirty="0">
              <a:latin typeface="Times New Roman" panose="02020703060505090304" pitchFamily="18" charset="0"/>
            </a:endParaRPr>
          </a:p>
          <a:p>
            <a:pPr marL="342900" indent="-342900">
              <a:lnSpc>
                <a:spcPct val="160000"/>
              </a:lnSpc>
              <a:spcBef>
                <a:spcPct val="20000"/>
              </a:spcBef>
              <a:buClr>
                <a:schemeClr val="accent1"/>
              </a:buClr>
              <a:buFont typeface="Wingdings" panose="05000000000000000000" pitchFamily="2" charset="2"/>
              <a:buChar char="l"/>
            </a:pPr>
            <a:endParaRPr lang="zh-CN" altLang="en-US" sz="2400" b="1" dirty="0">
              <a:latin typeface="华文宋体" panose="0201060004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50" name="Object 2"/>
          <p:cNvGraphicFramePr/>
          <p:nvPr/>
        </p:nvGraphicFramePr>
        <p:xfrm>
          <a:off x="0" y="1844675"/>
          <a:ext cx="8640763" cy="3816350"/>
        </p:xfrm>
        <a:graphic>
          <a:graphicData uri="http://schemas.openxmlformats.org/presentationml/2006/ole">
            <mc:AlternateContent xmlns:mc="http://schemas.openxmlformats.org/markup-compatibility/2006">
              <mc:Choice xmlns:v="urn:schemas-microsoft-com:vml" Requires="v">
                <p:oleObj spid="_x0000_s3077" name="" r:id="rId1" imgW="7448550" imgH="3181350" progId="PBrush">
                  <p:embed/>
                </p:oleObj>
              </mc:Choice>
              <mc:Fallback>
                <p:oleObj name="" r:id="rId1" imgW="7448550" imgH="3181350" progId="PBrush">
                  <p:embed/>
                  <p:pic>
                    <p:nvPicPr>
                      <p:cNvPr id="0" name="图片 3076"/>
                      <p:cNvPicPr/>
                      <p:nvPr/>
                    </p:nvPicPr>
                    <p:blipFill>
                      <a:blip r:embed="rId2"/>
                      <a:stretch>
                        <a:fillRect/>
                      </a:stretch>
                    </p:blipFill>
                    <p:spPr>
                      <a:xfrm>
                        <a:off x="0" y="1844675"/>
                        <a:ext cx="8640763" cy="3816350"/>
                      </a:xfrm>
                      <a:prstGeom prst="rect">
                        <a:avLst/>
                      </a:prstGeom>
                      <a:noFill/>
                      <a:ln w="38100">
                        <a:noFill/>
                        <a:miter/>
                      </a:ln>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Rectangle 2"/>
          <p:cNvSpPr/>
          <p:nvPr/>
        </p:nvSpPr>
        <p:spPr>
          <a:xfrm>
            <a:off x="395288" y="836613"/>
            <a:ext cx="8583612" cy="5349875"/>
          </a:xfrm>
          <a:prstGeom prst="rect">
            <a:avLst/>
          </a:prstGeom>
          <a:noFill/>
          <a:ln w="9525">
            <a:noFill/>
          </a:ln>
        </p:spPr>
        <p:txBody>
          <a:bodyPr>
            <a:spAutoFit/>
          </a:bodyPr>
          <a:p>
            <a:pPr>
              <a:lnSpc>
                <a:spcPct val="120000"/>
              </a:lnSpc>
              <a:buNone/>
            </a:pPr>
            <a:r>
              <a:rPr lang="zh-CN" altLang="en-US" sz="3200" b="1" dirty="0">
                <a:latin typeface="Times New Roman" panose="02020703060505090304" pitchFamily="18" charset="0"/>
                <a:ea typeface="楷体_GB2312"/>
              </a:rPr>
              <a:t>如：人的镰形细胞贫血症即由碱基替换引起。</a:t>
            </a:r>
            <a:endParaRPr lang="zh-CN" altLang="en-US" sz="3200" b="1" dirty="0">
              <a:latin typeface="Times New Roman" panose="02020703060505090304" pitchFamily="18" charset="0"/>
              <a:ea typeface="楷体_GB2312"/>
            </a:endParaRPr>
          </a:p>
          <a:p>
            <a:pPr>
              <a:lnSpc>
                <a:spcPct val="120000"/>
              </a:lnSpc>
              <a:buNone/>
            </a:pPr>
            <a:r>
              <a:rPr lang="zh-CN" altLang="en-US" sz="3200" b="1" dirty="0">
                <a:latin typeface="Times New Roman" panose="02020703060505090304" pitchFamily="18" charset="0"/>
                <a:ea typeface="楷体_GB2312"/>
              </a:rPr>
              <a:t>　　　　　　　　  ６　         ７　      ８</a:t>
            </a:r>
            <a:endParaRPr lang="zh-CN" altLang="en-US" sz="3200" b="1" dirty="0">
              <a:latin typeface="Times New Roman" panose="02020703060505090304" pitchFamily="18" charset="0"/>
              <a:ea typeface="楷体_GB2312"/>
            </a:endParaRPr>
          </a:p>
          <a:p>
            <a:pPr>
              <a:lnSpc>
                <a:spcPct val="120000"/>
              </a:lnSpc>
              <a:buNone/>
            </a:pPr>
            <a:r>
              <a:rPr lang="zh-CN" altLang="en-US" sz="3200" b="1" dirty="0">
                <a:latin typeface="Times New Roman" panose="02020703060505090304" pitchFamily="18" charset="0"/>
                <a:ea typeface="楷体_GB2312"/>
              </a:rPr>
              <a:t>正常碱基序列    </a:t>
            </a:r>
            <a:r>
              <a:rPr lang="en-US" altLang="zh-CN" sz="3200" b="1" dirty="0">
                <a:latin typeface="Times New Roman" panose="02020703060505090304" pitchFamily="18" charset="0"/>
                <a:ea typeface="楷体_GB2312"/>
              </a:rPr>
              <a:t>…GAA        GAA      AAA…</a:t>
            </a:r>
            <a:endParaRPr lang="en-US" altLang="zh-CN" sz="3200" b="1" dirty="0">
              <a:latin typeface="Times New Roman" panose="02020703060505090304" pitchFamily="18" charset="0"/>
              <a:ea typeface="楷体_GB2312"/>
            </a:endParaRPr>
          </a:p>
          <a:p>
            <a:pPr>
              <a:lnSpc>
                <a:spcPct val="120000"/>
              </a:lnSpc>
              <a:buNone/>
            </a:pPr>
            <a:r>
              <a:rPr lang="zh-CN" altLang="en-US" sz="3200" b="1" dirty="0">
                <a:latin typeface="Times New Roman" panose="02020703060505090304" pitchFamily="18" charset="0"/>
                <a:ea typeface="楷体_GB2312"/>
              </a:rPr>
              <a:t>正常氨基酸序列 　</a:t>
            </a:r>
            <a:endParaRPr lang="zh-CN" altLang="en-US" sz="3200" b="1" dirty="0">
              <a:latin typeface="Times New Roman" panose="02020703060505090304" pitchFamily="18" charset="0"/>
              <a:ea typeface="楷体_GB2312"/>
            </a:endParaRPr>
          </a:p>
          <a:p>
            <a:pPr>
              <a:lnSpc>
                <a:spcPct val="120000"/>
              </a:lnSpc>
              <a:buNone/>
            </a:pPr>
            <a:r>
              <a:rPr lang="zh-CN" altLang="en-US" sz="3200" b="1" dirty="0">
                <a:latin typeface="Times New Roman" panose="02020703060505090304" pitchFamily="18" charset="0"/>
                <a:ea typeface="楷体_GB2312"/>
              </a:rPr>
              <a:t>        </a:t>
            </a:r>
            <a:r>
              <a:rPr lang="en-US" altLang="zh-CN" sz="3200" b="1" dirty="0">
                <a:latin typeface="Times New Roman" panose="02020703060505090304" pitchFamily="18" charset="0"/>
                <a:ea typeface="楷体_GB2312"/>
              </a:rPr>
              <a:t>(HbA)                </a:t>
            </a:r>
            <a:r>
              <a:rPr lang="zh-CN" altLang="en-US" sz="3200" b="1" dirty="0">
                <a:latin typeface="Times New Roman" panose="02020703060505090304" pitchFamily="18" charset="0"/>
                <a:ea typeface="楷体_GB2312"/>
              </a:rPr>
              <a:t>谷　　    谷　　   赖</a:t>
            </a:r>
            <a:endParaRPr lang="zh-CN" altLang="en-US" sz="3200" b="1" dirty="0">
              <a:latin typeface="Times New Roman" panose="02020703060505090304" pitchFamily="18" charset="0"/>
              <a:ea typeface="楷体_GB2312"/>
            </a:endParaRPr>
          </a:p>
          <a:p>
            <a:pPr>
              <a:lnSpc>
                <a:spcPct val="120000"/>
              </a:lnSpc>
              <a:buNone/>
            </a:pPr>
            <a:r>
              <a:rPr lang="zh-CN" altLang="en-US" sz="3200" b="1" dirty="0">
                <a:latin typeface="Times New Roman" panose="02020703060505090304" pitchFamily="18" charset="0"/>
                <a:ea typeface="楷体_GB2312"/>
              </a:rPr>
              <a:t>　</a:t>
            </a:r>
            <a:endParaRPr lang="zh-CN" altLang="en-US" sz="3200" b="1" dirty="0">
              <a:latin typeface="Times New Roman" panose="02020703060505090304" pitchFamily="18" charset="0"/>
              <a:ea typeface="楷体_GB2312"/>
            </a:endParaRPr>
          </a:p>
          <a:p>
            <a:pPr>
              <a:lnSpc>
                <a:spcPct val="120000"/>
              </a:lnSpc>
              <a:buNone/>
            </a:pPr>
            <a:r>
              <a:rPr lang="zh-CN" altLang="en-US" sz="3200" b="1" dirty="0">
                <a:latin typeface="Times New Roman" panose="02020703060505090304" pitchFamily="18" charset="0"/>
                <a:ea typeface="楷体_GB2312"/>
              </a:rPr>
              <a:t>        </a:t>
            </a:r>
            <a:r>
              <a:rPr lang="en-US" altLang="zh-CN" sz="3200" b="1" dirty="0">
                <a:latin typeface="Times New Roman" panose="02020703060505090304" pitchFamily="18" charset="0"/>
                <a:ea typeface="楷体_GB2312"/>
              </a:rPr>
              <a:t>HbS</a:t>
            </a:r>
            <a:r>
              <a:rPr lang="zh-CN" altLang="en-US" sz="3200" b="1" dirty="0">
                <a:latin typeface="Times New Roman" panose="02020703060505090304" pitchFamily="18" charset="0"/>
                <a:ea typeface="楷体_GB2312"/>
              </a:rPr>
              <a:t>　            </a:t>
            </a:r>
            <a:r>
              <a:rPr lang="en-US" altLang="zh-CN" sz="3200" b="1" dirty="0">
                <a:latin typeface="Times New Roman" panose="02020703060505090304" pitchFamily="18" charset="0"/>
                <a:ea typeface="楷体_GB2312"/>
              </a:rPr>
              <a:t>GUA(</a:t>
            </a:r>
            <a:r>
              <a:rPr lang="zh-CN" altLang="en-US" sz="3200" b="1" dirty="0">
                <a:latin typeface="Times New Roman" panose="02020703060505090304" pitchFamily="18" charset="0"/>
                <a:ea typeface="楷体_GB2312"/>
              </a:rPr>
              <a:t>缬</a:t>
            </a:r>
            <a:r>
              <a:rPr lang="en-US" altLang="zh-CN" sz="3200" b="1" dirty="0">
                <a:latin typeface="Times New Roman" panose="02020703060505090304" pitchFamily="18" charset="0"/>
                <a:ea typeface="楷体_GB2312"/>
              </a:rPr>
              <a:t>)</a:t>
            </a:r>
            <a:endParaRPr lang="en-US" altLang="zh-CN" sz="3200" b="1" dirty="0">
              <a:latin typeface="Times New Roman" panose="02020703060505090304" pitchFamily="18" charset="0"/>
              <a:ea typeface="楷体_GB2312"/>
            </a:endParaRPr>
          </a:p>
          <a:p>
            <a:pPr>
              <a:lnSpc>
                <a:spcPct val="120000"/>
              </a:lnSpc>
              <a:buNone/>
            </a:pPr>
            <a:r>
              <a:rPr lang="en-US" altLang="zh-CN" sz="3200" b="1" dirty="0">
                <a:latin typeface="Times New Roman" panose="02020703060505090304" pitchFamily="18" charset="0"/>
                <a:ea typeface="楷体_GB2312"/>
              </a:rPr>
              <a:t>    Hb Sirirag                           AAA(</a:t>
            </a:r>
            <a:r>
              <a:rPr lang="zh-CN" altLang="en-US" sz="3200" b="1" dirty="0">
                <a:latin typeface="Times New Roman" panose="02020703060505090304" pitchFamily="18" charset="0"/>
                <a:ea typeface="楷体_GB2312"/>
              </a:rPr>
              <a:t>赖</a:t>
            </a:r>
            <a:r>
              <a:rPr lang="en-US" altLang="zh-CN" sz="3200" b="1" dirty="0">
                <a:latin typeface="Times New Roman" panose="02020703060505090304" pitchFamily="18" charset="0"/>
                <a:ea typeface="楷体_GB2312"/>
              </a:rPr>
              <a:t>)</a:t>
            </a:r>
            <a:endParaRPr lang="en-US" altLang="zh-CN" sz="3200" b="1" dirty="0">
              <a:latin typeface="Times New Roman" panose="02020703060505090304" pitchFamily="18" charset="0"/>
              <a:ea typeface="楷体_GB2312"/>
            </a:endParaRPr>
          </a:p>
          <a:p>
            <a:pPr>
              <a:lnSpc>
                <a:spcPct val="120000"/>
              </a:lnSpc>
              <a:buNone/>
            </a:pPr>
            <a:r>
              <a:rPr lang="en-US" altLang="zh-CN" sz="3200" b="1" dirty="0">
                <a:latin typeface="Times New Roman" panose="02020703060505090304" pitchFamily="18" charset="0"/>
                <a:ea typeface="楷体_GB2312"/>
              </a:rPr>
              <a:t>    Hb Luhe                                             CAA(</a:t>
            </a:r>
            <a:r>
              <a:rPr lang="zh-CN" altLang="en-US" sz="3200" b="1" dirty="0">
                <a:latin typeface="Times New Roman" panose="02020703060505090304" pitchFamily="18" charset="0"/>
                <a:ea typeface="楷体_GB2312"/>
              </a:rPr>
              <a:t>谷胺</a:t>
            </a:r>
            <a:r>
              <a:rPr lang="en-US" altLang="zh-CN" sz="3200" b="1" dirty="0">
                <a:latin typeface="Times New Roman" panose="02020703060505090304" pitchFamily="18" charset="0"/>
                <a:ea typeface="楷体_GB2312"/>
              </a:rPr>
              <a:t>)</a:t>
            </a:r>
            <a:endParaRPr lang="en-US" altLang="zh-CN" sz="3200" b="1" dirty="0">
              <a:latin typeface="Times New Roman" panose="02020703060505090304" pitchFamily="18" charset="0"/>
              <a:ea typeface="楷体_GB231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074" name="Object 2"/>
          <p:cNvGraphicFramePr/>
          <p:nvPr/>
        </p:nvGraphicFramePr>
        <p:xfrm>
          <a:off x="468313" y="1916113"/>
          <a:ext cx="8229600" cy="3321050"/>
        </p:xfrm>
        <a:graphic>
          <a:graphicData uri="http://schemas.openxmlformats.org/presentationml/2006/ole">
            <mc:AlternateContent xmlns:mc="http://schemas.openxmlformats.org/markup-compatibility/2006">
              <mc:Choice xmlns:v="urn:schemas-microsoft-com:vml" Requires="v">
                <p:oleObj spid="_x0000_s3078" name="" r:id="rId1" imgW="4876800" imgH="1920240" progId="">
                  <p:embed/>
                </p:oleObj>
              </mc:Choice>
              <mc:Fallback>
                <p:oleObj name="" r:id="rId1" imgW="4876800" imgH="1920240" progId="">
                  <p:embed/>
                  <p:pic>
                    <p:nvPicPr>
                      <p:cNvPr id="0" name="图片 3077"/>
                      <p:cNvPicPr/>
                      <p:nvPr/>
                    </p:nvPicPr>
                    <p:blipFill>
                      <a:blip r:embed="rId2"/>
                      <a:stretch>
                        <a:fillRect/>
                      </a:stretch>
                    </p:blipFill>
                    <p:spPr>
                      <a:xfrm>
                        <a:off x="468313" y="1916113"/>
                        <a:ext cx="8229600" cy="3321050"/>
                      </a:xfrm>
                      <a:prstGeom prst="rect">
                        <a:avLst/>
                      </a:prstGeom>
                      <a:noFill/>
                      <a:ln w="38100">
                        <a:noFill/>
                        <a:miter/>
                      </a:ln>
                    </p:spPr>
                  </p:pic>
                </p:oleObj>
              </mc:Fallback>
            </mc:AlternateContent>
          </a:graphicData>
        </a:graphic>
      </p:graphicFrame>
      <p:sp>
        <p:nvSpPr>
          <p:cNvPr id="3075" name="Text Box 3"/>
          <p:cNvSpPr txBox="1"/>
          <p:nvPr/>
        </p:nvSpPr>
        <p:spPr>
          <a:xfrm>
            <a:off x="898525" y="4181475"/>
            <a:ext cx="6969125" cy="519113"/>
          </a:xfrm>
          <a:prstGeom prst="rect">
            <a:avLst/>
          </a:prstGeom>
          <a:noFill/>
          <a:ln w="9525">
            <a:noFill/>
          </a:ln>
        </p:spPr>
        <p:txBody>
          <a:bodyPr wrap="none">
            <a:spAutoFit/>
          </a:bodyPr>
          <a:p>
            <a:pPr>
              <a:buNone/>
            </a:pPr>
            <a:r>
              <a:rPr lang="zh-CN" altLang="en-US" sz="2800" dirty="0">
                <a:solidFill>
                  <a:schemeClr val="bg1"/>
                </a:solidFill>
                <a:latin typeface="Times New Roman" panose="02020703060505090304" pitchFamily="18" charset="0"/>
              </a:rPr>
              <a:t>　</a:t>
            </a:r>
            <a:r>
              <a:rPr lang="zh-CN" altLang="en-US" sz="2800" b="1" dirty="0">
                <a:solidFill>
                  <a:schemeClr val="bg1"/>
                </a:solidFill>
                <a:latin typeface="Times New Roman" panose="02020703060505090304" pitchFamily="18" charset="0"/>
              </a:rPr>
              <a:t>正常红细胞　　　　　　　　镰刀形细胞</a:t>
            </a:r>
            <a:endParaRPr lang="zh-CN" altLang="en-US" sz="2800" b="1" dirty="0">
              <a:solidFill>
                <a:schemeClr val="bg1"/>
              </a:solidFill>
              <a:latin typeface="Times New Roman" panose="02020703060505090304" pitchFamily="18" charset="0"/>
            </a:endParaRPr>
          </a:p>
        </p:txBody>
      </p:sp>
      <p:sp>
        <p:nvSpPr>
          <p:cNvPr id="4" name="Rectangle 2"/>
          <p:cNvSpPr>
            <a:spLocks noChangeArrowheads="1"/>
          </p:cNvSpPr>
          <p:nvPr/>
        </p:nvSpPr>
        <p:spPr bwMode="auto">
          <a:xfrm>
            <a:off x="468313" y="5445125"/>
            <a:ext cx="8424863" cy="1157288"/>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30000"/>
              </a:lnSpc>
              <a:spcBef>
                <a:spcPct val="0"/>
              </a:spcBef>
              <a:spcAft>
                <a:spcPct val="0"/>
              </a:spcAft>
              <a:buClrTx/>
              <a:buSzTx/>
              <a:buFontTx/>
              <a:buNone/>
              <a:defRPr/>
            </a:pP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正常血红蛋白的</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sym typeface="Symbol" pitchFamily="18" charset="2"/>
              </a:rPr>
              <a:t></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链由</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141aa</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组成，</a:t>
            </a:r>
            <a:r>
              <a:rPr kumimoji="1" lang="en-US" altLang="zh-CN" sz="2800" b="1" i="0" u="none" strike="noStrike" kern="1200" cap="none" spc="0" normalizeH="0" baseline="0" noProof="0" dirty="0" err="1">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Hb</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 Constant Spring</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的</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sym typeface="Symbol" pitchFamily="18" charset="2"/>
              </a:rPr>
              <a:t></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链由</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172aa</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组成，原因就是</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UAA</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宋体" panose="02010600030101010101" pitchFamily="2" charset="-122"/>
                <a:cs typeface="+mn-cs"/>
              </a:rPr>
              <a:t> </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sym typeface="Symbol" pitchFamily="18" charset="2"/>
              </a:rPr>
              <a:t></a:t>
            </a:r>
            <a:r>
              <a:rPr kumimoji="1" lang="en-US" altLang="zh-CN"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CAA</a:t>
            </a:r>
            <a:r>
              <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rPr>
              <a:t>。</a:t>
            </a:r>
            <a:endParaRPr kumimoji="1" lang="zh-CN" altLang="en-US" sz="28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楷体_GB2312" pitchFamily="49" charset="-122"/>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4"/>
          <p:cNvSpPr/>
          <p:nvPr/>
        </p:nvSpPr>
        <p:spPr>
          <a:xfrm>
            <a:off x="685800" y="925513"/>
            <a:ext cx="4419600" cy="584200"/>
          </a:xfrm>
          <a:prstGeom prst="rect">
            <a:avLst/>
          </a:prstGeom>
          <a:noFill/>
          <a:ln w="9525">
            <a:noFill/>
          </a:ln>
        </p:spPr>
        <p:txBody>
          <a:bodyPr anchor="b" anchorCtr="0">
            <a:spAutoFit/>
          </a:bodyPr>
          <a:p>
            <a:r>
              <a:rPr lang="zh-CN" altLang="en-US" sz="3200" b="1" dirty="0">
                <a:solidFill>
                  <a:srgbClr val="C00000"/>
                </a:solidFill>
                <a:latin typeface="华文中宋" panose="02010600040101010101" pitchFamily="2" charset="-122"/>
              </a:rPr>
              <a:t>六</a:t>
            </a:r>
            <a:r>
              <a:rPr lang="zh-CN" altLang="en-US" sz="3200" dirty="0">
                <a:solidFill>
                  <a:srgbClr val="C00000"/>
                </a:solidFill>
                <a:latin typeface="华文宋体" panose="02010600040101010101" pitchFamily="2" charset="-122"/>
              </a:rPr>
              <a:t>、 </a:t>
            </a:r>
            <a:r>
              <a:rPr lang="en-US" altLang="zh-CN" sz="3200" b="1" dirty="0">
                <a:solidFill>
                  <a:srgbClr val="C00000"/>
                </a:solidFill>
                <a:latin typeface="华文中宋" panose="02010600040101010101" pitchFamily="2" charset="-122"/>
              </a:rPr>
              <a:t>DNA</a:t>
            </a:r>
            <a:r>
              <a:rPr lang="zh-CN" altLang="en-US" sz="3200" b="1" dirty="0">
                <a:solidFill>
                  <a:srgbClr val="C00000"/>
                </a:solidFill>
                <a:latin typeface="华文中宋" panose="02010600040101010101" pitchFamily="2" charset="-122"/>
              </a:rPr>
              <a:t>损伤修复</a:t>
            </a:r>
            <a:endParaRPr lang="zh-CN" altLang="en-US" sz="3200" b="1" dirty="0">
              <a:solidFill>
                <a:srgbClr val="C00000"/>
              </a:solidFill>
              <a:latin typeface="华文中宋" panose="02010600040101010101" pitchFamily="2" charset="-122"/>
            </a:endParaRPr>
          </a:p>
        </p:txBody>
      </p:sp>
      <p:sp>
        <p:nvSpPr>
          <p:cNvPr id="51203" name="Rectangle 5"/>
          <p:cNvSpPr/>
          <p:nvPr/>
        </p:nvSpPr>
        <p:spPr>
          <a:xfrm>
            <a:off x="323850" y="1628775"/>
            <a:ext cx="8424863" cy="2808288"/>
          </a:xfrm>
          <a:prstGeom prst="rect">
            <a:avLst/>
          </a:prstGeom>
          <a:noFill/>
          <a:ln w="9525">
            <a:noFill/>
          </a:ln>
        </p:spPr>
        <p:txBody>
          <a:bodyPr/>
          <a:p>
            <a:pPr marL="342900" indent="-342900">
              <a:lnSpc>
                <a:spcPct val="135000"/>
              </a:lnSpc>
              <a:spcBef>
                <a:spcPct val="20000"/>
              </a:spcBef>
              <a:buClr>
                <a:schemeClr val="accent1"/>
              </a:buClr>
              <a:buFont typeface="Wingdings" panose="05000000000000000000" pitchFamily="2" charset="2"/>
              <a:buChar char="p"/>
            </a:pPr>
            <a:r>
              <a:rPr lang="zh-CN" altLang="en-US" sz="2400" dirty="0">
                <a:latin typeface="Times New Roman" panose="02020703060505090304" pitchFamily="18" charset="0"/>
              </a:rPr>
              <a:t>由理化因子造成的</a:t>
            </a:r>
            <a:r>
              <a:rPr lang="en-US" altLang="zh-CN" sz="2400" dirty="0">
                <a:latin typeface="Times New Roman" panose="02020703060505090304" pitchFamily="18" charset="0"/>
              </a:rPr>
              <a:t>DNA</a:t>
            </a:r>
            <a:r>
              <a:rPr lang="zh-CN" altLang="en-US" sz="2400" dirty="0">
                <a:latin typeface="Times New Roman" panose="02020703060505090304" pitchFamily="18" charset="0"/>
              </a:rPr>
              <a:t>损伤是可以修复的，受损伤</a:t>
            </a:r>
            <a:r>
              <a:rPr lang="en-US" altLang="zh-CN" sz="2400" dirty="0">
                <a:latin typeface="Times New Roman" panose="02020703060505090304" pitchFamily="18" charset="0"/>
              </a:rPr>
              <a:t>DNA</a:t>
            </a:r>
            <a:r>
              <a:rPr lang="zh-CN" altLang="en-US" sz="2400" dirty="0">
                <a:latin typeface="Times New Roman" panose="02020703060505090304" pitchFamily="18" charset="0"/>
              </a:rPr>
              <a:t>和遗传信息可以从未受伤的互补链获得。</a:t>
            </a:r>
            <a:endParaRPr lang="zh-CN" altLang="en-US" sz="2400" dirty="0">
              <a:latin typeface="Times New Roman" panose="02020703060505090304" pitchFamily="18" charset="0"/>
            </a:endParaRPr>
          </a:p>
          <a:p>
            <a:pPr marL="342900" indent="-342900">
              <a:lnSpc>
                <a:spcPct val="135000"/>
              </a:lnSpc>
              <a:spcBef>
                <a:spcPct val="20000"/>
              </a:spcBef>
              <a:buClr>
                <a:srgbClr val="7030A0"/>
              </a:buClr>
              <a:buFont typeface="Wingdings" panose="05000000000000000000" pitchFamily="2" charset="2"/>
              <a:buChar char="p"/>
            </a:pPr>
            <a:r>
              <a:rPr lang="en-US" altLang="zh-CN" sz="2400" b="1" dirty="0">
                <a:solidFill>
                  <a:schemeClr val="tx2"/>
                </a:solidFill>
                <a:latin typeface="Times New Roman" panose="02020703060505090304" pitchFamily="18" charset="0"/>
              </a:rPr>
              <a:t>DNA</a:t>
            </a:r>
            <a:r>
              <a:rPr lang="zh-CN" altLang="en-US" sz="2400" b="1" dirty="0">
                <a:solidFill>
                  <a:schemeClr val="tx2"/>
                </a:solidFill>
                <a:latin typeface="Times New Roman" panose="02020703060505090304" pitchFamily="18" charset="0"/>
              </a:rPr>
              <a:t>损伤修复</a:t>
            </a:r>
            <a:r>
              <a:rPr lang="zh-CN" altLang="en-US" sz="2400" b="1" dirty="0">
                <a:latin typeface="Times New Roman" panose="02020703060505090304" pitchFamily="18" charset="0"/>
              </a:rPr>
              <a:t>：</a:t>
            </a:r>
            <a:r>
              <a:rPr lang="zh-CN" altLang="en-US" sz="2400" dirty="0">
                <a:latin typeface="Times New Roman" panose="02020703060505090304" pitchFamily="18" charset="0"/>
              </a:rPr>
              <a:t>是在细胞中多种酶的共同作用下，使</a:t>
            </a:r>
            <a:r>
              <a:rPr lang="en-US" altLang="zh-CN" sz="2400" dirty="0">
                <a:latin typeface="Times New Roman" panose="02020703060505090304" pitchFamily="18" charset="0"/>
              </a:rPr>
              <a:t>DNA</a:t>
            </a:r>
            <a:r>
              <a:rPr lang="zh-CN" altLang="en-US" sz="2400" dirty="0">
                <a:latin typeface="Times New Roman" panose="02020703060505090304" pitchFamily="18" charset="0"/>
              </a:rPr>
              <a:t>受到损伤的结构大部分得以恢复，降低了突变率，保持了</a:t>
            </a:r>
            <a:r>
              <a:rPr lang="en-US" altLang="zh-CN" sz="2400" dirty="0">
                <a:latin typeface="Times New Roman" panose="02020703060505090304" pitchFamily="18" charset="0"/>
              </a:rPr>
              <a:t>DNA</a:t>
            </a:r>
            <a:r>
              <a:rPr lang="zh-CN" altLang="en-US" sz="2400" dirty="0">
                <a:latin typeface="Times New Roman" panose="02020703060505090304" pitchFamily="18" charset="0"/>
              </a:rPr>
              <a:t>分子的相对稳定性。</a:t>
            </a:r>
            <a:endParaRPr lang="zh-CN" altLang="en-US" sz="2400" dirty="0">
              <a:latin typeface="Times New Roman" panose="02020703060505090304" pitchFamily="18" charset="0"/>
            </a:endParaRPr>
          </a:p>
        </p:txBody>
      </p:sp>
      <p:pic>
        <p:nvPicPr>
          <p:cNvPr id="51204" name="Picture 5"/>
          <p:cNvPicPr>
            <a:picLocks noChangeAspect="1"/>
          </p:cNvPicPr>
          <p:nvPr/>
        </p:nvPicPr>
        <p:blipFill>
          <a:blip r:embed="rId1"/>
          <a:stretch>
            <a:fillRect/>
          </a:stretch>
        </p:blipFill>
        <p:spPr>
          <a:xfrm>
            <a:off x="1187450" y="4237038"/>
            <a:ext cx="5976938" cy="2620962"/>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Rectangle 4"/>
          <p:cNvSpPr/>
          <p:nvPr/>
        </p:nvSpPr>
        <p:spPr>
          <a:xfrm>
            <a:off x="914400" y="787400"/>
            <a:ext cx="2501900"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光复活</a:t>
            </a:r>
            <a:endParaRPr lang="zh-CN" altLang="en-US" sz="3200" b="1" dirty="0">
              <a:solidFill>
                <a:srgbClr val="C00000"/>
              </a:solidFill>
              <a:latin typeface="Times New Roman" panose="02020703060505090304" pitchFamily="18" charset="0"/>
            </a:endParaRPr>
          </a:p>
        </p:txBody>
      </p:sp>
      <p:sp>
        <p:nvSpPr>
          <p:cNvPr id="52227" name="Rectangle 5"/>
          <p:cNvSpPr/>
          <p:nvPr/>
        </p:nvSpPr>
        <p:spPr>
          <a:xfrm>
            <a:off x="323850" y="1628775"/>
            <a:ext cx="8351838" cy="4572000"/>
          </a:xfrm>
          <a:prstGeom prst="rect">
            <a:avLst/>
          </a:prstGeom>
          <a:noFill/>
          <a:ln w="9525">
            <a:noFill/>
          </a:ln>
        </p:spPr>
        <p:txBody>
          <a:bodyPr/>
          <a:p>
            <a:pPr marL="342900" indent="-342900">
              <a:lnSpc>
                <a:spcPct val="125000"/>
              </a:lnSpc>
              <a:spcBef>
                <a:spcPct val="20000"/>
              </a:spcBef>
              <a:buClr>
                <a:schemeClr val="accent1"/>
              </a:buClr>
              <a:buFont typeface="Wingdings" panose="05000000000000000000" pitchFamily="2" charset="2"/>
              <a:buChar char="l"/>
            </a:pPr>
            <a:r>
              <a:rPr lang="zh-CN" altLang="en-US" sz="2400" dirty="0">
                <a:latin typeface="宋体" panose="02010600030101010101" pitchFamily="2" charset="-122"/>
              </a:rPr>
              <a:t>紫外光对</a:t>
            </a:r>
            <a:r>
              <a:rPr lang="en-US" altLang="zh-CN" sz="2400" dirty="0">
                <a:latin typeface="宋体" panose="02010600030101010101" pitchFamily="2" charset="-122"/>
              </a:rPr>
              <a:t>DNA</a:t>
            </a:r>
            <a:r>
              <a:rPr lang="zh-CN" altLang="en-US" sz="2400" dirty="0">
                <a:latin typeface="宋体" panose="02010600030101010101" pitchFamily="2" charset="-122"/>
              </a:rPr>
              <a:t>的损伤，其主要作用是使同链</a:t>
            </a:r>
            <a:r>
              <a:rPr lang="en-US" altLang="zh-CN" sz="2400" dirty="0">
                <a:latin typeface="宋体" panose="02010600030101010101" pitchFamily="2" charset="-122"/>
              </a:rPr>
              <a:t>DNA</a:t>
            </a:r>
            <a:r>
              <a:rPr lang="zh-CN" altLang="en-US" sz="2400" dirty="0">
                <a:latin typeface="宋体" panose="02010600030101010101" pitchFamily="2" charset="-122"/>
              </a:rPr>
              <a:t>的相邻嘧啶间形成氢键的作用，并引起双链结构扭曲变形，阻碍碱基间的正常配对，从而有可能引起突变或死亡。</a:t>
            </a:r>
            <a:endParaRPr lang="zh-CN" altLang="en-US" sz="2400" dirty="0">
              <a:latin typeface="宋体" panose="02010600030101010101" pitchFamily="2" charset="-122"/>
            </a:endParaRPr>
          </a:p>
          <a:p>
            <a:pPr marL="342900" indent="-342900">
              <a:lnSpc>
                <a:spcPct val="125000"/>
              </a:lnSpc>
              <a:spcBef>
                <a:spcPct val="20000"/>
              </a:spcBef>
              <a:buClr>
                <a:schemeClr val="accent1"/>
              </a:buClr>
              <a:buFont typeface="Wingdings" panose="05000000000000000000" pitchFamily="2" charset="2"/>
              <a:buChar char="l"/>
            </a:pPr>
            <a:r>
              <a:rPr lang="zh-CN" altLang="en-US" sz="2400" dirty="0">
                <a:solidFill>
                  <a:schemeClr val="tx2"/>
                </a:solidFill>
                <a:latin typeface="宋体" panose="02010600030101010101" pitchFamily="2" charset="-122"/>
              </a:rPr>
              <a:t>光复活：</a:t>
            </a:r>
            <a:r>
              <a:rPr lang="zh-CN" altLang="en-US" sz="2400" dirty="0">
                <a:latin typeface="宋体" panose="02010600030101010101" pitchFamily="2" charset="-122"/>
              </a:rPr>
              <a:t>在可见光下，生物体的光复活酶激活，能识别并作用于嘧啶二聚体，将它分解为单体状态，使</a:t>
            </a:r>
            <a:r>
              <a:rPr lang="en-US" altLang="zh-CN" sz="2400" dirty="0">
                <a:latin typeface="宋体" panose="02010600030101010101" pitchFamily="2" charset="-122"/>
              </a:rPr>
              <a:t>DNA</a:t>
            </a:r>
            <a:r>
              <a:rPr lang="zh-CN" altLang="en-US" sz="2400" dirty="0">
                <a:latin typeface="宋体" panose="02010600030101010101" pitchFamily="2" charset="-122"/>
              </a:rPr>
              <a:t>的构型恢复正常。这是生物体普遍存在的功能。</a:t>
            </a:r>
            <a:endParaRPr lang="zh-CN" altLang="en-US" sz="2400" dirty="0">
              <a:latin typeface="宋体" panose="02010600030101010101" pitchFamily="2" charset="-122"/>
            </a:endParaRPr>
          </a:p>
        </p:txBody>
      </p:sp>
      <p:sp>
        <p:nvSpPr>
          <p:cNvPr id="52228" name="Rectangle 2"/>
          <p:cNvSpPr/>
          <p:nvPr/>
        </p:nvSpPr>
        <p:spPr>
          <a:xfrm>
            <a:off x="250825" y="4437063"/>
            <a:ext cx="8605838" cy="2862262"/>
          </a:xfrm>
          <a:prstGeom prst="rect">
            <a:avLst/>
          </a:prstGeom>
          <a:noFill/>
          <a:ln w="9525">
            <a:noFill/>
          </a:ln>
        </p:spPr>
        <p:txBody>
          <a:bodyPr>
            <a:spAutoFit/>
          </a:bodyPr>
          <a:p>
            <a:pPr>
              <a:buNone/>
            </a:pPr>
            <a:r>
              <a:rPr lang="zh-CN" altLang="en-US" sz="2000" b="1" dirty="0">
                <a:solidFill>
                  <a:srgbClr val="C00000"/>
                </a:solidFill>
                <a:latin typeface="Times New Roman" panose="02020703060505090304" pitchFamily="18" charset="0"/>
                <a:ea typeface="楷体_GB2312"/>
              </a:rPr>
              <a:t> </a:t>
            </a:r>
            <a:r>
              <a:rPr lang="en-US" altLang="zh-CN" sz="2000" b="1" dirty="0">
                <a:solidFill>
                  <a:srgbClr val="C00000"/>
                </a:solidFill>
                <a:latin typeface="仿宋_GB2312" pitchFamily="49" charset="-122"/>
                <a:ea typeface="仿宋_GB2312" pitchFamily="49" charset="-122"/>
              </a:rPr>
              <a:t>UV</a:t>
            </a:r>
            <a:endParaRPr lang="en-US" altLang="zh-CN" sz="2000" b="1" dirty="0">
              <a:solidFill>
                <a:srgbClr val="C00000"/>
              </a:solidFill>
              <a:latin typeface="仿宋_GB2312" pitchFamily="49" charset="-122"/>
              <a:ea typeface="仿宋_GB2312" pitchFamily="49" charset="-122"/>
            </a:endParaRPr>
          </a:p>
          <a:p>
            <a:pPr>
              <a:buNone/>
            </a:pPr>
            <a:r>
              <a:rPr lang="zh-CN" altLang="en-US" sz="2000" b="1" dirty="0">
                <a:solidFill>
                  <a:srgbClr val="C00000"/>
                </a:solidFill>
                <a:latin typeface="仿宋_GB2312" pitchFamily="49" charset="-122"/>
                <a:ea typeface="仿宋_GB2312" pitchFamily="49" charset="-122"/>
              </a:rPr>
              <a:t>　　　　　　　</a:t>
            </a:r>
            <a:endParaRPr lang="zh-CN" altLang="en-US" sz="2000" b="1" dirty="0">
              <a:solidFill>
                <a:srgbClr val="C00000"/>
              </a:solidFill>
              <a:latin typeface="仿宋_GB2312" pitchFamily="49" charset="-122"/>
              <a:ea typeface="仿宋_GB2312" pitchFamily="49" charset="-122"/>
            </a:endParaRPr>
          </a:p>
          <a:p>
            <a:pPr>
              <a:buNone/>
            </a:pPr>
            <a:r>
              <a:rPr lang="zh-CN" altLang="en-US" sz="2000" b="1" dirty="0">
                <a:solidFill>
                  <a:srgbClr val="C00000"/>
                </a:solidFill>
                <a:latin typeface="仿宋_GB2312" pitchFamily="49" charset="-122"/>
                <a:ea typeface="仿宋_GB2312" pitchFamily="49" charset="-122"/>
              </a:rPr>
              <a:t>　　　　　　可见光下培养，成活率高</a:t>
            </a:r>
            <a:endParaRPr lang="zh-CN" altLang="en-US" sz="2000" b="1" dirty="0">
              <a:solidFill>
                <a:srgbClr val="C00000"/>
              </a:solidFill>
              <a:latin typeface="仿宋_GB2312" pitchFamily="49" charset="-122"/>
              <a:ea typeface="仿宋_GB2312" pitchFamily="49" charset="-122"/>
            </a:endParaRPr>
          </a:p>
          <a:p>
            <a:pPr>
              <a:buNone/>
            </a:pPr>
            <a:r>
              <a:rPr lang="zh-CN" altLang="en-US" sz="2000" b="1" dirty="0">
                <a:solidFill>
                  <a:srgbClr val="C00000"/>
                </a:solidFill>
                <a:latin typeface="仿宋_GB2312" pitchFamily="49" charset="-122"/>
                <a:ea typeface="仿宋_GB2312" pitchFamily="49" charset="-122"/>
              </a:rPr>
              <a:t>细菌　　　　　　</a:t>
            </a:r>
            <a:endParaRPr lang="zh-CN" altLang="en-US" sz="2000" b="1" dirty="0">
              <a:solidFill>
                <a:srgbClr val="C00000"/>
              </a:solidFill>
              <a:latin typeface="仿宋_GB2312" pitchFamily="49" charset="-122"/>
              <a:ea typeface="仿宋_GB2312" pitchFamily="49" charset="-122"/>
            </a:endParaRPr>
          </a:p>
          <a:p>
            <a:pPr>
              <a:buNone/>
            </a:pPr>
            <a:r>
              <a:rPr lang="zh-CN" altLang="en-US" sz="2000" b="1" dirty="0">
                <a:solidFill>
                  <a:srgbClr val="C00000"/>
                </a:solidFill>
                <a:latin typeface="仿宋_GB2312" pitchFamily="49" charset="-122"/>
                <a:ea typeface="仿宋_GB2312" pitchFamily="49" charset="-122"/>
              </a:rPr>
              <a:t>　　　　　　暗处培养，成活率低</a:t>
            </a:r>
            <a:endParaRPr lang="zh-CN" altLang="en-US" sz="2000" b="1" dirty="0">
              <a:solidFill>
                <a:srgbClr val="C00000"/>
              </a:solidFill>
              <a:latin typeface="仿宋_GB2312" pitchFamily="49" charset="-122"/>
              <a:ea typeface="仿宋_GB2312" pitchFamily="49" charset="-122"/>
            </a:endParaRPr>
          </a:p>
          <a:p>
            <a:pPr>
              <a:buNone/>
            </a:pPr>
            <a:endParaRPr lang="zh-CN" altLang="en-US" sz="2000" b="1" dirty="0">
              <a:solidFill>
                <a:srgbClr val="C00000"/>
              </a:solidFill>
              <a:latin typeface="仿宋_GB2312" pitchFamily="49" charset="-122"/>
              <a:ea typeface="仿宋_GB2312" pitchFamily="49" charset="-122"/>
            </a:endParaRPr>
          </a:p>
          <a:p>
            <a:pPr>
              <a:buNone/>
            </a:pPr>
            <a:r>
              <a:rPr lang="zh-CN" altLang="en-US" sz="2000" b="1" dirty="0">
                <a:solidFill>
                  <a:srgbClr val="C00000"/>
                </a:solidFill>
                <a:latin typeface="仿宋_GB2312" pitchFamily="49" charset="-122"/>
                <a:ea typeface="仿宋_GB2312" pitchFamily="49" charset="-122"/>
              </a:rPr>
              <a:t>原因：细胞中的光复活酶经可见光激活， 可修复</a:t>
            </a:r>
            <a:r>
              <a:rPr lang="en-US" altLang="zh-CN" sz="2000" b="1" dirty="0">
                <a:solidFill>
                  <a:srgbClr val="C00000"/>
                </a:solidFill>
                <a:latin typeface="仿宋_GB2312" pitchFamily="49" charset="-122"/>
                <a:ea typeface="仿宋_GB2312" pitchFamily="49" charset="-122"/>
              </a:rPr>
              <a:t>UV</a:t>
            </a:r>
            <a:r>
              <a:rPr lang="zh-CN" altLang="en-US" sz="2000" b="1" dirty="0">
                <a:solidFill>
                  <a:srgbClr val="C00000"/>
                </a:solidFill>
                <a:latin typeface="仿宋_GB2312" pitchFamily="49" charset="-122"/>
                <a:ea typeface="仿宋_GB2312" pitchFamily="49" charset="-122"/>
              </a:rPr>
              <a:t>照射形成的嘧啶二聚体</a:t>
            </a:r>
            <a:r>
              <a:rPr lang="zh-CN" altLang="en-US" sz="2000" dirty="0">
                <a:solidFill>
                  <a:srgbClr val="C00000"/>
                </a:solidFill>
                <a:latin typeface="仿宋_GB2312" pitchFamily="49" charset="-122"/>
                <a:ea typeface="仿宋_GB2312" pitchFamily="49" charset="-122"/>
              </a:rPr>
              <a:t>。</a:t>
            </a:r>
            <a:endParaRPr lang="zh-CN" altLang="en-US" sz="2000" dirty="0">
              <a:solidFill>
                <a:srgbClr val="C00000"/>
              </a:solidFill>
              <a:latin typeface="仿宋_GB2312" pitchFamily="49" charset="-122"/>
              <a:ea typeface="仿宋_GB2312" pitchFamily="49" charset="-122"/>
            </a:endParaRPr>
          </a:p>
          <a:p>
            <a:pPr>
              <a:buNone/>
            </a:pPr>
            <a:endParaRPr lang="zh-CN" altLang="en-US" sz="4000" dirty="0">
              <a:solidFill>
                <a:srgbClr val="FFFF00"/>
              </a:solidFill>
              <a:latin typeface="仿宋_GB2312" pitchFamily="49" charset="-122"/>
              <a:ea typeface="仿宋_GB2312" pitchFamily="49" charset="-122"/>
            </a:endParaRPr>
          </a:p>
        </p:txBody>
      </p:sp>
      <p:cxnSp>
        <p:nvCxnSpPr>
          <p:cNvPr id="52229" name="直接箭头连接符 5"/>
          <p:cNvCxnSpPr/>
          <p:nvPr/>
        </p:nvCxnSpPr>
        <p:spPr>
          <a:xfrm>
            <a:off x="611188" y="4868863"/>
            <a:ext cx="0" cy="431800"/>
          </a:xfrm>
          <a:prstGeom prst="straightConnector1">
            <a:avLst/>
          </a:prstGeom>
          <a:ln w="12700" cap="flat" cmpd="sng">
            <a:solidFill>
              <a:schemeClr val="tx1"/>
            </a:solidFill>
            <a:prstDash val="solid"/>
            <a:miter/>
            <a:headEnd type="none" w="sm" len="sm"/>
            <a:tailEnd type="arrow" w="med" len="med"/>
          </a:ln>
        </p:spPr>
      </p:cxnSp>
      <p:sp>
        <p:nvSpPr>
          <p:cNvPr id="52230" name="左大括号 6"/>
          <p:cNvSpPr/>
          <p:nvPr/>
        </p:nvSpPr>
        <p:spPr>
          <a:xfrm>
            <a:off x="1187450" y="5157788"/>
            <a:ext cx="431800" cy="792162"/>
          </a:xfrm>
          <a:prstGeom prst="leftBrace">
            <a:avLst>
              <a:gd name="adj1" fmla="val 8340"/>
              <a:gd name="adj2" fmla="val 50000"/>
            </a:avLst>
          </a:prstGeom>
          <a:noFill/>
          <a:ln w="12700" cap="flat" cmpd="sng">
            <a:solidFill>
              <a:srgbClr val="C00000"/>
            </a:solidFill>
            <a:prstDash val="solid"/>
            <a:miter/>
            <a:headEnd type="none" w="sm" len="sm"/>
            <a:tailEnd type="none" w="sm" len="sm"/>
          </a:ln>
        </p:spPr>
        <p:txBody>
          <a:bodyPr wrap="none"/>
          <a:p>
            <a:endParaRPr lang="zh-CN" altLang="en-US" sz="1000" dirty="0">
              <a:latin typeface="Arial" panose="020B060402020209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4"/>
          <p:cNvPicPr>
            <a:picLocks noChangeAspect="1"/>
          </p:cNvPicPr>
          <p:nvPr/>
        </p:nvPicPr>
        <p:blipFill>
          <a:blip r:embed="rId1"/>
          <a:stretch>
            <a:fillRect/>
          </a:stretch>
        </p:blipFill>
        <p:spPr>
          <a:xfrm>
            <a:off x="1763713" y="1557338"/>
            <a:ext cx="5184775" cy="5122862"/>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16"/>
          <p:cNvPicPr>
            <a:picLocks noChangeAspect="1"/>
          </p:cNvPicPr>
          <p:nvPr/>
        </p:nvPicPr>
        <p:blipFill>
          <a:blip r:embed="rId1"/>
          <a:stretch>
            <a:fillRect/>
          </a:stretch>
        </p:blipFill>
        <p:spPr>
          <a:xfrm>
            <a:off x="1042988" y="1557338"/>
            <a:ext cx="6718300" cy="5210175"/>
          </a:xfrm>
          <a:prstGeom prst="rect">
            <a:avLst/>
          </a:prstGeom>
          <a:noFill/>
          <a:ln w="12700">
            <a:noFill/>
          </a:ln>
        </p:spPr>
      </p:pic>
      <p:sp>
        <p:nvSpPr>
          <p:cNvPr id="15363" name="矩形 1"/>
          <p:cNvSpPr/>
          <p:nvPr/>
        </p:nvSpPr>
        <p:spPr>
          <a:xfrm>
            <a:off x="468313" y="873125"/>
            <a:ext cx="1884362" cy="461963"/>
          </a:xfrm>
          <a:prstGeom prst="rect">
            <a:avLst/>
          </a:prstGeom>
          <a:noFill/>
          <a:ln w="9525">
            <a:noFill/>
          </a:ln>
        </p:spPr>
        <p:txBody>
          <a:bodyPr wrap="none">
            <a:spAutoFit/>
          </a:bodyPr>
          <a:p>
            <a:pPr eaLnBrk="0" hangingPunct="0"/>
            <a:r>
              <a:rPr lang="en-US" altLang="zh-CN" sz="2400" b="1" dirty="0">
                <a:solidFill>
                  <a:srgbClr val="C00000"/>
                </a:solidFill>
                <a:latin typeface="Times New Roman" panose="02020703060505090304" pitchFamily="18" charset="0"/>
              </a:rPr>
              <a:t>1</a:t>
            </a:r>
            <a:r>
              <a:rPr lang="zh-CN" altLang="en-US" sz="2400" b="1" dirty="0">
                <a:solidFill>
                  <a:srgbClr val="C00000"/>
                </a:solidFill>
                <a:latin typeface="Times New Roman" panose="02020703060505090304" pitchFamily="18" charset="0"/>
              </a:rPr>
              <a:t>、转化实验</a:t>
            </a:r>
            <a:endParaRPr lang="zh-CN" altLang="en-US" sz="2400" b="1" dirty="0">
              <a:solidFill>
                <a:srgbClr val="C00000"/>
              </a:solidFill>
              <a:latin typeface="Times New Roman" panose="0202070306050509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4"/>
          <p:cNvSpPr/>
          <p:nvPr/>
        </p:nvSpPr>
        <p:spPr>
          <a:xfrm>
            <a:off x="609600" y="696913"/>
            <a:ext cx="3505200"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切除修复</a:t>
            </a:r>
            <a:endParaRPr lang="zh-CN" altLang="en-US" sz="3200" b="1" dirty="0">
              <a:solidFill>
                <a:srgbClr val="C00000"/>
              </a:solidFill>
              <a:latin typeface="Times New Roman" panose="02020703060505090304" pitchFamily="18" charset="0"/>
            </a:endParaRPr>
          </a:p>
        </p:txBody>
      </p:sp>
      <p:sp>
        <p:nvSpPr>
          <p:cNvPr id="106501" name="Rectangle 5"/>
          <p:cNvSpPr>
            <a:spLocks noChangeArrowheads="1"/>
          </p:cNvSpPr>
          <p:nvPr/>
        </p:nvSpPr>
        <p:spPr bwMode="auto">
          <a:xfrm>
            <a:off x="395288" y="1752600"/>
            <a:ext cx="8291513" cy="4800600"/>
          </a:xfrm>
          <a:prstGeom prst="rect">
            <a:avLst/>
          </a:prstGeom>
          <a:noFill/>
          <a:ln w="9525">
            <a:noFill/>
            <a:miter lim="800000"/>
          </a:ln>
          <a:effectLst/>
        </p:spPr>
        <p:txBody>
          <a:bodyPr/>
          <a:lstStyle/>
          <a:p>
            <a:pPr marL="342900" marR="0" lvl="0" indent="0" algn="l" defTabSz="914400" rtl="0" eaLnBrk="1" fontAlgn="base" latinLnBrk="0" hangingPunct="1">
              <a:lnSpc>
                <a:spcPct val="125000"/>
              </a:lnSpc>
              <a:spcBef>
                <a:spcPct val="20000"/>
              </a:spcBef>
              <a:spcAft>
                <a:spcPct val="0"/>
              </a:spcAft>
              <a:buClr>
                <a:srgbClr val="C00000"/>
              </a:buClr>
              <a:buSzTx/>
              <a:buFont typeface="Wingdings" panose="05000000000000000000" pitchFamily="2" charset="2"/>
              <a:buChar char="u"/>
              <a:defRPr/>
            </a:pP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需要三种酶协同作用，不需要可见光的激活。首先在二聚体两侧核酸内切酶作用下造成单链断裂并切除二聚体。</a:t>
            </a:r>
            <a:r>
              <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DNA</a:t>
            </a: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聚合酶</a:t>
            </a:r>
            <a:r>
              <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I</a:t>
            </a: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作用下修复，最后</a:t>
            </a:r>
            <a:r>
              <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DNA</a:t>
            </a: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连接酶缝合新合成的</a:t>
            </a:r>
            <a:r>
              <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DNA</a:t>
            </a: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片段和原</a:t>
            </a:r>
            <a:r>
              <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DNA</a:t>
            </a:r>
            <a:r>
              <a:rPr kumimoji="1" lang="zh-CN" altLang="en-US"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rPr>
              <a:t>片段。</a:t>
            </a:r>
            <a:endPar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endParaRPr>
          </a:p>
          <a:p>
            <a:pPr marL="342900" marR="0" lvl="0" indent="0" algn="l" defTabSz="914400" rtl="0" eaLnBrk="1" fontAlgn="base" latinLnBrk="0" hangingPunct="1">
              <a:lnSpc>
                <a:spcPct val="125000"/>
              </a:lnSpc>
              <a:spcBef>
                <a:spcPct val="20000"/>
              </a:spcBef>
              <a:spcAft>
                <a:spcPct val="0"/>
              </a:spcAft>
              <a:buClr>
                <a:srgbClr val="C00000"/>
              </a:buClr>
              <a:buSzTx/>
              <a:buFontTx/>
              <a:buNone/>
              <a:defRPr/>
            </a:pPr>
            <a:endParaRPr kumimoji="1" lang="en-US" altLang="zh-CN" sz="2400" b="1"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endParaRPr>
          </a:p>
          <a:p>
            <a:pPr marL="342900" marR="0" lvl="0" indent="0" algn="l" defTabSz="914400" rtl="0" eaLnBrk="1" fontAlgn="base" latinLnBrk="0" hangingPunct="1">
              <a:lnSpc>
                <a:spcPct val="125000"/>
              </a:lnSpc>
              <a:spcBef>
                <a:spcPct val="20000"/>
              </a:spcBef>
              <a:spcAft>
                <a:spcPct val="0"/>
              </a:spcAft>
              <a:buClr>
                <a:srgbClr val="C00000"/>
              </a:buClr>
              <a:buSzTx/>
              <a:buFont typeface="Wingdings" panose="05000000000000000000" pitchFamily="2" charset="2"/>
              <a:buChar char="u"/>
              <a:defRPr/>
            </a:pPr>
            <a:r>
              <a:rPr kumimoji="1" lang="zh-CN" altLang="en-US" sz="2400" b="1" i="0" u="none" strike="noStrike" kern="1200" cap="none" spc="0" normalizeH="0" baseline="0" noProof="0" dirty="0" smtClean="0">
                <a:ln>
                  <a:noFill/>
                </a:ln>
                <a:solidFill>
                  <a:srgbClr val="7030A0"/>
                </a:solidFill>
                <a:effectLst/>
                <a:uLnTx/>
                <a:uFillTx/>
                <a:latin typeface="宋体" panose="02010600030101010101" pitchFamily="2" charset="-122"/>
                <a:ea typeface="宋体" panose="02010600030101010101" pitchFamily="2" charset="-122"/>
                <a:cs typeface="+mn-cs"/>
              </a:rPr>
              <a:t>切除修复功能广泛存在于原核生物和真核生物中，也是人类细胞中</a:t>
            </a:r>
            <a:r>
              <a:rPr kumimoji="1" lang="en-US" altLang="zh-CN" sz="2400" b="1" i="0" u="none" strike="noStrike" kern="1200" cap="none" spc="0" normalizeH="0" baseline="0" noProof="0" dirty="0" smtClean="0">
                <a:ln>
                  <a:noFill/>
                </a:ln>
                <a:solidFill>
                  <a:srgbClr val="7030A0"/>
                </a:solidFill>
                <a:effectLst/>
                <a:uLnTx/>
                <a:uFillTx/>
                <a:latin typeface="宋体" panose="02010600030101010101" pitchFamily="2" charset="-122"/>
                <a:ea typeface="宋体" panose="02010600030101010101" pitchFamily="2" charset="-122"/>
                <a:cs typeface="+mn-cs"/>
              </a:rPr>
              <a:t>DNA</a:t>
            </a:r>
            <a:r>
              <a:rPr kumimoji="1" lang="zh-CN" altLang="en-US" sz="2400" b="1" i="0" u="none" strike="noStrike" kern="1200" cap="none" spc="0" normalizeH="0" baseline="0" noProof="0" dirty="0" smtClean="0">
                <a:ln>
                  <a:noFill/>
                </a:ln>
                <a:solidFill>
                  <a:srgbClr val="7030A0"/>
                </a:solidFill>
                <a:effectLst/>
                <a:uLnTx/>
                <a:uFillTx/>
                <a:latin typeface="宋体" panose="02010600030101010101" pitchFamily="2" charset="-122"/>
                <a:ea typeface="宋体" panose="02010600030101010101" pitchFamily="2" charset="-122"/>
                <a:cs typeface="+mn-cs"/>
              </a:rPr>
              <a:t>损伤修复的主要方式之一。</a:t>
            </a:r>
            <a:endParaRPr kumimoji="1" lang="zh-CN" altLang="en-US" sz="2400" b="1" i="0" u="none" strike="noStrike" kern="1200" cap="none" spc="0" normalizeH="0" baseline="0" noProof="0" dirty="0" smtClean="0">
              <a:ln>
                <a:noFill/>
              </a:ln>
              <a:solidFill>
                <a:srgbClr val="7030A0"/>
              </a:solidFill>
              <a:effectLst/>
              <a:uLnTx/>
              <a:uFillTx/>
              <a:latin typeface="宋体" panose="02010600030101010101" pitchFamily="2" charset="-122"/>
              <a:ea typeface="宋体" panose="02010600030101010101" pitchFamily="2" charset="-122"/>
              <a:cs typeface="+mn-cs"/>
            </a:endParaRPr>
          </a:p>
          <a:p>
            <a:pPr marL="342900" marR="0" lvl="0" indent="0" algn="l" defTabSz="914400" rtl="0" eaLnBrk="1" fontAlgn="base" latinLnBrk="0" hangingPunct="1">
              <a:lnSpc>
                <a:spcPct val="125000"/>
              </a:lnSpc>
              <a:spcBef>
                <a:spcPct val="20000"/>
              </a:spcBef>
              <a:spcAft>
                <a:spcPct val="0"/>
              </a:spcAft>
              <a:buClr>
                <a:schemeClr val="accent1"/>
              </a:buClr>
              <a:buSzTx/>
              <a:buFontTx/>
              <a:buNone/>
              <a:defRPr/>
            </a:pPr>
            <a:endParaRPr kumimoji="1" lang="zh-CN" altLang="en-US" sz="2400" b="0"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endParaRPr>
          </a:p>
          <a:p>
            <a:pPr marL="342900" marR="0" lvl="0" indent="-342900" algn="l" defTabSz="914400" rtl="0" eaLnBrk="1" fontAlgn="base" latinLnBrk="0" hangingPunct="1">
              <a:lnSpc>
                <a:spcPct val="125000"/>
              </a:lnSpc>
              <a:spcBef>
                <a:spcPct val="20000"/>
              </a:spcBef>
              <a:spcAft>
                <a:spcPct val="0"/>
              </a:spcAft>
              <a:buClr>
                <a:schemeClr val="accent1"/>
              </a:buClr>
              <a:buSzTx/>
              <a:buFontTx/>
              <a:buNone/>
              <a:defRPr/>
            </a:pPr>
            <a:endParaRPr kumimoji="1" lang="zh-CN" altLang="en-US" sz="2400" b="0" i="0" u="none" strike="noStrike" kern="1200" cap="none" spc="0" normalizeH="0" baseline="0" noProof="0" dirty="0" smtClean="0">
              <a:ln>
                <a:noFill/>
              </a:ln>
              <a:solidFill>
                <a:schemeClr val="tx1"/>
              </a:solidFill>
              <a:effectLst/>
              <a:uLnTx/>
              <a:uFillTx/>
              <a:latin typeface="Times New Roman" panose="02020703060505090304" pitchFamily="18" charset="0"/>
              <a:ea typeface="宋体" panose="02010600030101010101" pitchFamily="2" charset="-122"/>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矩形 2"/>
          <p:cNvSpPr/>
          <p:nvPr/>
        </p:nvSpPr>
        <p:spPr>
          <a:xfrm>
            <a:off x="4192588" y="2420938"/>
            <a:ext cx="4340225" cy="646112"/>
          </a:xfrm>
          <a:prstGeom prst="rect">
            <a:avLst/>
          </a:prstGeom>
          <a:noFill/>
          <a:ln w="9525">
            <a:noFill/>
          </a:ln>
        </p:spPr>
        <p:txBody>
          <a:bodyPr>
            <a:spAutoFit/>
          </a:bodyPr>
          <a:p>
            <a:r>
              <a:rPr lang="zh-CN" altLang="en-US" b="1" dirty="0">
                <a:solidFill>
                  <a:srgbClr val="7030A0"/>
                </a:solidFill>
                <a:latin typeface="Times New Roman" panose="02020703060505090304" pitchFamily="18" charset="0"/>
              </a:rPr>
              <a:t>核酸内切酶识别</a:t>
            </a:r>
            <a:r>
              <a:rPr lang="en-US" altLang="zh-CN" b="1" dirty="0">
                <a:solidFill>
                  <a:srgbClr val="7030A0"/>
                </a:solidFill>
                <a:latin typeface="Times New Roman" panose="02020703060505090304" pitchFamily="18" charset="0"/>
              </a:rPr>
              <a:t>DNA</a:t>
            </a:r>
            <a:r>
              <a:rPr lang="zh-CN" altLang="en-US" b="1" dirty="0">
                <a:solidFill>
                  <a:srgbClr val="7030A0"/>
                </a:solidFill>
                <a:latin typeface="Times New Roman" panose="02020703060505090304" pitchFamily="18" charset="0"/>
              </a:rPr>
              <a:t>损伤部位，并在</a:t>
            </a:r>
            <a:r>
              <a:rPr lang="en-US" altLang="zh-CN" b="1" dirty="0">
                <a:solidFill>
                  <a:srgbClr val="7030A0"/>
                </a:solidFill>
                <a:latin typeface="Times New Roman" panose="02020703060505090304" pitchFamily="18" charset="0"/>
              </a:rPr>
              <a:t>5′</a:t>
            </a:r>
            <a:r>
              <a:rPr lang="zh-CN" altLang="en-US" b="1" dirty="0">
                <a:solidFill>
                  <a:srgbClr val="7030A0"/>
                </a:solidFill>
                <a:latin typeface="Times New Roman" panose="02020703060505090304" pitchFamily="18" charset="0"/>
              </a:rPr>
              <a:t>端作一切口中，</a:t>
            </a:r>
            <a:endParaRPr lang="zh-CN" altLang="en-US" b="1" dirty="0">
              <a:solidFill>
                <a:srgbClr val="7030A0"/>
              </a:solidFill>
              <a:latin typeface="Times New Roman" panose="02020703060505090304" pitchFamily="18" charset="0"/>
            </a:endParaRPr>
          </a:p>
        </p:txBody>
      </p:sp>
      <p:sp>
        <p:nvSpPr>
          <p:cNvPr id="55299" name="矩形 3"/>
          <p:cNvSpPr/>
          <p:nvPr/>
        </p:nvSpPr>
        <p:spPr>
          <a:xfrm>
            <a:off x="4237038" y="3573463"/>
            <a:ext cx="3970337" cy="646112"/>
          </a:xfrm>
          <a:prstGeom prst="rect">
            <a:avLst/>
          </a:prstGeom>
          <a:noFill/>
          <a:ln w="9525">
            <a:noFill/>
          </a:ln>
        </p:spPr>
        <p:txBody>
          <a:bodyPr>
            <a:spAutoFit/>
          </a:bodyPr>
          <a:p>
            <a:r>
              <a:rPr lang="zh-CN" altLang="en-US" b="1" dirty="0">
                <a:solidFill>
                  <a:srgbClr val="7030A0"/>
                </a:solidFill>
                <a:latin typeface="Times New Roman" panose="02020703060505090304" pitchFamily="18" charset="0"/>
              </a:rPr>
              <a:t>在外切酶的作用下从</a:t>
            </a:r>
            <a:r>
              <a:rPr lang="en-US" altLang="zh-CN" b="1" dirty="0">
                <a:solidFill>
                  <a:srgbClr val="7030A0"/>
                </a:solidFill>
                <a:latin typeface="Times New Roman" panose="02020703060505090304" pitchFamily="18" charset="0"/>
              </a:rPr>
              <a:t>5′→ 3′</a:t>
            </a:r>
            <a:r>
              <a:rPr lang="zh-CN" altLang="en-US" b="1" dirty="0">
                <a:solidFill>
                  <a:srgbClr val="7030A0"/>
                </a:solidFill>
                <a:latin typeface="Times New Roman" panose="02020703060505090304" pitchFamily="18" charset="0"/>
              </a:rPr>
              <a:t>端方向切除损伤</a:t>
            </a:r>
            <a:r>
              <a:rPr lang="en-US" altLang="zh-CN" b="1" dirty="0">
                <a:solidFill>
                  <a:srgbClr val="7030A0"/>
                </a:solidFill>
                <a:latin typeface="Times New Roman" panose="02020703060505090304" pitchFamily="18" charset="0"/>
              </a:rPr>
              <a:t>DNA</a:t>
            </a:r>
            <a:r>
              <a:rPr lang="zh-CN" altLang="en-US" b="1" dirty="0">
                <a:solidFill>
                  <a:srgbClr val="7030A0"/>
                </a:solidFill>
                <a:latin typeface="Times New Roman" panose="02020703060505090304" pitchFamily="18" charset="0"/>
              </a:rPr>
              <a:t>片段</a:t>
            </a:r>
            <a:endParaRPr lang="zh-CN" altLang="en-US" b="1" dirty="0">
              <a:solidFill>
                <a:srgbClr val="7030A0"/>
              </a:solidFill>
              <a:latin typeface="Times New Roman" panose="02020703060505090304" pitchFamily="18" charset="0"/>
            </a:endParaRPr>
          </a:p>
        </p:txBody>
      </p:sp>
      <p:sp>
        <p:nvSpPr>
          <p:cNvPr id="55300" name="矩形 4"/>
          <p:cNvSpPr/>
          <p:nvPr/>
        </p:nvSpPr>
        <p:spPr>
          <a:xfrm>
            <a:off x="4140200" y="4592638"/>
            <a:ext cx="4773613" cy="922337"/>
          </a:xfrm>
          <a:prstGeom prst="rect">
            <a:avLst/>
          </a:prstGeom>
          <a:noFill/>
          <a:ln w="9525">
            <a:noFill/>
          </a:ln>
        </p:spPr>
        <p:txBody>
          <a:bodyPr>
            <a:spAutoFit/>
          </a:bodyPr>
          <a:p>
            <a:r>
              <a:rPr lang="zh-CN" altLang="en-US" b="1" dirty="0">
                <a:solidFill>
                  <a:srgbClr val="7030A0"/>
                </a:solidFill>
                <a:latin typeface="Times New Roman" panose="02020703060505090304" pitchFamily="18" charset="0"/>
              </a:rPr>
              <a:t>在</a:t>
            </a:r>
            <a:r>
              <a:rPr lang="en-US" altLang="zh-CN" b="1" dirty="0">
                <a:solidFill>
                  <a:srgbClr val="7030A0"/>
                </a:solidFill>
                <a:latin typeface="Times New Roman" panose="02020703060505090304" pitchFamily="18" charset="0"/>
              </a:rPr>
              <a:t>DNA</a:t>
            </a:r>
            <a:r>
              <a:rPr lang="zh-CN" altLang="en-US" b="1" dirty="0">
                <a:solidFill>
                  <a:srgbClr val="7030A0"/>
                </a:solidFill>
                <a:latin typeface="Times New Roman" panose="02020703060505090304" pitchFamily="18" charset="0"/>
              </a:rPr>
              <a:t>聚合酶的作用下以损伤处相对应的互补链为模板合成新的</a:t>
            </a:r>
            <a:r>
              <a:rPr lang="en-US" altLang="zh-CN" b="1" dirty="0">
                <a:solidFill>
                  <a:srgbClr val="7030A0"/>
                </a:solidFill>
                <a:latin typeface="Times New Roman" panose="02020703060505090304" pitchFamily="18" charset="0"/>
              </a:rPr>
              <a:t>DNA</a:t>
            </a:r>
            <a:r>
              <a:rPr lang="zh-CN" altLang="en-US" b="1" dirty="0">
                <a:solidFill>
                  <a:srgbClr val="7030A0"/>
                </a:solidFill>
                <a:latin typeface="Times New Roman" panose="02020703060505090304" pitchFamily="18" charset="0"/>
              </a:rPr>
              <a:t>单链片段来填补切除后的空隙，</a:t>
            </a:r>
            <a:endParaRPr lang="zh-CN" altLang="en-US" b="1" dirty="0">
              <a:solidFill>
                <a:srgbClr val="7030A0"/>
              </a:solidFill>
              <a:latin typeface="Times New Roman" panose="02020703060505090304" pitchFamily="18" charset="0"/>
            </a:endParaRPr>
          </a:p>
        </p:txBody>
      </p:sp>
      <p:sp>
        <p:nvSpPr>
          <p:cNvPr id="55301" name="矩形 5"/>
          <p:cNvSpPr/>
          <p:nvPr/>
        </p:nvSpPr>
        <p:spPr>
          <a:xfrm>
            <a:off x="4192588" y="5588000"/>
            <a:ext cx="4340225" cy="922338"/>
          </a:xfrm>
          <a:prstGeom prst="rect">
            <a:avLst/>
          </a:prstGeom>
          <a:noFill/>
          <a:ln w="9525">
            <a:noFill/>
          </a:ln>
        </p:spPr>
        <p:txBody>
          <a:bodyPr>
            <a:spAutoFit/>
          </a:bodyPr>
          <a:p>
            <a:r>
              <a:rPr lang="zh-CN" altLang="en-US" b="1" dirty="0">
                <a:solidFill>
                  <a:srgbClr val="7030A0"/>
                </a:solidFill>
                <a:latin typeface="Times New Roman" panose="02020703060505090304" pitchFamily="18" charset="0"/>
              </a:rPr>
              <a:t>在连接酶作用下将新合成的单链片段与原有的单链以</a:t>
            </a:r>
            <a:r>
              <a:rPr lang="en-US" altLang="zh-CN" b="1" dirty="0">
                <a:solidFill>
                  <a:srgbClr val="7030A0"/>
                </a:solidFill>
                <a:latin typeface="Times New Roman" panose="02020703060505090304" pitchFamily="18" charset="0"/>
              </a:rPr>
              <a:t>3′</a:t>
            </a:r>
            <a:r>
              <a:rPr lang="zh-CN" altLang="en-US" b="1" dirty="0">
                <a:solidFill>
                  <a:srgbClr val="7030A0"/>
                </a:solidFill>
                <a:latin typeface="Times New Roman" panose="02020703060505090304" pitchFamily="18" charset="0"/>
              </a:rPr>
              <a:t>、 </a:t>
            </a:r>
            <a:r>
              <a:rPr lang="en-US" altLang="zh-CN" b="1" dirty="0">
                <a:solidFill>
                  <a:srgbClr val="7030A0"/>
                </a:solidFill>
                <a:latin typeface="Times New Roman" panose="02020703060505090304" pitchFamily="18" charset="0"/>
              </a:rPr>
              <a:t>5′</a:t>
            </a:r>
            <a:r>
              <a:rPr lang="zh-CN" altLang="en-US" b="1" dirty="0">
                <a:solidFill>
                  <a:srgbClr val="7030A0"/>
                </a:solidFill>
                <a:latin typeface="Times New Roman" panose="02020703060505090304" pitchFamily="18" charset="0"/>
              </a:rPr>
              <a:t>磷酸二酯键相连接完成修复过程 。</a:t>
            </a:r>
            <a:endParaRPr lang="zh-CN" altLang="en-US" b="1" dirty="0">
              <a:solidFill>
                <a:srgbClr val="7030A0"/>
              </a:solidFill>
              <a:latin typeface="Times New Roman" panose="02020703060505090304" pitchFamily="18" charset="0"/>
            </a:endParaRPr>
          </a:p>
        </p:txBody>
      </p:sp>
      <p:sp>
        <p:nvSpPr>
          <p:cNvPr id="55302" name="矩形 6"/>
          <p:cNvSpPr/>
          <p:nvPr/>
        </p:nvSpPr>
        <p:spPr>
          <a:xfrm>
            <a:off x="250825" y="836613"/>
            <a:ext cx="3481388" cy="584200"/>
          </a:xfrm>
          <a:prstGeom prst="rect">
            <a:avLst/>
          </a:prstGeom>
          <a:noFill/>
          <a:ln w="9525">
            <a:noFill/>
          </a:ln>
        </p:spPr>
        <p:txBody>
          <a:bodyPr wrap="none">
            <a:spAutoFit/>
          </a:bodyPr>
          <a:p>
            <a:pPr>
              <a:buNone/>
            </a:pPr>
            <a:r>
              <a:rPr lang="zh-CN" altLang="en-US" sz="3200" b="1" dirty="0">
                <a:solidFill>
                  <a:srgbClr val="C00000"/>
                </a:solidFill>
                <a:latin typeface="Times New Roman" panose="02020703060505090304" pitchFamily="18" charset="0"/>
              </a:rPr>
              <a:t>切除修复主要过程</a:t>
            </a:r>
            <a:endParaRPr lang="zh-CN" altLang="en-US" sz="3200" b="1" dirty="0">
              <a:solidFill>
                <a:srgbClr val="C00000"/>
              </a:solidFill>
              <a:latin typeface="Times New Roman" panose="02020703060505090304" pitchFamily="18" charset="0"/>
            </a:endParaRPr>
          </a:p>
        </p:txBody>
      </p:sp>
      <p:pic>
        <p:nvPicPr>
          <p:cNvPr id="55303" name="Picture 5" descr="13110切除修复"/>
          <p:cNvPicPr>
            <a:picLocks noChangeAspect="1"/>
          </p:cNvPicPr>
          <p:nvPr/>
        </p:nvPicPr>
        <p:blipFill>
          <a:blip r:embed="rId1"/>
          <a:stretch>
            <a:fillRect/>
          </a:stretch>
        </p:blipFill>
        <p:spPr>
          <a:xfrm>
            <a:off x="900113" y="1628775"/>
            <a:ext cx="3095625" cy="5095875"/>
          </a:xfrm>
          <a:prstGeom prst="rect">
            <a:avLst/>
          </a:prstGeom>
          <a:solidFill>
            <a:srgbClr val="CCFFCC"/>
          </a:solidFill>
          <a:ln w="9525" cap="flat" cmpd="sng">
            <a:solidFill>
              <a:srgbClr val="808000"/>
            </a:solidFill>
            <a:prstDash val="solid"/>
            <a:miter/>
            <a:headEnd type="none" w="med" len="med"/>
            <a:tailEnd type="none" w="med" len="me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4"/>
          <p:cNvSpPr/>
          <p:nvPr/>
        </p:nvSpPr>
        <p:spPr>
          <a:xfrm>
            <a:off x="539750" y="765175"/>
            <a:ext cx="7062788" cy="584200"/>
          </a:xfrm>
          <a:prstGeom prst="rect">
            <a:avLst/>
          </a:prstGeom>
          <a:noFill/>
          <a:ln w="9525">
            <a:noFill/>
          </a:ln>
        </p:spPr>
        <p:txBody>
          <a:bodyPr anchor="b" anchorCtr="0">
            <a:spAutoFit/>
          </a:bodyPr>
          <a:p>
            <a:r>
              <a:rPr lang="zh-CN" altLang="en-US" sz="3200" b="1" dirty="0">
                <a:solidFill>
                  <a:srgbClr val="C00000"/>
                </a:solidFill>
                <a:latin typeface="宋体" panose="02010600030101010101" pitchFamily="2" charset="-122"/>
              </a:rPr>
              <a:t>重组修复 </a:t>
            </a:r>
            <a:r>
              <a:rPr lang="en-US" altLang="zh-CN" sz="3200" b="1" dirty="0">
                <a:solidFill>
                  <a:srgbClr val="C00000"/>
                </a:solidFill>
                <a:latin typeface="宋体" panose="02010600030101010101" pitchFamily="2" charset="-122"/>
                <a:ea typeface="Arial" panose="020B0604020202090204" pitchFamily="34" charset="0"/>
              </a:rPr>
              <a:t>——</a:t>
            </a:r>
            <a:r>
              <a:rPr lang="zh-CN" altLang="en-US" sz="3200" b="1" dirty="0">
                <a:solidFill>
                  <a:srgbClr val="C00000"/>
                </a:solidFill>
                <a:latin typeface="宋体" panose="02010600030101010101" pitchFamily="2" charset="-122"/>
              </a:rPr>
              <a:t>旁路修复</a:t>
            </a:r>
            <a:endParaRPr lang="zh-CN" altLang="en-US" sz="3200" b="1" dirty="0">
              <a:solidFill>
                <a:srgbClr val="C00000"/>
              </a:solidFill>
              <a:latin typeface="宋体" panose="02010600030101010101" pitchFamily="2" charset="-122"/>
            </a:endParaRPr>
          </a:p>
        </p:txBody>
      </p:sp>
      <p:sp>
        <p:nvSpPr>
          <p:cNvPr id="5" name="Rectangle 3"/>
          <p:cNvSpPr/>
          <p:nvPr/>
        </p:nvSpPr>
        <p:spPr>
          <a:xfrm>
            <a:off x="539750" y="1989138"/>
            <a:ext cx="7993063" cy="2400300"/>
          </a:xfrm>
          <a:prstGeom prst="rect">
            <a:avLst/>
          </a:prstGeom>
          <a:noFill/>
          <a:ln w="12700">
            <a:noFill/>
          </a:ln>
        </p:spPr>
        <p:txBody>
          <a:bodyPr>
            <a:spAutoFit/>
          </a:bodyPr>
          <a:p>
            <a:pPr algn="just" defTabSz="914400">
              <a:lnSpc>
                <a:spcPct val="125000"/>
              </a:lnSpc>
              <a:tabLst>
                <a:tab pos="333375" algn="l"/>
              </a:tabLst>
            </a:pPr>
            <a:r>
              <a:rPr lang="zh-CN" altLang="en-US" sz="2400" b="1" dirty="0">
                <a:latin typeface="Times New Roman" panose="02020703060505090304" pitchFamily="18" charset="0"/>
              </a:rPr>
              <a:t>        必须在</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进行复制的情况下进行，所以又称复制后修复。大肠杆菌可以在不切除胸腺二聚体情况下以带有二聚体的这一单链为模板而合成互补单链，但在二聚体附近留下了一个空隙，经过染色体交换，使空隙部分面对正常单链，</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聚合酶和连接酶将此修复。</a:t>
            </a:r>
            <a:endParaRPr lang="zh-CN" altLang="en-US" sz="2400" b="1" dirty="0">
              <a:latin typeface="Times New Roman" panose="0202070306050509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4"/>
          <p:cNvPicPr>
            <a:picLocks noChangeAspect="1"/>
          </p:cNvPicPr>
          <p:nvPr/>
        </p:nvPicPr>
        <p:blipFill>
          <a:blip r:embed="rId1"/>
          <a:stretch>
            <a:fillRect/>
          </a:stretch>
        </p:blipFill>
        <p:spPr>
          <a:xfrm>
            <a:off x="468313" y="1546225"/>
            <a:ext cx="4564062" cy="5267325"/>
          </a:xfrm>
          <a:prstGeom prst="rect">
            <a:avLst/>
          </a:prstGeom>
          <a:noFill/>
          <a:ln w="9525">
            <a:noFill/>
          </a:ln>
        </p:spPr>
      </p:pic>
      <p:sp>
        <p:nvSpPr>
          <p:cNvPr id="57347" name="矩形 2"/>
          <p:cNvSpPr/>
          <p:nvPr/>
        </p:nvSpPr>
        <p:spPr>
          <a:xfrm>
            <a:off x="5076825" y="1846263"/>
            <a:ext cx="3816350" cy="646112"/>
          </a:xfrm>
          <a:prstGeom prst="rect">
            <a:avLst/>
          </a:prstGeom>
          <a:noFill/>
          <a:ln w="9525">
            <a:noFill/>
          </a:ln>
        </p:spPr>
        <p:txBody>
          <a:bodyPr>
            <a:spAutoFit/>
          </a:bodyPr>
          <a:p>
            <a:r>
              <a:rPr lang="zh-CN" altLang="en-US" b="1" dirty="0">
                <a:solidFill>
                  <a:srgbClr val="7030A0"/>
                </a:solidFill>
                <a:latin typeface="宋体" panose="02010600030101010101" pitchFamily="2" charset="-122"/>
              </a:rPr>
              <a:t>越过损伤部位复制。而在有损伤的</a:t>
            </a:r>
            <a:r>
              <a:rPr lang="en-US" altLang="zh-CN" b="1" dirty="0">
                <a:solidFill>
                  <a:srgbClr val="7030A0"/>
                </a:solidFill>
                <a:latin typeface="宋体" panose="02010600030101010101" pitchFamily="2" charset="-122"/>
              </a:rPr>
              <a:t>DNA</a:t>
            </a:r>
            <a:r>
              <a:rPr lang="zh-CN" altLang="en-US" b="1" dirty="0">
                <a:solidFill>
                  <a:srgbClr val="7030A0"/>
                </a:solidFill>
                <a:latin typeface="宋体" panose="02010600030101010101" pitchFamily="2" charset="-122"/>
              </a:rPr>
              <a:t>的对应处留下缺口。</a:t>
            </a:r>
            <a:endParaRPr lang="zh-CN" altLang="en-US" dirty="0">
              <a:solidFill>
                <a:srgbClr val="7030A0"/>
              </a:solidFill>
              <a:latin typeface="宋体" panose="02010600030101010101" pitchFamily="2" charset="-122"/>
            </a:endParaRPr>
          </a:p>
        </p:txBody>
      </p:sp>
      <p:sp>
        <p:nvSpPr>
          <p:cNvPr id="57348" name="矩形 3"/>
          <p:cNvSpPr/>
          <p:nvPr/>
        </p:nvSpPr>
        <p:spPr>
          <a:xfrm>
            <a:off x="5076825" y="2997200"/>
            <a:ext cx="3887788" cy="922338"/>
          </a:xfrm>
          <a:prstGeom prst="rect">
            <a:avLst/>
          </a:prstGeom>
          <a:noFill/>
          <a:ln w="9525">
            <a:noFill/>
          </a:ln>
        </p:spPr>
        <p:txBody>
          <a:bodyPr>
            <a:spAutoFit/>
          </a:bodyPr>
          <a:p>
            <a:r>
              <a:rPr lang="zh-CN" altLang="en-US" b="1" dirty="0">
                <a:solidFill>
                  <a:srgbClr val="7030A0"/>
                </a:solidFill>
                <a:latin typeface="宋体" panose="02010600030101010101" pitchFamily="2" charset="-122"/>
              </a:rPr>
              <a:t>在</a:t>
            </a:r>
            <a:r>
              <a:rPr lang="en-US" altLang="zh-CN" b="1" dirty="0">
                <a:solidFill>
                  <a:srgbClr val="7030A0"/>
                </a:solidFill>
                <a:latin typeface="宋体" panose="02010600030101010101" pitchFamily="2" charset="-122"/>
              </a:rPr>
              <a:t>DNA</a:t>
            </a:r>
            <a:r>
              <a:rPr lang="zh-CN" altLang="en-US" b="1" dirty="0">
                <a:solidFill>
                  <a:srgbClr val="7030A0"/>
                </a:solidFill>
                <a:latin typeface="宋体" panose="02010600030101010101" pitchFamily="2" charset="-122"/>
              </a:rPr>
              <a:t>损伤诱导产生的重组蛋白作用下，完整的母链与有缺口的子链重组，缺口由母链来的核苷酸片段弥补。</a:t>
            </a:r>
            <a:endParaRPr lang="zh-CN" altLang="en-US" dirty="0">
              <a:solidFill>
                <a:srgbClr val="7030A0"/>
              </a:solidFill>
              <a:latin typeface="宋体" panose="02010600030101010101" pitchFamily="2" charset="-122"/>
            </a:endParaRPr>
          </a:p>
        </p:txBody>
      </p:sp>
      <p:sp>
        <p:nvSpPr>
          <p:cNvPr id="57349" name="矩形 4"/>
          <p:cNvSpPr/>
          <p:nvPr/>
        </p:nvSpPr>
        <p:spPr>
          <a:xfrm>
            <a:off x="5148263" y="4581525"/>
            <a:ext cx="3995737" cy="1200150"/>
          </a:xfrm>
          <a:prstGeom prst="rect">
            <a:avLst/>
          </a:prstGeom>
          <a:noFill/>
          <a:ln w="9525">
            <a:noFill/>
          </a:ln>
        </p:spPr>
        <p:txBody>
          <a:bodyPr>
            <a:spAutoFit/>
          </a:bodyPr>
          <a:p>
            <a:r>
              <a:rPr lang="zh-CN" altLang="en-US" b="1" dirty="0">
                <a:solidFill>
                  <a:srgbClr val="7030A0"/>
                </a:solidFill>
                <a:latin typeface="宋体" panose="02010600030101010101" pitchFamily="2" charset="-122"/>
              </a:rPr>
              <a:t>重组后，母链中的缺口通过</a:t>
            </a:r>
            <a:r>
              <a:rPr lang="en-US" altLang="zh-CN" b="1" dirty="0">
                <a:solidFill>
                  <a:srgbClr val="7030A0"/>
                </a:solidFill>
                <a:latin typeface="宋体" panose="02010600030101010101" pitchFamily="2" charset="-122"/>
              </a:rPr>
              <a:t>DNA</a:t>
            </a:r>
            <a:r>
              <a:rPr lang="zh-CN" altLang="en-US" b="1" dirty="0">
                <a:solidFill>
                  <a:srgbClr val="7030A0"/>
                </a:solidFill>
                <a:latin typeface="宋体" panose="02010600030101010101" pitchFamily="2" charset="-122"/>
              </a:rPr>
              <a:t>多聚酶的作用，合成核酸片段，然后由连接酶使新片段与旧链连接，至此重组修复完成。</a:t>
            </a:r>
            <a:endParaRPr lang="zh-CN" altLang="en-US" dirty="0">
              <a:solidFill>
                <a:srgbClr val="7030A0"/>
              </a:solidFill>
              <a:latin typeface="宋体" panose="02010600030101010101" pitchFamily="2" charset="-122"/>
            </a:endParaRPr>
          </a:p>
        </p:txBody>
      </p:sp>
      <p:sp>
        <p:nvSpPr>
          <p:cNvPr id="57350" name="矩形 5"/>
          <p:cNvSpPr/>
          <p:nvPr/>
        </p:nvSpPr>
        <p:spPr>
          <a:xfrm>
            <a:off x="468313" y="908050"/>
            <a:ext cx="2708275" cy="523875"/>
          </a:xfrm>
          <a:prstGeom prst="rect">
            <a:avLst/>
          </a:prstGeom>
          <a:noFill/>
          <a:ln w="9525">
            <a:noFill/>
          </a:ln>
        </p:spPr>
        <p:txBody>
          <a:bodyPr wrap="none">
            <a:spAutoFit/>
          </a:bodyPr>
          <a:p>
            <a:pPr>
              <a:buNone/>
            </a:pPr>
            <a:r>
              <a:rPr lang="zh-CN" altLang="en-US" sz="2800" b="1" dirty="0">
                <a:solidFill>
                  <a:srgbClr val="FF0000"/>
                </a:solidFill>
                <a:latin typeface="Times New Roman" panose="02020703060505090304" pitchFamily="18" charset="0"/>
              </a:rPr>
              <a:t>重组修复的过程</a:t>
            </a:r>
            <a:endParaRPr lang="zh-CN" altLang="en-US" sz="2800" b="1" dirty="0">
              <a:solidFill>
                <a:srgbClr val="FF0000"/>
              </a:solidFill>
              <a:latin typeface="Times New Roman" panose="0202070306050509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4"/>
          <p:cNvSpPr/>
          <p:nvPr/>
        </p:nvSpPr>
        <p:spPr>
          <a:xfrm>
            <a:off x="395288" y="2205038"/>
            <a:ext cx="7912100" cy="1854200"/>
          </a:xfrm>
          <a:prstGeom prst="rect">
            <a:avLst/>
          </a:prstGeom>
          <a:noFill/>
          <a:ln w="9525">
            <a:noFill/>
          </a:ln>
        </p:spPr>
        <p:txBody>
          <a:bodyPr/>
          <a:p>
            <a:pPr marL="342900" indent="0">
              <a:lnSpc>
                <a:spcPct val="150000"/>
              </a:lnSpc>
              <a:spcBef>
                <a:spcPct val="20000"/>
              </a:spcBef>
              <a:buClr>
                <a:schemeClr val="accent1"/>
              </a:buClr>
            </a:pPr>
            <a:r>
              <a:rPr lang="zh-CN" altLang="en-US" sz="2800" b="1" dirty="0">
                <a:solidFill>
                  <a:srgbClr val="7030A0"/>
                </a:solidFill>
                <a:latin typeface="Times New Roman" panose="02020703060505090304" pitchFamily="18" charset="0"/>
              </a:rPr>
              <a:t>重组修复不能除去受损伤的</a:t>
            </a:r>
            <a:r>
              <a:rPr lang="en-US" altLang="zh-CN" sz="2800" b="1" dirty="0">
                <a:solidFill>
                  <a:srgbClr val="7030A0"/>
                </a:solidFill>
                <a:latin typeface="Times New Roman" panose="02020703060505090304" pitchFamily="18" charset="0"/>
              </a:rPr>
              <a:t>DNA</a:t>
            </a:r>
            <a:r>
              <a:rPr lang="zh-CN" altLang="en-US" sz="2800" b="1" dirty="0">
                <a:solidFill>
                  <a:srgbClr val="7030A0"/>
                </a:solidFill>
                <a:latin typeface="Times New Roman" panose="02020703060505090304" pitchFamily="18" charset="0"/>
              </a:rPr>
              <a:t>，但保证了</a:t>
            </a:r>
            <a:r>
              <a:rPr lang="en-US" altLang="zh-CN" sz="2800" b="1" dirty="0">
                <a:solidFill>
                  <a:srgbClr val="7030A0"/>
                </a:solidFill>
                <a:latin typeface="Times New Roman" panose="02020703060505090304" pitchFamily="18" charset="0"/>
              </a:rPr>
              <a:t>DNA</a:t>
            </a:r>
            <a:r>
              <a:rPr lang="zh-CN" altLang="en-US" sz="2800" b="1" dirty="0">
                <a:solidFill>
                  <a:srgbClr val="7030A0"/>
                </a:solidFill>
                <a:latin typeface="Times New Roman" panose="02020703060505090304" pitchFamily="18" charset="0"/>
              </a:rPr>
              <a:t>复制的进行。若干代以后，损伤的</a:t>
            </a:r>
            <a:r>
              <a:rPr lang="en-US" altLang="zh-CN" sz="2800" b="1" dirty="0">
                <a:solidFill>
                  <a:srgbClr val="7030A0"/>
                </a:solidFill>
                <a:latin typeface="Times New Roman" panose="02020703060505090304" pitchFamily="18" charset="0"/>
              </a:rPr>
              <a:t>DNA</a:t>
            </a:r>
            <a:r>
              <a:rPr lang="zh-CN" altLang="en-US" sz="2800" b="1" dirty="0">
                <a:solidFill>
                  <a:srgbClr val="7030A0"/>
                </a:solidFill>
                <a:latin typeface="Times New Roman" panose="02020703060505090304" pitchFamily="18" charset="0"/>
              </a:rPr>
              <a:t>链逐渐</a:t>
            </a:r>
            <a:r>
              <a:rPr lang="en-US" altLang="zh-CN" sz="2800" b="1" dirty="0">
                <a:solidFill>
                  <a:srgbClr val="7030A0"/>
                </a:solidFill>
                <a:latin typeface="Times New Roman" panose="02020703060505090304" pitchFamily="18" charset="0"/>
              </a:rPr>
              <a:t>(</a:t>
            </a:r>
            <a:r>
              <a:rPr lang="zh-CN" altLang="en-US" sz="2800" b="1" dirty="0">
                <a:solidFill>
                  <a:srgbClr val="7030A0"/>
                </a:solidFill>
                <a:latin typeface="Times New Roman" panose="02020703060505090304" pitchFamily="18" charset="0"/>
              </a:rPr>
              <a:t>稀释</a:t>
            </a:r>
            <a:r>
              <a:rPr lang="en-US" altLang="zh-CN" sz="2800" b="1" dirty="0">
                <a:solidFill>
                  <a:srgbClr val="7030A0"/>
                </a:solidFill>
                <a:latin typeface="Times New Roman" panose="02020703060505090304" pitchFamily="18" charset="0"/>
              </a:rPr>
              <a:t>)</a:t>
            </a:r>
            <a:r>
              <a:rPr lang="zh-CN" altLang="en-US" sz="2800" b="1" dirty="0">
                <a:solidFill>
                  <a:srgbClr val="7030A0"/>
                </a:solidFill>
                <a:latin typeface="Times New Roman" panose="02020703060505090304" pitchFamily="18" charset="0"/>
              </a:rPr>
              <a:t>，最后无损于正常生理功能，损伤也就得到了修复。</a:t>
            </a:r>
            <a:endParaRPr lang="zh-CN" altLang="en-US" sz="2800" b="1" dirty="0">
              <a:solidFill>
                <a:srgbClr val="7030A0"/>
              </a:solidFill>
              <a:latin typeface="Times New Roman" panose="02020703060505090304" pitchFamily="18" charset="0"/>
            </a:endParaRPr>
          </a:p>
        </p:txBody>
      </p:sp>
      <p:sp>
        <p:nvSpPr>
          <p:cNvPr id="58371" name="Rectangle 5"/>
          <p:cNvSpPr/>
          <p:nvPr/>
        </p:nvSpPr>
        <p:spPr>
          <a:xfrm>
            <a:off x="468313" y="836613"/>
            <a:ext cx="4173537" cy="584200"/>
          </a:xfrm>
          <a:prstGeom prst="rect">
            <a:avLst/>
          </a:prstGeom>
          <a:noFill/>
          <a:ln w="9525">
            <a:noFill/>
          </a:ln>
        </p:spPr>
        <p:txBody>
          <a:bodyPr anchor="b" anchorCtr="0">
            <a:spAutoFit/>
          </a:bodyPr>
          <a:p>
            <a:r>
              <a:rPr lang="zh-CN" altLang="en-US" sz="3200" b="1" dirty="0">
                <a:solidFill>
                  <a:srgbClr val="C00000"/>
                </a:solidFill>
                <a:latin typeface="Times New Roman" panose="02020703060505090304" pitchFamily="18" charset="0"/>
              </a:rPr>
              <a:t>重组修复本质</a:t>
            </a:r>
            <a:endParaRPr lang="zh-CN" altLang="en-US" sz="3200" b="1" dirty="0">
              <a:solidFill>
                <a:srgbClr val="C00000"/>
              </a:solidFill>
              <a:latin typeface="Times New Roman" panose="0202070306050509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4"/>
          <p:cNvSpPr/>
          <p:nvPr/>
        </p:nvSpPr>
        <p:spPr>
          <a:xfrm>
            <a:off x="468313" y="1916113"/>
            <a:ext cx="8207375" cy="2266950"/>
          </a:xfrm>
          <a:prstGeom prst="rect">
            <a:avLst/>
          </a:prstGeom>
          <a:noFill/>
          <a:ln w="12700">
            <a:noFill/>
          </a:ln>
        </p:spPr>
        <p:txBody>
          <a:bodyPr>
            <a:spAutoFit/>
          </a:bodyPr>
          <a:p>
            <a:pPr>
              <a:lnSpc>
                <a:spcPct val="120000"/>
              </a:lnSpc>
            </a:pPr>
            <a:r>
              <a:rPr lang="en-US" altLang="zh-CN" sz="2400" b="1" dirty="0">
                <a:latin typeface="Times New Roman" panose="02020703060505090304" pitchFamily="18" charset="0"/>
              </a:rPr>
              <a:t> </a:t>
            </a:r>
            <a:r>
              <a:rPr lang="en-US" altLang="zh-CN" sz="2400" b="1" dirty="0">
                <a:solidFill>
                  <a:srgbClr val="C00000"/>
                </a:solidFill>
                <a:latin typeface="Times New Roman" panose="02020703060505090304" pitchFamily="18" charset="0"/>
              </a:rPr>
              <a:t>SOS</a:t>
            </a:r>
            <a:r>
              <a:rPr lang="zh-CN" altLang="en-US" sz="2400" b="1" dirty="0">
                <a:solidFill>
                  <a:srgbClr val="C00000"/>
                </a:solidFill>
                <a:latin typeface="Times New Roman" panose="02020703060505090304" pitchFamily="18" charset="0"/>
              </a:rPr>
              <a:t>修复：</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大范围损失作为一种求救信号引发设计</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修复的多种细胞功能参加的诱导作用。正常的</a:t>
            </a:r>
            <a:r>
              <a:rPr lang="en-US" altLang="zh-CN" sz="2400" b="1" dirty="0">
                <a:latin typeface="Times New Roman" panose="02020703060505090304" pitchFamily="18" charset="0"/>
              </a:rPr>
              <a:t>SOS</a:t>
            </a:r>
            <a:r>
              <a:rPr lang="zh-CN" altLang="en-US" sz="2400" b="1" dirty="0">
                <a:latin typeface="Times New Roman" panose="02020703060505090304" pitchFamily="18" charset="0"/>
              </a:rPr>
              <a:t>系统被</a:t>
            </a:r>
            <a:r>
              <a:rPr lang="en-US" altLang="zh-CN" sz="2400" b="1" dirty="0">
                <a:latin typeface="Times New Roman" panose="02020703060505090304" pitchFamily="18" charset="0"/>
              </a:rPr>
              <a:t>LexA</a:t>
            </a:r>
            <a:r>
              <a:rPr lang="zh-CN" altLang="en-US" sz="2400" b="1" dirty="0">
                <a:latin typeface="Times New Roman" panose="02020703060505090304" pitchFamily="18" charset="0"/>
              </a:rPr>
              <a:t>蛋白所抑制，</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损伤时激活</a:t>
            </a:r>
            <a:r>
              <a:rPr lang="en-US" altLang="zh-CN" sz="2400" b="1" dirty="0">
                <a:latin typeface="Times New Roman" panose="02020703060505090304" pitchFamily="18" charset="0"/>
              </a:rPr>
              <a:t>RecA</a:t>
            </a:r>
            <a:r>
              <a:rPr lang="zh-CN" altLang="en-US" sz="2400" b="1" dirty="0">
                <a:latin typeface="Times New Roman" panose="02020703060505090304" pitchFamily="18" charset="0"/>
              </a:rPr>
              <a:t>蛋白酶活性，使</a:t>
            </a:r>
            <a:r>
              <a:rPr lang="en-US" altLang="zh-CN" sz="2400" b="1" dirty="0">
                <a:latin typeface="Times New Roman" panose="02020703060505090304" pitchFamily="18" charset="0"/>
              </a:rPr>
              <a:t>LexA</a:t>
            </a:r>
            <a:r>
              <a:rPr lang="zh-CN" altLang="en-US" sz="2400" b="1" dirty="0">
                <a:latin typeface="Times New Roman" panose="02020703060505090304" pitchFamily="18" charset="0"/>
              </a:rPr>
              <a:t>蛋白失活，启动</a:t>
            </a:r>
            <a:r>
              <a:rPr lang="en-US" altLang="zh-CN" sz="2400" b="1" dirty="0">
                <a:latin typeface="Times New Roman" panose="02020703060505090304" pitchFamily="18" charset="0"/>
              </a:rPr>
              <a:t>SOS</a:t>
            </a:r>
            <a:r>
              <a:rPr lang="zh-CN" altLang="en-US" sz="2400" b="1" dirty="0">
                <a:latin typeface="Times New Roman" panose="02020703060505090304" pitchFamily="18" charset="0"/>
              </a:rPr>
              <a:t>系统。一旦修复完成，</a:t>
            </a:r>
            <a:r>
              <a:rPr lang="en-US" altLang="zh-CN" sz="2400" b="1" dirty="0">
                <a:latin typeface="Times New Roman" panose="02020703060505090304" pitchFamily="18" charset="0"/>
              </a:rPr>
              <a:t>SOS</a:t>
            </a:r>
            <a:r>
              <a:rPr lang="zh-CN" altLang="en-US" sz="2400" b="1" dirty="0">
                <a:latin typeface="Times New Roman" panose="02020703060505090304" pitchFamily="18" charset="0"/>
              </a:rPr>
              <a:t>系统关闭。</a:t>
            </a:r>
            <a:r>
              <a:rPr lang="en-US" altLang="zh-CN" sz="2400" b="1" dirty="0">
                <a:latin typeface="Times New Roman" panose="02020703060505090304" pitchFamily="18" charset="0"/>
              </a:rPr>
              <a:t>SOS</a:t>
            </a:r>
            <a:r>
              <a:rPr lang="zh-CN" altLang="en-US" sz="2400" b="1" dirty="0">
                <a:latin typeface="Times New Roman" panose="02020703060505090304" pitchFamily="18" charset="0"/>
              </a:rPr>
              <a:t>系统是一种倾向差错的</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修复机制，可造成突变。</a:t>
            </a:r>
            <a:endParaRPr lang="zh-CN" altLang="en-US" sz="2400" b="1" dirty="0">
              <a:latin typeface="Times New Roman" panose="02020703060505090304" pitchFamily="18" charset="0"/>
            </a:endParaRPr>
          </a:p>
        </p:txBody>
      </p:sp>
      <p:sp>
        <p:nvSpPr>
          <p:cNvPr id="4" name="Rectangle 2"/>
          <p:cNvSpPr/>
          <p:nvPr/>
        </p:nvSpPr>
        <p:spPr>
          <a:xfrm>
            <a:off x="539750" y="4508500"/>
            <a:ext cx="8353425" cy="1066800"/>
          </a:xfrm>
          <a:prstGeom prst="rect">
            <a:avLst/>
          </a:prstGeom>
          <a:noFill/>
          <a:ln w="12700">
            <a:noFill/>
          </a:ln>
        </p:spPr>
        <p:txBody>
          <a:bodyPr>
            <a:spAutoFit/>
          </a:bodyPr>
          <a:p>
            <a:pPr>
              <a:lnSpc>
                <a:spcPct val="140000"/>
              </a:lnSpc>
            </a:pPr>
            <a:r>
              <a:rPr lang="zh-CN" altLang="en-US" sz="2400" b="1" dirty="0">
                <a:solidFill>
                  <a:srgbClr val="C00000"/>
                </a:solidFill>
                <a:latin typeface="华文中宋" panose="02010600040101010101" pitchFamily="2" charset="-122"/>
              </a:rPr>
              <a:t>适应性修复</a:t>
            </a:r>
            <a:r>
              <a:rPr lang="zh-CN" altLang="en-US" sz="2400" b="1" dirty="0">
                <a:latin typeface="华文中宋" panose="02010600040101010101" pitchFamily="2" charset="-122"/>
              </a:rPr>
              <a:t>： 细菌由于长期接触低剂量诱变剂会产生修复蛋白酶，修复</a:t>
            </a:r>
            <a:r>
              <a:rPr lang="en-US" altLang="zh-CN" sz="2400" b="1" dirty="0">
                <a:latin typeface="华文中宋" panose="02010600040101010101" pitchFamily="2" charset="-122"/>
              </a:rPr>
              <a:t>DNA</a:t>
            </a:r>
            <a:r>
              <a:rPr lang="zh-CN" altLang="en-US" sz="2400" b="1" dirty="0">
                <a:latin typeface="华文中宋" panose="02010600040101010101" pitchFamily="2" charset="-122"/>
              </a:rPr>
              <a:t>上因甲基化而遭受的损伤。</a:t>
            </a:r>
            <a:endParaRPr lang="zh-CN" altLang="en-US" sz="2400" b="1" dirty="0">
              <a:latin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Text Box 4"/>
          <p:cNvSpPr txBox="1"/>
          <p:nvPr/>
        </p:nvSpPr>
        <p:spPr>
          <a:xfrm>
            <a:off x="323850" y="549275"/>
            <a:ext cx="8372475" cy="3016250"/>
          </a:xfrm>
          <a:prstGeom prst="rect">
            <a:avLst/>
          </a:prstGeom>
          <a:noFill/>
          <a:ln w="9525">
            <a:noFill/>
          </a:ln>
        </p:spPr>
        <p:txBody>
          <a:bodyPr>
            <a:spAutoFit/>
          </a:bodyPr>
          <a:p>
            <a:pPr>
              <a:lnSpc>
                <a:spcPct val="200000"/>
              </a:lnSpc>
            </a:pPr>
            <a:r>
              <a:rPr lang="zh-CN" altLang="en-US" sz="3200" b="1" dirty="0">
                <a:solidFill>
                  <a:srgbClr val="C00000"/>
                </a:solidFill>
                <a:latin typeface="宋体" panose="02010600030101010101" pitchFamily="2" charset="-122"/>
                <a:ea typeface="楷体_GB2312"/>
              </a:rPr>
              <a:t>诱变育种</a:t>
            </a:r>
            <a:endParaRPr lang="zh-CN" altLang="en-US" sz="3200" b="1" dirty="0">
              <a:solidFill>
                <a:srgbClr val="C00000"/>
              </a:solidFill>
              <a:latin typeface="宋体" panose="02010600030101010101" pitchFamily="2" charset="-122"/>
              <a:ea typeface="楷体_GB2312"/>
            </a:endParaRPr>
          </a:p>
          <a:p>
            <a:pPr>
              <a:lnSpc>
                <a:spcPct val="150000"/>
              </a:lnSpc>
            </a:pPr>
            <a:r>
              <a:rPr lang="zh-CN" altLang="en-US" sz="2800" dirty="0">
                <a:latin typeface="宋体" panose="02010600030101010101" pitchFamily="2" charset="-122"/>
                <a:ea typeface="楷体_GB2312"/>
              </a:rPr>
              <a:t>    诱变育种是指通过人工方法处理微生物，使之发生突变，并运用合理的筛选程序和方法，把适合人类需要的优良菌株选育出来的过程。 </a:t>
            </a:r>
            <a:endParaRPr lang="zh-CN" altLang="en-US" sz="2800" dirty="0">
              <a:latin typeface="宋体" panose="02010600030101010101" pitchFamily="2" charset="-122"/>
              <a:ea typeface="楷体_GB231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 3"/>
          <p:cNvSpPr/>
          <p:nvPr/>
        </p:nvSpPr>
        <p:spPr>
          <a:xfrm>
            <a:off x="611188" y="1844675"/>
            <a:ext cx="8064500" cy="3268663"/>
          </a:xfrm>
          <a:prstGeom prst="rect">
            <a:avLst/>
          </a:prstGeom>
          <a:noFill/>
          <a:ln w="12700">
            <a:noFill/>
          </a:ln>
        </p:spPr>
        <p:txBody>
          <a:bodyPr>
            <a:spAutoFit/>
          </a:bodyPr>
          <a:p>
            <a:pPr>
              <a:lnSpc>
                <a:spcPct val="150000"/>
              </a:lnSpc>
            </a:pPr>
            <a:r>
              <a:rPr lang="zh-CN" altLang="en-US" sz="2400" b="1" dirty="0">
                <a:solidFill>
                  <a:srgbClr val="C00000"/>
                </a:solidFill>
                <a:latin typeface="宋体" panose="02010600030101010101" pitchFamily="2" charset="-122"/>
              </a:rPr>
              <a:t>基因重组：</a:t>
            </a:r>
            <a:r>
              <a:rPr lang="zh-CN" altLang="en-US" sz="2400" b="1" dirty="0">
                <a:solidFill>
                  <a:srgbClr val="0000CC"/>
                </a:solidFill>
                <a:latin typeface="宋体" panose="02010600030101010101" pitchFamily="2" charset="-122"/>
                <a:ea typeface="楷体_GB2312"/>
              </a:rPr>
              <a:t>把两个不同性状的个体内的遗传基因转移到一起，经过遗传分子的重新组合，形成新遗传型个体的方式，称为基因重组（</a:t>
            </a:r>
            <a:r>
              <a:rPr lang="en-US" altLang="zh-CN" sz="2400" b="1" dirty="0">
                <a:solidFill>
                  <a:srgbClr val="0000CC"/>
                </a:solidFill>
                <a:latin typeface="宋体" panose="02010600030101010101" pitchFamily="2" charset="-122"/>
                <a:ea typeface="楷体_GB2312"/>
              </a:rPr>
              <a:t>gene recombination</a:t>
            </a:r>
            <a:r>
              <a:rPr lang="zh-CN" altLang="en-US" sz="2400" b="1" dirty="0">
                <a:solidFill>
                  <a:srgbClr val="0000CC"/>
                </a:solidFill>
                <a:latin typeface="宋体" panose="02010600030101010101" pitchFamily="2" charset="-122"/>
                <a:ea typeface="楷体_GB2312"/>
              </a:rPr>
              <a:t>）。 </a:t>
            </a:r>
            <a:endParaRPr lang="zh-CN" altLang="en-US" sz="2400" b="1" dirty="0">
              <a:solidFill>
                <a:srgbClr val="0000CC"/>
              </a:solidFill>
              <a:latin typeface="宋体" panose="02010600030101010101" pitchFamily="2" charset="-122"/>
              <a:ea typeface="楷体_GB2312"/>
            </a:endParaRPr>
          </a:p>
          <a:p>
            <a:pPr>
              <a:lnSpc>
                <a:spcPct val="150000"/>
              </a:lnSpc>
            </a:pPr>
            <a:r>
              <a:rPr lang="zh-CN" altLang="en-US" sz="2400" b="1" dirty="0">
                <a:solidFill>
                  <a:srgbClr val="0000CC"/>
                </a:solidFill>
                <a:latin typeface="宋体" panose="02010600030101010101" pitchFamily="2" charset="-122"/>
                <a:ea typeface="楷体_GB2312"/>
              </a:rPr>
              <a:t>    原核微生物的基因重组方式主要有转化、转导、接合等形式。</a:t>
            </a:r>
            <a:r>
              <a:rPr lang="zh-CN" altLang="en-US" sz="2400" dirty="0">
                <a:latin typeface="宋体" panose="02010600030101010101" pitchFamily="2" charset="-122"/>
              </a:rPr>
              <a:t> </a:t>
            </a:r>
            <a:endParaRPr lang="zh-CN" altLang="en-US" sz="2400" dirty="0">
              <a:latin typeface="宋体" panose="02010600030101010101" pitchFamily="2" charset="-122"/>
            </a:endParaRPr>
          </a:p>
          <a:p>
            <a:pPr>
              <a:lnSpc>
                <a:spcPct val="120000"/>
              </a:lnSpc>
            </a:pPr>
            <a:endParaRPr lang="zh-CN" altLang="en-US" sz="2400" b="1" dirty="0">
              <a:solidFill>
                <a:srgbClr val="C00000"/>
              </a:solidFill>
              <a:latin typeface="华文中宋" panose="02010600040101010101" pitchFamily="2" charset="-122"/>
            </a:endParaRPr>
          </a:p>
        </p:txBody>
      </p:sp>
      <p:sp>
        <p:nvSpPr>
          <p:cNvPr id="4" name="矩形 3"/>
          <p:cNvSpPr/>
          <p:nvPr/>
        </p:nvSpPr>
        <p:spPr>
          <a:xfrm>
            <a:off x="1042988" y="476250"/>
            <a:ext cx="5616575" cy="58578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dirty="0">
                <a:ln>
                  <a:noFill/>
                </a:ln>
                <a:solidFill>
                  <a:srgbClr val="C00000"/>
                </a:solidFill>
                <a:effectLst/>
                <a:uLnTx/>
                <a:uFillTx/>
                <a:latin typeface="华文中宋" panose="02010600040101010101" pitchFamily="2" charset="-122"/>
                <a:ea typeface="宋体" panose="02010600030101010101" pitchFamily="2" charset="-122"/>
                <a:cs typeface="Arial" panose="020B0604020202090204" pitchFamily="34" charset="0"/>
              </a:rPr>
              <a:t>第三节     基因重组</a:t>
            </a:r>
            <a:endParaRPr kumimoji="0" lang="zh-CN" altLang="en-US" sz="3200" b="1" i="0" u="none" strike="noStrike" kern="0" cap="none" spc="0" normalizeH="0" baseline="0" noProof="0" dirty="0">
              <a:ln>
                <a:noFill/>
              </a:ln>
              <a:solidFill>
                <a:srgbClr val="C00000"/>
              </a:solidFill>
              <a:effectLst/>
              <a:uLnTx/>
              <a:uFillTx/>
              <a:latin typeface="华文中宋" panose="02010600040101010101" pitchFamily="2" charset="-122"/>
              <a:ea typeface="宋体" panose="02010600030101010101" pitchFamily="2" charset="-122"/>
              <a:cs typeface="Arial" panose="020B060402020209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4"/>
          <p:cNvSpPr>
            <a:spLocks noChangeArrowheads="1"/>
          </p:cNvSpPr>
          <p:nvPr/>
        </p:nvSpPr>
        <p:spPr bwMode="auto">
          <a:xfrm>
            <a:off x="323850" y="981075"/>
            <a:ext cx="7920038" cy="1708150"/>
          </a:xfrm>
          <a:prstGeom prst="rect">
            <a:avLst/>
          </a:prstGeom>
          <a:noFill/>
          <a:ln w="12700" cap="sq">
            <a:noFill/>
            <a:miter lim="800000"/>
            <a:headEnd type="none" w="sm" len="sm"/>
            <a:tailEnd type="none" w="sm" len="sm"/>
          </a:ln>
          <a:effectLst/>
        </p:spPr>
        <p:txBody>
          <a:bodyPr>
            <a:spAutoFit/>
          </a:bodyPr>
          <a:lstStyle/>
          <a:p>
            <a:pPr marL="0" marR="0" lvl="0" indent="0" algn="just" defTabSz="914400" rtl="0" eaLnBrk="1" fontAlgn="base" latinLnBrk="0" hangingPunct="1">
              <a:lnSpc>
                <a:spcPct val="125000"/>
              </a:lnSpc>
              <a:spcBef>
                <a:spcPct val="0"/>
              </a:spcBef>
              <a:spcAft>
                <a:spcPct val="0"/>
              </a:spcAft>
              <a:buClrTx/>
              <a:buSzTx/>
              <a:buFontTx/>
              <a:buNone/>
              <a:tabLst>
                <a:tab pos="266700" algn="l"/>
              </a:tabLst>
              <a:defRPr/>
            </a:pPr>
            <a:r>
              <a:rPr kumimoji="1" lang="zh-CN" altLang="en-US" sz="2400" b="1" i="0" u="none" strike="noStrike" kern="1200" cap="none" spc="0" normalizeH="0" baseline="0" noProof="0" dirty="0">
                <a:ln>
                  <a:noFill/>
                </a:ln>
                <a:solidFill>
                  <a:srgbClr val="C00000"/>
                </a:solidFill>
                <a:effectLst/>
                <a:uLnTx/>
                <a:uFillTx/>
                <a:latin typeface="Times New Roman" panose="02020703060505090304" pitchFamily="18" charset="0"/>
                <a:ea typeface="宋体" panose="02010600030101010101" pitchFamily="2" charset="-122"/>
                <a:cs typeface="+mn-cs"/>
              </a:rPr>
              <a:t>一、转化   </a:t>
            </a:r>
            <a:r>
              <a:rPr kumimoji="1" lang="en-US" altLang="zh-CN" sz="2400" b="1" i="0" u="none" strike="noStrike" kern="1200" cap="none" spc="0" normalizeH="0" baseline="0" noProof="0" dirty="0">
                <a:ln>
                  <a:noFill/>
                </a:ln>
                <a:solidFill>
                  <a:srgbClr val="C00000"/>
                </a:solidFill>
                <a:effectLst/>
                <a:uLnTx/>
                <a:uFillTx/>
                <a:latin typeface="Times New Roman" panose="02020703060505090304" pitchFamily="18" charset="0"/>
                <a:ea typeface="宋体" panose="02010600030101010101" pitchFamily="2" charset="-122"/>
                <a:cs typeface="+mn-cs"/>
              </a:rPr>
              <a:t>transformation</a:t>
            </a:r>
            <a:endParaRPr kumimoji="1" lang="en-US" altLang="zh-CN" sz="2400" b="1" i="0" u="none" strike="noStrike" kern="1200" cap="none" spc="0" normalizeH="0" baseline="0" noProof="0" dirty="0">
              <a:ln>
                <a:noFill/>
              </a:ln>
              <a:solidFill>
                <a:srgbClr val="C00000"/>
              </a:solidFill>
              <a:effectLst/>
              <a:uLnTx/>
              <a:uFillTx/>
              <a:latin typeface="Times New Roman" panose="02020703060505090304" pitchFamily="18" charset="0"/>
              <a:ea typeface="宋体" panose="02010600030101010101" pitchFamily="2" charset="-122"/>
              <a:cs typeface="+mn-cs"/>
            </a:endParaRPr>
          </a:p>
          <a:p>
            <a:pPr marL="0" marR="0" lvl="0" indent="0" algn="just" defTabSz="914400" rtl="0" eaLnBrk="1" fontAlgn="base" latinLnBrk="0" hangingPunct="1">
              <a:lnSpc>
                <a:spcPct val="125000"/>
              </a:lnSpc>
              <a:spcBef>
                <a:spcPct val="0"/>
              </a:spcBef>
              <a:spcAft>
                <a:spcPct val="0"/>
              </a:spcAft>
              <a:buClrTx/>
              <a:buSzTx/>
              <a:buFontTx/>
              <a:buNone/>
              <a:tabLst>
                <a:tab pos="266700" algn="l"/>
              </a:tabLst>
              <a:defRPr/>
            </a:pPr>
            <a:r>
              <a:rPr kumimoji="1" lang="en-US" altLang="zh-CN" sz="20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宋体" panose="02010600030101010101" pitchFamily="2" charset="-122"/>
                <a:cs typeface="+mn-cs"/>
              </a:rPr>
              <a:t>      </a:t>
            </a:r>
            <a:r>
              <a:rPr kumimoji="1" lang="zh-CN" altLang="en-US" sz="20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宋体" panose="02010600030101010101" pitchFamily="2" charset="-122"/>
                <a:cs typeface="+mn-cs"/>
              </a:rPr>
              <a:t>受体菌直接吸收来自供体菌的</a:t>
            </a:r>
            <a:r>
              <a:rPr kumimoji="1" lang="en-US" altLang="zh-CN" sz="20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宋体" panose="02010600030101010101" pitchFamily="2" charset="-122"/>
                <a:cs typeface="+mn-cs"/>
              </a:rPr>
              <a:t>DNA</a:t>
            </a:r>
            <a:r>
              <a:rPr kumimoji="1" lang="zh-CN" altLang="en-US" sz="20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宋体" panose="02010600030101010101" pitchFamily="2" charset="-122"/>
                <a:cs typeface="+mn-cs"/>
              </a:rPr>
              <a:t>片段，通过交换，把它组合到自己的基因组中，从而获得供体菌部分遗传性状的现象，称为转化。转化后的受体菌称为转化子。</a:t>
            </a:r>
            <a:endParaRPr kumimoji="1" lang="zh-CN" altLang="en-US" sz="2000" b="1" i="0" u="none" strike="noStrike" kern="1200" cap="none" spc="0" normalizeH="0" baseline="0" noProof="0" dirty="0">
              <a:ln>
                <a:noFill/>
              </a:ln>
              <a:solidFill>
                <a:schemeClr val="tx2">
                  <a:lumMod val="60000"/>
                  <a:lumOff val="40000"/>
                </a:schemeClr>
              </a:solidFill>
              <a:effectLst/>
              <a:uLnTx/>
              <a:uFillTx/>
              <a:latin typeface="Times New Roman" panose="02020703060505090304" pitchFamily="18" charset="0"/>
              <a:ea typeface="宋体" panose="02010600030101010101" pitchFamily="2" charset="-122"/>
              <a:cs typeface="+mn-cs"/>
            </a:endParaRPr>
          </a:p>
        </p:txBody>
      </p:sp>
      <p:pic>
        <p:nvPicPr>
          <p:cNvPr id="62467" name="Picture 3" descr="Genetics -12"/>
          <p:cNvPicPr>
            <a:picLocks noChangeAspect="1"/>
          </p:cNvPicPr>
          <p:nvPr/>
        </p:nvPicPr>
        <p:blipFill>
          <a:blip r:embed="rId1">
            <a:clrChange>
              <a:clrFrom>
                <a:srgbClr val="AA89A6"/>
              </a:clrFrom>
              <a:clrTo>
                <a:srgbClr val="AA89A6">
                  <a:alpha val="0"/>
                </a:srgbClr>
              </a:clrTo>
            </a:clrChange>
          </a:blip>
          <a:stretch>
            <a:fillRect/>
          </a:stretch>
        </p:blipFill>
        <p:spPr>
          <a:xfrm>
            <a:off x="1619250" y="2611438"/>
            <a:ext cx="6337300" cy="4202112"/>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7" name="Rectangle 5"/>
          <p:cNvSpPr/>
          <p:nvPr/>
        </p:nvSpPr>
        <p:spPr>
          <a:xfrm>
            <a:off x="468313" y="1673225"/>
            <a:ext cx="8280400" cy="2378075"/>
          </a:xfrm>
          <a:prstGeom prst="rect">
            <a:avLst/>
          </a:prstGeom>
          <a:noFill/>
          <a:ln w="12700">
            <a:noFill/>
          </a:ln>
        </p:spPr>
        <p:txBody>
          <a:bodyPr>
            <a:spAutoFit/>
          </a:bodyPr>
          <a:p>
            <a:pPr>
              <a:lnSpc>
                <a:spcPct val="125000"/>
              </a:lnSpc>
            </a:pPr>
            <a:r>
              <a:rPr lang="en-US" altLang="zh-CN" sz="2400" b="1" dirty="0">
                <a:latin typeface="Times New Roman" panose="02020703060505090304" pitchFamily="18" charset="0"/>
              </a:rPr>
              <a:t>    </a:t>
            </a:r>
            <a:r>
              <a:rPr lang="zh-CN" altLang="en-US" sz="2400" b="1" dirty="0">
                <a:latin typeface="Times New Roman" panose="02020703060505090304" pitchFamily="18" charset="0"/>
              </a:rPr>
              <a:t>两个菌种和菌株间能否发生转化，与它们在进化上的</a:t>
            </a:r>
            <a:r>
              <a:rPr lang="zh-CN" altLang="en-US" sz="2400" b="1" dirty="0">
                <a:solidFill>
                  <a:srgbClr val="C00000"/>
                </a:solidFill>
                <a:latin typeface="Times New Roman" panose="02020703060505090304" pitchFamily="18" charset="0"/>
              </a:rPr>
              <a:t>亲缘关系</a:t>
            </a:r>
            <a:r>
              <a:rPr lang="zh-CN" altLang="en-US" sz="2400" b="1" dirty="0">
                <a:latin typeface="Times New Roman" panose="02020703060505090304" pitchFamily="18" charset="0"/>
              </a:rPr>
              <a:t>有密切关系，但即使在转化率极高的那些种中，不同菌株间也不一定能发生转化，能进行转化的细胞必须是感受态的。受体菌最易接受外源</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片段并实现转化的生理状态称为</a:t>
            </a:r>
            <a:r>
              <a:rPr lang="zh-CN" altLang="en-US" sz="2400" b="1" dirty="0">
                <a:solidFill>
                  <a:srgbClr val="C00000"/>
                </a:solidFill>
                <a:latin typeface="Times New Roman" panose="02020703060505090304" pitchFamily="18" charset="0"/>
              </a:rPr>
              <a:t>感受态</a:t>
            </a:r>
            <a:r>
              <a:rPr lang="zh-CN" altLang="en-US" sz="2400" b="1" dirty="0">
                <a:latin typeface="Times New Roman" panose="02020703060505090304" pitchFamily="18" charset="0"/>
              </a:rPr>
              <a:t>。</a:t>
            </a:r>
            <a:endParaRPr lang="zh-CN" altLang="en-US" sz="2400" b="1" dirty="0">
              <a:latin typeface="Times New Roman" panose="02020703060505090304" pitchFamily="18" charset="0"/>
            </a:endParaRPr>
          </a:p>
        </p:txBody>
      </p:sp>
      <p:sp>
        <p:nvSpPr>
          <p:cNvPr id="38918" name="Rectangle 6"/>
          <p:cNvSpPr/>
          <p:nvPr/>
        </p:nvSpPr>
        <p:spPr>
          <a:xfrm>
            <a:off x="468313" y="4797425"/>
            <a:ext cx="8456612" cy="1463675"/>
          </a:xfrm>
          <a:prstGeom prst="rect">
            <a:avLst/>
          </a:prstGeom>
          <a:noFill/>
          <a:ln w="12700">
            <a:noFill/>
          </a:ln>
        </p:spPr>
        <p:txBody>
          <a:bodyPr>
            <a:spAutoFit/>
          </a:bodyPr>
          <a:p>
            <a:pPr>
              <a:lnSpc>
                <a:spcPct val="125000"/>
              </a:lnSpc>
            </a:pPr>
            <a:r>
              <a:rPr lang="en-US" altLang="zh-CN" sz="2400" b="1" dirty="0">
                <a:solidFill>
                  <a:srgbClr val="00FF00"/>
                </a:solidFill>
                <a:latin typeface="Times New Roman" panose="02020703060505090304" pitchFamily="18" charset="0"/>
              </a:rPr>
              <a:t>     </a:t>
            </a:r>
            <a:r>
              <a:rPr lang="zh-CN" altLang="en-US" sz="2400" b="1" dirty="0">
                <a:solidFill>
                  <a:srgbClr val="00FF00"/>
                </a:solidFill>
                <a:latin typeface="Times New Roman" panose="02020703060505090304" pitchFamily="18" charset="0"/>
              </a:rPr>
              <a:t>感受态因子</a:t>
            </a:r>
            <a:r>
              <a:rPr lang="zh-CN" altLang="en-US" sz="2400" b="1" dirty="0">
                <a:latin typeface="Times New Roman" panose="02020703060505090304" pitchFamily="18" charset="0"/>
              </a:rPr>
              <a:t>是一种胞外蛋白，可能是细胞膜上的一种组分，可催化外来</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片段的吸收或降解表面某种成分，让细胞表面的</a:t>
            </a:r>
            <a:r>
              <a:rPr lang="en-US" altLang="zh-CN" sz="2400" b="1" dirty="0">
                <a:latin typeface="Times New Roman" panose="02020703060505090304" pitchFamily="18" charset="0"/>
              </a:rPr>
              <a:t>DNA</a:t>
            </a:r>
            <a:r>
              <a:rPr lang="zh-CN" altLang="en-US" sz="2400" b="1" dirty="0">
                <a:latin typeface="Times New Roman" panose="02020703060505090304" pitchFamily="18" charset="0"/>
              </a:rPr>
              <a:t>受体暴露出来。 </a:t>
            </a:r>
            <a:endParaRPr lang="zh-CN" altLang="en-US" sz="2400" b="1" dirty="0">
              <a:latin typeface="Times New Roman" panose="0202070306050509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 calcmode="lin" valueType="num">
                                      <p:cBhvr additive="base">
                                        <p:cTn id="7" dur="500" fill="hold"/>
                                        <p:tgtEl>
                                          <p:spTgt spid="38917"/>
                                        </p:tgtEl>
                                        <p:attrNameLst>
                                          <p:attrName>ppt_x</p:attrName>
                                        </p:attrNameLst>
                                      </p:cBhvr>
                                      <p:tavLst>
                                        <p:tav tm="0">
                                          <p:val>
                                            <p:strVal val="0-#ppt_w/2"/>
                                          </p:val>
                                        </p:tav>
                                        <p:tav tm="100000">
                                          <p:val>
                                            <p:strVal val="#ppt_x"/>
                                          </p:val>
                                        </p:tav>
                                      </p:tavLst>
                                    </p:anim>
                                    <p:anim calcmode="lin" valueType="num">
                                      <p:cBhvr additive="base">
                                        <p:cTn id="8" dur="500" fill="hold"/>
                                        <p:tgtEl>
                                          <p:spTgt spid="389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additive="base">
                                        <p:cTn id="13" dur="500" fill="hold"/>
                                        <p:tgtEl>
                                          <p:spTgt spid="38918"/>
                                        </p:tgtEl>
                                        <p:attrNameLst>
                                          <p:attrName>ppt_x</p:attrName>
                                        </p:attrNameLst>
                                      </p:cBhvr>
                                      <p:tavLst>
                                        <p:tav tm="0">
                                          <p:val>
                                            <p:strVal val="0-#ppt_w/2"/>
                                          </p:val>
                                        </p:tav>
                                        <p:tav tm="100000">
                                          <p:val>
                                            <p:strVal val="#ppt_x"/>
                                          </p:val>
                                        </p:tav>
                                      </p:tavLst>
                                    </p:anim>
                                    <p:anim calcmode="lin" valueType="num">
                                      <p:cBhvr additive="base">
                                        <p:cTn id="14" dur="500" fill="hold"/>
                                        <p:tgtEl>
                                          <p:spTgt spid="389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28"/>
          <p:cNvPicPr>
            <a:picLocks noChangeAspect="1"/>
          </p:cNvPicPr>
          <p:nvPr/>
        </p:nvPicPr>
        <p:blipFill>
          <a:blip r:embed="rId1"/>
          <a:stretch>
            <a:fillRect/>
          </a:stretch>
        </p:blipFill>
        <p:spPr>
          <a:xfrm>
            <a:off x="107950" y="1773238"/>
            <a:ext cx="8639175" cy="4799012"/>
          </a:xfrm>
          <a:prstGeom prst="rect">
            <a:avLst/>
          </a:prstGeom>
          <a:noFill/>
          <a:ln w="12700">
            <a:noFill/>
          </a:ln>
        </p:spPr>
      </p:pic>
      <p:sp>
        <p:nvSpPr>
          <p:cNvPr id="16387" name="矩形 1"/>
          <p:cNvSpPr/>
          <p:nvPr/>
        </p:nvSpPr>
        <p:spPr>
          <a:xfrm>
            <a:off x="468313" y="912813"/>
            <a:ext cx="3103562" cy="460375"/>
          </a:xfrm>
          <a:prstGeom prst="rect">
            <a:avLst/>
          </a:prstGeom>
          <a:noFill/>
          <a:ln w="9525">
            <a:noFill/>
          </a:ln>
        </p:spPr>
        <p:txBody>
          <a:bodyPr>
            <a:spAutoFit/>
          </a:bodyPr>
          <a:p>
            <a:pPr eaLnBrk="0" hangingPunct="0"/>
            <a:r>
              <a:rPr lang="en-US" altLang="zh-CN" sz="2400" b="1" dirty="0">
                <a:solidFill>
                  <a:srgbClr val="C00000"/>
                </a:solidFill>
                <a:latin typeface="华文中宋" panose="02010600040101010101" pitchFamily="2" charset="-122"/>
                <a:ea typeface="华文中宋" panose="02010600040101010101" pitchFamily="2" charset="-122"/>
              </a:rPr>
              <a:t>2</a:t>
            </a:r>
            <a:r>
              <a:rPr lang="zh-CN" altLang="en-US" sz="2400" b="1" dirty="0">
                <a:solidFill>
                  <a:srgbClr val="C00000"/>
                </a:solidFill>
                <a:latin typeface="华文中宋" panose="02010600040101010101" pitchFamily="2" charset="-122"/>
                <a:ea typeface="华文中宋" panose="02010600040101010101" pitchFamily="2" charset="-122"/>
              </a:rPr>
              <a:t>、噬菌体感染实验</a:t>
            </a:r>
            <a:endParaRPr lang="zh-CN" altLang="en-US" sz="24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9" name="Rectangle 2"/>
          <p:cNvSpPr/>
          <p:nvPr/>
        </p:nvSpPr>
        <p:spPr>
          <a:xfrm>
            <a:off x="4427538" y="1773238"/>
            <a:ext cx="4495800" cy="4562475"/>
          </a:xfrm>
          <a:prstGeom prst="rect">
            <a:avLst/>
          </a:prstGeom>
          <a:noFill/>
          <a:ln w="12700">
            <a:noFill/>
          </a:ln>
        </p:spPr>
        <p:txBody>
          <a:bodyPr>
            <a:spAutoFit/>
          </a:bodyPr>
          <a:p>
            <a:pPr indent="-200025" algn="just" defTabSz="914400">
              <a:lnSpc>
                <a:spcPct val="120000"/>
              </a:lnSpc>
              <a:tabLst>
                <a:tab pos="200025" algn="l"/>
              </a:tabLst>
            </a:pPr>
            <a:r>
              <a:rPr lang="en-US" altLang="zh-CN" sz="2400" b="1" dirty="0">
                <a:latin typeface="Times New Roman" panose="02020703060505090304" pitchFamily="18" charset="0"/>
              </a:rPr>
              <a:t>  </a:t>
            </a:r>
            <a:r>
              <a:rPr lang="zh-CN" altLang="en-US" sz="2000" b="1" dirty="0">
                <a:latin typeface="Times New Roman" panose="02020703060505090304" pitchFamily="18" charset="0"/>
              </a:rPr>
              <a:t>转化过程大体如下：</a:t>
            </a:r>
            <a:endParaRPr lang="zh-CN" altLang="en-US" sz="2000" b="1" dirty="0">
              <a:latin typeface="Times New Roman" panose="02020703060505090304" pitchFamily="18" charset="0"/>
            </a:endParaRPr>
          </a:p>
          <a:p>
            <a:pPr indent="-200025" algn="just" defTabSz="914400" eaLnBrk="0" hangingPunct="0">
              <a:lnSpc>
                <a:spcPct val="120000"/>
              </a:lnSpc>
              <a:tabLst>
                <a:tab pos="200025" algn="l"/>
              </a:tabLst>
            </a:pPr>
            <a:r>
              <a:rPr lang="zh-CN" altLang="en-US" sz="2000" b="1" dirty="0">
                <a:latin typeface="Times New Roman" panose="02020703060505090304" pitchFamily="18" charset="0"/>
              </a:rPr>
              <a:t>   </a:t>
            </a:r>
            <a:r>
              <a:rPr lang="en-US" altLang="zh-CN" sz="2000" b="1" dirty="0">
                <a:latin typeface="Times New Roman" panose="02020703060505090304" pitchFamily="18" charset="0"/>
              </a:rPr>
              <a:t>1</a:t>
            </a:r>
            <a:r>
              <a:rPr lang="zh-CN" altLang="en-US" sz="2000" b="1" dirty="0">
                <a:latin typeface="Times New Roman" panose="02020703060505090304" pitchFamily="18" charset="0"/>
              </a:rPr>
              <a:t>、双链</a:t>
            </a:r>
            <a:r>
              <a:rPr lang="en-US" altLang="zh-CN" sz="2000" b="1" dirty="0">
                <a:latin typeface="Times New Roman" panose="02020703060505090304" pitchFamily="18" charset="0"/>
              </a:rPr>
              <a:t>DNA</a:t>
            </a:r>
            <a:r>
              <a:rPr lang="zh-CN" altLang="en-US" sz="2000" b="1" dirty="0">
                <a:latin typeface="Times New Roman" panose="02020703060505090304" pitchFamily="18" charset="0"/>
              </a:rPr>
              <a:t>片段与感受态受体菌的细胞表面特定位点结合</a:t>
            </a:r>
            <a:endParaRPr lang="zh-CN" altLang="en-US" sz="2000" b="1" dirty="0">
              <a:latin typeface="Times New Roman" panose="02020703060505090304" pitchFamily="18" charset="0"/>
            </a:endParaRPr>
          </a:p>
          <a:p>
            <a:pPr indent="-200025" algn="just" defTabSz="914400" eaLnBrk="0" hangingPunct="0">
              <a:lnSpc>
                <a:spcPct val="120000"/>
              </a:lnSpc>
              <a:tabLst>
                <a:tab pos="200025" algn="l"/>
              </a:tabLst>
            </a:pPr>
            <a:r>
              <a:rPr lang="zh-CN" altLang="en-US" sz="2000" b="1" dirty="0">
                <a:latin typeface="Times New Roman" panose="02020703060505090304" pitchFamily="18" charset="0"/>
              </a:rPr>
              <a:t>   </a:t>
            </a:r>
            <a:r>
              <a:rPr lang="en-US" altLang="zh-CN" sz="2000" b="1" dirty="0">
                <a:latin typeface="Times New Roman" panose="02020703060505090304" pitchFamily="18" charset="0"/>
              </a:rPr>
              <a:t>2</a:t>
            </a:r>
            <a:r>
              <a:rPr lang="zh-CN" altLang="en-US" sz="2000" b="1" dirty="0">
                <a:latin typeface="Times New Roman" panose="02020703060505090304" pitchFamily="18" charset="0"/>
              </a:rPr>
              <a:t>、</a:t>
            </a:r>
            <a:r>
              <a:rPr lang="en-US" altLang="zh-CN" sz="2000" b="1" dirty="0">
                <a:latin typeface="Times New Roman" panose="02020703060505090304" pitchFamily="18" charset="0"/>
              </a:rPr>
              <a:t>DNA</a:t>
            </a:r>
            <a:r>
              <a:rPr lang="zh-CN" altLang="en-US" sz="2000" b="1" dirty="0">
                <a:latin typeface="Times New Roman" panose="02020703060505090304" pitchFamily="18" charset="0"/>
              </a:rPr>
              <a:t>酶促分解</a:t>
            </a:r>
            <a:endParaRPr lang="zh-CN" altLang="en-US" sz="2000" b="1" dirty="0">
              <a:latin typeface="Times New Roman" panose="02020703060505090304" pitchFamily="18" charset="0"/>
            </a:endParaRPr>
          </a:p>
          <a:p>
            <a:pPr indent="-200025" algn="just" defTabSz="914400" eaLnBrk="0" hangingPunct="0">
              <a:lnSpc>
                <a:spcPct val="120000"/>
              </a:lnSpc>
              <a:tabLst>
                <a:tab pos="200025" algn="l"/>
              </a:tabLst>
            </a:pPr>
            <a:r>
              <a:rPr lang="zh-CN" altLang="en-US" sz="2000" b="1" dirty="0">
                <a:latin typeface="Times New Roman" panose="02020703060505090304" pitchFamily="18" charset="0"/>
              </a:rPr>
              <a:t>   </a:t>
            </a:r>
            <a:r>
              <a:rPr lang="en-US" altLang="zh-CN" sz="2000" b="1" dirty="0">
                <a:latin typeface="Times New Roman" panose="02020703060505090304" pitchFamily="18" charset="0"/>
              </a:rPr>
              <a:t>3</a:t>
            </a:r>
            <a:r>
              <a:rPr lang="zh-CN" altLang="en-US" sz="2000" b="1" dirty="0">
                <a:latin typeface="Times New Roman" panose="02020703060505090304" pitchFamily="18" charset="0"/>
              </a:rPr>
              <a:t>、</a:t>
            </a:r>
            <a:r>
              <a:rPr lang="en-US" altLang="zh-CN" sz="2000" b="1" dirty="0">
                <a:latin typeface="Times New Roman" panose="02020703060505090304" pitchFamily="18" charset="0"/>
              </a:rPr>
              <a:t>DNA</a:t>
            </a:r>
            <a:r>
              <a:rPr lang="zh-CN" altLang="en-US" sz="2000" b="1" dirty="0">
                <a:latin typeface="Times New Roman" panose="02020703060505090304" pitchFamily="18" charset="0"/>
              </a:rPr>
              <a:t>一条单链进入细胞，分子量小于</a:t>
            </a:r>
            <a:r>
              <a:rPr lang="en-US" altLang="zh-CN" sz="2000" b="1" dirty="0">
                <a:latin typeface="Times New Roman" panose="02020703060505090304" pitchFamily="18" charset="0"/>
              </a:rPr>
              <a:t>4×10</a:t>
            </a:r>
            <a:r>
              <a:rPr lang="en-US" altLang="zh-CN" sz="2000" b="1" baseline="30000" dirty="0">
                <a:latin typeface="Times New Roman" panose="02020703060505090304" pitchFamily="18" charset="0"/>
              </a:rPr>
              <a:t>5</a:t>
            </a:r>
            <a:r>
              <a:rPr lang="zh-CN" altLang="en-US" sz="2000" b="1" dirty="0">
                <a:latin typeface="Times New Roman" panose="02020703060505090304" pitchFamily="18" charset="0"/>
              </a:rPr>
              <a:t>的不能进入</a:t>
            </a:r>
            <a:endParaRPr lang="zh-CN" altLang="en-US" sz="2000" b="1" dirty="0">
              <a:latin typeface="Times New Roman" panose="02020703060505090304" pitchFamily="18" charset="0"/>
            </a:endParaRPr>
          </a:p>
          <a:p>
            <a:pPr indent="-200025" algn="just" defTabSz="914400" eaLnBrk="0" hangingPunct="0">
              <a:lnSpc>
                <a:spcPct val="120000"/>
              </a:lnSpc>
              <a:tabLst>
                <a:tab pos="200025" algn="l"/>
              </a:tabLst>
            </a:pPr>
            <a:r>
              <a:rPr lang="zh-CN" altLang="en-US" sz="2000" b="1" dirty="0">
                <a:latin typeface="Times New Roman" panose="02020703060505090304" pitchFamily="18" charset="0"/>
              </a:rPr>
              <a:t>   </a:t>
            </a:r>
            <a:r>
              <a:rPr lang="en-US" altLang="zh-CN" sz="2000" b="1" dirty="0">
                <a:latin typeface="Times New Roman" panose="02020703060505090304" pitchFamily="18" charset="0"/>
              </a:rPr>
              <a:t>4</a:t>
            </a:r>
            <a:r>
              <a:rPr lang="zh-CN" altLang="en-US" sz="2000" b="1" dirty="0">
                <a:latin typeface="Times New Roman" panose="02020703060505090304" pitchFamily="18" charset="0"/>
              </a:rPr>
              <a:t>、转化</a:t>
            </a:r>
            <a:r>
              <a:rPr lang="en-US" altLang="zh-CN" sz="2000" b="1" dirty="0">
                <a:latin typeface="Times New Roman" panose="02020703060505090304" pitchFamily="18" charset="0"/>
              </a:rPr>
              <a:t>DNA</a:t>
            </a:r>
            <a:r>
              <a:rPr lang="zh-CN" altLang="en-US" sz="2000" b="1" dirty="0">
                <a:latin typeface="Times New Roman" panose="02020703060505090304" pitchFamily="18" charset="0"/>
              </a:rPr>
              <a:t>单链与受体菌染色体组上的</a:t>
            </a:r>
            <a:r>
              <a:rPr lang="zh-CN" altLang="en-US" sz="2000" b="1" dirty="0">
                <a:solidFill>
                  <a:srgbClr val="00FF00"/>
                </a:solidFill>
                <a:latin typeface="Times New Roman" panose="02020703060505090304" pitchFamily="18" charset="0"/>
              </a:rPr>
              <a:t>同源区段配对</a:t>
            </a:r>
            <a:r>
              <a:rPr lang="zh-CN" altLang="en-US" sz="2000" b="1" dirty="0">
                <a:latin typeface="Times New Roman" panose="02020703060505090304" pitchFamily="18" charset="0"/>
              </a:rPr>
              <a:t>，受体染色体组的相应单链被切除，被外来的单链</a:t>
            </a:r>
            <a:r>
              <a:rPr lang="en-US" altLang="zh-CN" sz="2000" b="1" dirty="0">
                <a:latin typeface="Times New Roman" panose="02020703060505090304" pitchFamily="18" charset="0"/>
              </a:rPr>
              <a:t>DNA</a:t>
            </a:r>
            <a:r>
              <a:rPr lang="zh-CN" altLang="en-US" sz="2000" b="1" dirty="0">
                <a:latin typeface="Times New Roman" panose="02020703060505090304" pitchFamily="18" charset="0"/>
              </a:rPr>
              <a:t>片段取代，形成杂种</a:t>
            </a:r>
            <a:r>
              <a:rPr lang="en-US" altLang="zh-CN" sz="2000" b="1" dirty="0">
                <a:latin typeface="Times New Roman" panose="02020703060505090304" pitchFamily="18" charset="0"/>
              </a:rPr>
              <a:t>DNA</a:t>
            </a:r>
            <a:r>
              <a:rPr lang="zh-CN" altLang="en-US" sz="2000" b="1" dirty="0">
                <a:latin typeface="Times New Roman" panose="02020703060505090304" pitchFamily="18" charset="0"/>
              </a:rPr>
              <a:t>片段。</a:t>
            </a:r>
            <a:endParaRPr lang="zh-CN" altLang="en-US" sz="2000" b="1" dirty="0">
              <a:latin typeface="Times New Roman" panose="02020703060505090304" pitchFamily="18" charset="0"/>
            </a:endParaRPr>
          </a:p>
          <a:p>
            <a:pPr indent="-200025" defTabSz="914400" eaLnBrk="0" hangingPunct="0">
              <a:lnSpc>
                <a:spcPct val="120000"/>
              </a:lnSpc>
              <a:tabLst>
                <a:tab pos="200025" algn="l"/>
              </a:tabLst>
            </a:pPr>
            <a:r>
              <a:rPr lang="zh-CN" altLang="en-US" sz="2000" b="1" dirty="0">
                <a:latin typeface="Times New Roman" panose="02020703060505090304" pitchFamily="18" charset="0"/>
              </a:rPr>
              <a:t>   </a:t>
            </a:r>
            <a:r>
              <a:rPr lang="en-US" altLang="zh-CN" sz="2000" b="1" dirty="0">
                <a:latin typeface="Times New Roman" panose="02020703060505090304" pitchFamily="18" charset="0"/>
              </a:rPr>
              <a:t>5</a:t>
            </a:r>
            <a:r>
              <a:rPr lang="zh-CN" altLang="en-US" sz="2000" b="1" dirty="0">
                <a:latin typeface="Times New Roman" panose="02020703060505090304" pitchFamily="18" charset="0"/>
              </a:rPr>
              <a:t>、受体菌染色体进行复制，形成一个转化子 </a:t>
            </a:r>
            <a:endParaRPr lang="zh-CN" altLang="en-US" sz="2000" b="1" dirty="0">
              <a:latin typeface="Times New Roman" panose="02020703060505090304" pitchFamily="18" charset="0"/>
            </a:endParaRPr>
          </a:p>
        </p:txBody>
      </p:sp>
      <p:graphicFrame>
        <p:nvGraphicFramePr>
          <p:cNvPr id="4098" name="Object 3"/>
          <p:cNvGraphicFramePr>
            <a:graphicFrameLocks noChangeAspect="1"/>
          </p:cNvGraphicFramePr>
          <p:nvPr/>
        </p:nvGraphicFramePr>
        <p:xfrm>
          <a:off x="96838" y="1557338"/>
          <a:ext cx="4259262" cy="5300662"/>
        </p:xfrm>
        <a:graphic>
          <a:graphicData uri="http://schemas.openxmlformats.org/presentationml/2006/ole">
            <mc:AlternateContent xmlns:mc="http://schemas.openxmlformats.org/markup-compatibility/2006">
              <mc:Choice xmlns:v="urn:schemas-microsoft-com:vml" Requires="v">
                <p:oleObj spid="_x0000_s3079" name="" r:id="rId1" imgW="2571750" imgH="2781300" progId="Paint.Picture">
                  <p:embed/>
                </p:oleObj>
              </mc:Choice>
              <mc:Fallback>
                <p:oleObj name="" r:id="rId1" imgW="2571750" imgH="2781300" progId="Paint.Picture">
                  <p:embed/>
                  <p:pic>
                    <p:nvPicPr>
                      <p:cNvPr id="0" name="图片 3078"/>
                      <p:cNvPicPr/>
                      <p:nvPr/>
                    </p:nvPicPr>
                    <p:blipFill>
                      <a:blip r:embed="rId2"/>
                      <a:stretch>
                        <a:fillRect/>
                      </a:stretch>
                    </p:blipFill>
                    <p:spPr>
                      <a:xfrm>
                        <a:off x="96838" y="1557338"/>
                        <a:ext cx="4259262" cy="5300662"/>
                      </a:xfrm>
                      <a:prstGeom prst="rect">
                        <a:avLst/>
                      </a:prstGeom>
                      <a:noFill/>
                      <a:ln w="38100">
                        <a:noFill/>
                        <a:miter/>
                      </a:ln>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Rectangle 4"/>
          <p:cNvSpPr/>
          <p:nvPr/>
        </p:nvSpPr>
        <p:spPr>
          <a:xfrm>
            <a:off x="468313" y="981075"/>
            <a:ext cx="7391400" cy="2225675"/>
          </a:xfrm>
          <a:prstGeom prst="rect">
            <a:avLst/>
          </a:prstGeom>
          <a:noFill/>
          <a:ln w="12700">
            <a:noFill/>
          </a:ln>
        </p:spPr>
        <p:txBody>
          <a:bodyPr>
            <a:spAutoFit/>
          </a:bodyPr>
          <a:p>
            <a:pPr>
              <a:lnSpc>
                <a:spcPct val="125000"/>
              </a:lnSpc>
            </a:pPr>
            <a:r>
              <a:rPr lang="zh-CN" altLang="en-US" sz="2800" b="1" dirty="0">
                <a:solidFill>
                  <a:srgbClr val="C00000"/>
                </a:solidFill>
                <a:latin typeface="Times New Roman" panose="02020703060505090304" pitchFamily="18" charset="0"/>
              </a:rPr>
              <a:t>二、 转导</a:t>
            </a:r>
            <a:r>
              <a:rPr lang="en-US" altLang="zh-CN" sz="2800" b="1" dirty="0">
                <a:solidFill>
                  <a:srgbClr val="C00000"/>
                </a:solidFill>
                <a:latin typeface="Times New Roman" panose="02020703060505090304" pitchFamily="18" charset="0"/>
              </a:rPr>
              <a:t>(transduction)</a:t>
            </a:r>
            <a:br>
              <a:rPr lang="en-US" altLang="zh-CN" sz="2800" b="1" dirty="0">
                <a:latin typeface="Times New Roman" panose="02020703060505090304" pitchFamily="18" charset="0"/>
              </a:rPr>
            </a:br>
            <a:r>
              <a:rPr lang="en-US" altLang="zh-CN" sz="2800" b="1" dirty="0">
                <a:latin typeface="Times New Roman" panose="02020703060505090304" pitchFamily="18" charset="0"/>
              </a:rPr>
              <a:t>    </a:t>
            </a:r>
            <a:r>
              <a:rPr lang="zh-CN" altLang="en-US" sz="2800" b="1" dirty="0">
                <a:latin typeface="Times New Roman" panose="02020703060505090304" pitchFamily="18" charset="0"/>
              </a:rPr>
              <a:t>通过缺陷噬菌体的媒介，把供体细胞的</a:t>
            </a:r>
            <a:r>
              <a:rPr lang="en-US" altLang="zh-CN" sz="2800" b="1" dirty="0">
                <a:latin typeface="Times New Roman" panose="02020703060505090304" pitchFamily="18" charset="0"/>
              </a:rPr>
              <a:t>DNA</a:t>
            </a:r>
            <a:r>
              <a:rPr lang="zh-CN" altLang="en-US" sz="2800" b="1" dirty="0">
                <a:latin typeface="Times New Roman" panose="02020703060505090304" pitchFamily="18" charset="0"/>
              </a:rPr>
              <a:t>片段携带到受体细胞中，从而使后者获得了前者部分遗传性状的现象，称为转导。</a:t>
            </a:r>
            <a:endParaRPr lang="zh-CN" altLang="en-US" sz="2800" b="1" dirty="0">
              <a:latin typeface="Times New Roman" panose="02020703060505090304" pitchFamily="18" charset="0"/>
            </a:endParaRPr>
          </a:p>
        </p:txBody>
      </p:sp>
      <p:sp>
        <p:nvSpPr>
          <p:cNvPr id="64515" name="Rectangle 5"/>
          <p:cNvSpPr/>
          <p:nvPr/>
        </p:nvSpPr>
        <p:spPr>
          <a:xfrm>
            <a:off x="468313" y="3284538"/>
            <a:ext cx="7920037" cy="2225675"/>
          </a:xfrm>
          <a:prstGeom prst="rect">
            <a:avLst/>
          </a:prstGeom>
          <a:noFill/>
          <a:ln w="12700">
            <a:noFill/>
          </a:ln>
        </p:spPr>
        <p:txBody>
          <a:bodyPr>
            <a:spAutoFit/>
          </a:bodyPr>
          <a:p>
            <a:pPr>
              <a:lnSpc>
                <a:spcPct val="125000"/>
              </a:lnSpc>
            </a:pPr>
            <a:r>
              <a:rPr lang="en-US" altLang="zh-CN" sz="2800" b="1" dirty="0">
                <a:solidFill>
                  <a:srgbClr val="C00000"/>
                </a:solidFill>
                <a:latin typeface="宋体" panose="02010600030101010101" pitchFamily="2" charset="-122"/>
              </a:rPr>
              <a:t>1</a:t>
            </a:r>
            <a:r>
              <a:rPr lang="zh-CN" altLang="en-US" sz="2800" b="1" dirty="0">
                <a:solidFill>
                  <a:srgbClr val="C00000"/>
                </a:solidFill>
                <a:latin typeface="宋体" panose="02010600030101010101" pitchFamily="2" charset="-122"/>
              </a:rPr>
              <a:t>、普遍转导</a:t>
            </a:r>
            <a:r>
              <a:rPr lang="en-US" altLang="zh-CN" sz="2800" b="1" dirty="0">
                <a:solidFill>
                  <a:srgbClr val="C00000"/>
                </a:solidFill>
                <a:latin typeface="宋体" panose="02010600030101010101" pitchFamily="2" charset="-122"/>
              </a:rPr>
              <a:t>(generalized transduction) </a:t>
            </a:r>
            <a:endParaRPr lang="en-US" altLang="zh-CN" sz="2800" b="1" dirty="0">
              <a:solidFill>
                <a:srgbClr val="C00000"/>
              </a:solidFill>
              <a:latin typeface="宋体" panose="02010600030101010101" pitchFamily="2" charset="-122"/>
            </a:endParaRPr>
          </a:p>
          <a:p>
            <a:pPr>
              <a:lnSpc>
                <a:spcPct val="125000"/>
              </a:lnSpc>
            </a:pPr>
            <a:r>
              <a:rPr lang="en-US" altLang="zh-CN" sz="2800" b="1" dirty="0">
                <a:latin typeface="宋体" panose="02010600030101010101" pitchFamily="2" charset="-122"/>
              </a:rPr>
              <a:t>   </a:t>
            </a:r>
            <a:r>
              <a:rPr lang="zh-CN" altLang="en-US" sz="2800" b="1" dirty="0">
                <a:latin typeface="宋体" panose="02010600030101010101" pitchFamily="2" charset="-122"/>
              </a:rPr>
              <a:t>噬菌体可误包供体菌中的任何基因</a:t>
            </a:r>
            <a:r>
              <a:rPr lang="en-US" altLang="zh-CN" sz="2800" b="1" dirty="0">
                <a:latin typeface="宋体" panose="02010600030101010101" pitchFamily="2" charset="-122"/>
              </a:rPr>
              <a:t>(</a:t>
            </a:r>
            <a:r>
              <a:rPr lang="zh-CN" altLang="en-US" sz="2800" b="1" dirty="0">
                <a:latin typeface="宋体" panose="02010600030101010101" pitchFamily="2" charset="-122"/>
              </a:rPr>
              <a:t>包括质粒</a:t>
            </a:r>
            <a:r>
              <a:rPr lang="en-US" altLang="zh-CN" sz="2800" b="1" dirty="0">
                <a:latin typeface="宋体" panose="02010600030101010101" pitchFamily="2" charset="-122"/>
              </a:rPr>
              <a:t>)</a:t>
            </a:r>
            <a:r>
              <a:rPr lang="zh-CN" altLang="en-US" sz="2800" b="1" dirty="0">
                <a:latin typeface="宋体" panose="02010600030101010101" pitchFamily="2" charset="-122"/>
              </a:rPr>
              <a:t>，并使受体菌实现各种性状的转导，此即普遍性转导。</a:t>
            </a:r>
            <a:endParaRPr lang="zh-CN" altLang="en-US" sz="2800" b="1" dirty="0">
              <a:latin typeface="Times New Roman" panose="0202070306050509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3" descr="转导2"/>
          <p:cNvPicPr>
            <a:picLocks noChangeAspect="1"/>
          </p:cNvPicPr>
          <p:nvPr/>
        </p:nvPicPr>
        <p:blipFill>
          <a:blip r:embed="rId1"/>
          <a:stretch>
            <a:fillRect/>
          </a:stretch>
        </p:blipFill>
        <p:spPr>
          <a:xfrm>
            <a:off x="827088" y="1557338"/>
            <a:ext cx="7596187" cy="5064125"/>
          </a:xfrm>
          <a:prstGeom prst="rect">
            <a:avLst/>
          </a:prstGeom>
          <a:no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Rectangle 2"/>
          <p:cNvSpPr/>
          <p:nvPr/>
        </p:nvSpPr>
        <p:spPr>
          <a:xfrm>
            <a:off x="468313" y="692150"/>
            <a:ext cx="7559675" cy="576263"/>
          </a:xfrm>
          <a:prstGeom prst="rect">
            <a:avLst/>
          </a:prstGeom>
          <a:noFill/>
          <a:ln w="12700">
            <a:noFill/>
          </a:ln>
        </p:spPr>
        <p:txBody>
          <a:bodyPr>
            <a:spAutoFit/>
          </a:bodyPr>
          <a:p>
            <a:pPr>
              <a:lnSpc>
                <a:spcPct val="125000"/>
              </a:lnSpc>
            </a:pPr>
            <a:r>
              <a:rPr lang="en-US" altLang="zh-CN" sz="2800" b="1" dirty="0">
                <a:solidFill>
                  <a:srgbClr val="C00000"/>
                </a:solidFill>
                <a:latin typeface="Times New Roman" panose="02020703060505090304" pitchFamily="18" charset="0"/>
              </a:rPr>
              <a:t>2</a:t>
            </a:r>
            <a:r>
              <a:rPr lang="zh-CN" altLang="en-US" sz="2800" b="1" dirty="0">
                <a:solidFill>
                  <a:srgbClr val="C00000"/>
                </a:solidFill>
                <a:latin typeface="Times New Roman" panose="02020703060505090304" pitchFamily="18" charset="0"/>
              </a:rPr>
              <a:t>、局限转导</a:t>
            </a:r>
            <a:r>
              <a:rPr lang="en-US" altLang="zh-CN" sz="2800" b="1" dirty="0">
                <a:solidFill>
                  <a:srgbClr val="C00000"/>
                </a:solidFill>
                <a:latin typeface="Times New Roman" panose="02020703060505090304" pitchFamily="18" charset="0"/>
              </a:rPr>
              <a:t>(restricted specialized transduction)</a:t>
            </a:r>
            <a:endParaRPr lang="en-US" altLang="zh-CN" sz="2800" b="1" dirty="0">
              <a:solidFill>
                <a:srgbClr val="C00000"/>
              </a:solidFill>
              <a:latin typeface="Times New Roman" panose="02020703060505090304" pitchFamily="18" charset="0"/>
            </a:endParaRPr>
          </a:p>
        </p:txBody>
      </p:sp>
      <p:pic>
        <p:nvPicPr>
          <p:cNvPr id="66563" name="Picture 3" descr="局限性转导2"/>
          <p:cNvPicPr>
            <a:picLocks noChangeAspect="1"/>
          </p:cNvPicPr>
          <p:nvPr/>
        </p:nvPicPr>
        <p:blipFill>
          <a:blip r:embed="rId1"/>
          <a:stretch>
            <a:fillRect/>
          </a:stretch>
        </p:blipFill>
        <p:spPr>
          <a:xfrm>
            <a:off x="2700338" y="1919288"/>
            <a:ext cx="5791200" cy="4938712"/>
          </a:xfrm>
          <a:prstGeom prst="rect">
            <a:avLst/>
          </a:prstGeom>
          <a:noFill/>
          <a:ln w="9525">
            <a:noFill/>
          </a:ln>
        </p:spPr>
      </p:pic>
      <p:sp>
        <p:nvSpPr>
          <p:cNvPr id="66564" name="矩形 3"/>
          <p:cNvSpPr/>
          <p:nvPr/>
        </p:nvSpPr>
        <p:spPr>
          <a:xfrm>
            <a:off x="323850" y="2276475"/>
            <a:ext cx="2286000" cy="3276600"/>
          </a:xfrm>
          <a:prstGeom prst="rect">
            <a:avLst/>
          </a:prstGeom>
          <a:noFill/>
          <a:ln w="9525">
            <a:noFill/>
          </a:ln>
        </p:spPr>
        <p:txBody>
          <a:bodyPr>
            <a:spAutoFit/>
          </a:bodyPr>
          <a:p>
            <a:pPr>
              <a:lnSpc>
                <a:spcPct val="125000"/>
              </a:lnSpc>
            </a:pPr>
            <a:r>
              <a:rPr lang="zh-CN" altLang="en-US" sz="2400" b="1" dirty="0">
                <a:solidFill>
                  <a:srgbClr val="000000"/>
                </a:solidFill>
                <a:latin typeface="Times New Roman" panose="02020703060505090304" pitchFamily="18" charset="0"/>
              </a:rPr>
              <a:t>指通过某些部分缺陷的温和噬菌体把供体菌的少数特定基因转移到受体菌中的转导现象。</a:t>
            </a:r>
            <a:endParaRPr lang="zh-CN" altLang="en-US" sz="2400" b="1" dirty="0">
              <a:solidFill>
                <a:srgbClr val="000000"/>
              </a:solidFill>
              <a:latin typeface="Times New Roman" panose="0202070306050509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 name="Rectangle 2"/>
          <p:cNvSpPr txBox="1">
            <a:spLocks noChangeArrowheads="1"/>
          </p:cNvSpPr>
          <p:nvPr/>
        </p:nvSpPr>
        <p:spPr>
          <a:xfrm>
            <a:off x="685800" y="609600"/>
            <a:ext cx="8077200" cy="1143000"/>
          </a:xfrm>
          <a:prstGeom prst="rect">
            <a:avLst/>
          </a:prstGeom>
        </p:spPr>
        <p:txBody>
          <a:bodyPr/>
          <a:lstStyle/>
          <a:p>
            <a:pPr marR="0" defTabSz="914400" eaLnBrk="0" hangingPunct="0">
              <a:buClrTx/>
              <a:buSzTx/>
              <a:buFontTx/>
              <a:buNone/>
              <a:defRPr/>
            </a:pPr>
            <a:r>
              <a:rPr kumimoji="0" lang="zh-CN" altLang="en-US" sz="3200" b="1" kern="0" cap="none" spc="0" normalizeH="0" baseline="0" noProof="0" dirty="0" smtClean="0">
                <a:solidFill>
                  <a:srgbClr val="C00000"/>
                </a:solidFill>
                <a:latin typeface="宋体" panose="02010600030101010101" pitchFamily="2" charset="-122"/>
                <a:ea typeface="宋体" panose="02010600030101010101" pitchFamily="2" charset="-122"/>
                <a:cs typeface="Arial" panose="020B0604020202090204" pitchFamily="34" charset="0"/>
              </a:rPr>
              <a:t>普遍性转导与局限性转导的区别</a:t>
            </a:r>
            <a:endParaRPr kumimoji="0" lang="zh-CN" altLang="en-US" sz="3200" b="1" kern="0" cap="none" spc="0" normalizeH="0" baseline="0" noProof="0" dirty="0">
              <a:solidFill>
                <a:srgbClr val="C00000"/>
              </a:solidFill>
              <a:latin typeface="宋体" panose="02010600030101010101" pitchFamily="2" charset="-122"/>
              <a:ea typeface="宋体" panose="02010600030101010101" pitchFamily="2" charset="-122"/>
              <a:cs typeface="Arial" panose="020B0604020202090204" pitchFamily="34" charset="0"/>
            </a:endParaRPr>
          </a:p>
        </p:txBody>
      </p:sp>
      <p:graphicFrame>
        <p:nvGraphicFramePr>
          <p:cNvPr id="79" name="Group 38"/>
          <p:cNvGraphicFramePr/>
          <p:nvPr/>
        </p:nvGraphicFramePr>
        <p:xfrm>
          <a:off x="179388" y="1905000"/>
          <a:ext cx="8964613" cy="3736975"/>
        </p:xfrm>
        <a:graphic>
          <a:graphicData uri="http://schemas.openxmlformats.org/drawingml/2006/table">
            <a:tbl>
              <a:tblPr/>
              <a:tblGrid>
                <a:gridCol w="3024460"/>
                <a:gridCol w="2592288"/>
                <a:gridCol w="3347864"/>
              </a:tblGrid>
              <a:tr h="6096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区别要点</a:t>
                      </a:r>
                      <a:endParaRPr kumimoji="0" lang="zh-CN" altLang="en-US" sz="24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普遍性转导</a:t>
                      </a:r>
                      <a:endParaRPr kumimoji="0" lang="zh-CN" altLang="en-US" sz="2400" b="1"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局限性转导</a:t>
                      </a:r>
                      <a:endParaRPr kumimoji="0" lang="zh-CN" altLang="en-US" sz="2400" b="1"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cap="flat">
                      <a:noFill/>
                    </a:lnR>
                    <a:lnT cap="flat">
                      <a:noFill/>
                    </a:lnT>
                    <a:lnB>
                      <a:noFill/>
                    </a:lnB>
                    <a:lnTlToBr>
                      <a:noFill/>
                    </a:lnTlToBr>
                    <a:lnBlToTr>
                      <a:noFill/>
                    </a:lnBlToTr>
                    <a:noFill/>
                  </a:tcPr>
                </a:tc>
              </a:tr>
              <a:tr h="5540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smtClean="0">
                          <a:ln>
                            <a:noFill/>
                          </a:ln>
                          <a:solidFill>
                            <a:srgbClr val="A50021"/>
                          </a:solidFill>
                          <a:effectLst/>
                          <a:latin typeface="宋体" panose="02010600030101010101" pitchFamily="2" charset="-122"/>
                          <a:ea typeface="宋体" panose="02010600030101010101" pitchFamily="2" charset="-122"/>
                        </a:rPr>
                        <a:t>基因转导发生的时期</a:t>
                      </a:r>
                      <a:endParaRPr kumimoji="0" lang="zh-CN" altLang="en-US" sz="2400" b="1" i="0" u="none" strike="noStrike" cap="none" normalizeH="0" baseline="0" smtClean="0">
                        <a:ln>
                          <a:noFill/>
                        </a:ln>
                        <a:solidFill>
                          <a:srgbClr val="A50021"/>
                        </a:solidFill>
                        <a:effectLst/>
                        <a:latin typeface="宋体" panose="02010600030101010101" pitchFamily="2" charset="-122"/>
                        <a:ea typeface="宋体" panose="02010600030101010101" pitchFamily="2" charset="-122"/>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裂解期</a:t>
                      </a:r>
                      <a:endPar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溶原期</a:t>
                      </a:r>
                      <a:endParaRPr kumimoji="0" lang="zh-CN" altLang="en-US" sz="24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cap="flat">
                      <a:noFill/>
                    </a:lnR>
                    <a:lnT>
                      <a:noFill/>
                    </a:lnT>
                    <a:lnB>
                      <a:noFill/>
                    </a:lnB>
                    <a:lnTlToBr>
                      <a:noFill/>
                    </a:lnTlToBr>
                    <a:lnBlToTr>
                      <a:noFill/>
                    </a:lnBlToTr>
                    <a:noFill/>
                  </a:tcPr>
                </a:tc>
              </a:tr>
              <a:tr h="9032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dirty="0" smtClean="0">
                          <a:ln>
                            <a:noFill/>
                          </a:ln>
                          <a:solidFill>
                            <a:srgbClr val="A50021"/>
                          </a:solidFill>
                          <a:effectLst/>
                          <a:latin typeface="宋体" panose="02010600030101010101" pitchFamily="2" charset="-122"/>
                          <a:ea typeface="宋体" panose="02010600030101010101" pitchFamily="2" charset="-122"/>
                        </a:rPr>
                        <a:t>转导的遗传物质</a:t>
                      </a:r>
                      <a:endParaRPr kumimoji="0" lang="zh-CN" altLang="en-US" sz="2400" b="1" i="0" u="none" strike="noStrike" cap="none" normalizeH="0" baseline="0" dirty="0" smtClean="0">
                        <a:ln>
                          <a:noFill/>
                        </a:ln>
                        <a:solidFill>
                          <a:srgbClr val="A50021"/>
                        </a:solidFill>
                        <a:effectLst/>
                        <a:latin typeface="宋体" panose="02010600030101010101" pitchFamily="2" charset="-122"/>
                        <a:ea typeface="宋体" panose="02010600030101010101" pitchFamily="2" charset="-122"/>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供体菌染色体</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DNA</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任何部位或质粒</a:t>
                      </a:r>
                      <a:endPar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噬菌体</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DNA</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及供体菌</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DNA</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的特定部位</a:t>
                      </a:r>
                      <a:endPar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cap="flat">
                      <a:noFill/>
                    </a:lnR>
                    <a:lnT>
                      <a:noFill/>
                    </a:lnT>
                    <a:lnB>
                      <a:noFill/>
                    </a:lnB>
                    <a:lnTlToBr>
                      <a:noFill/>
                    </a:lnTlToBr>
                    <a:lnBlToTr>
                      <a:noFill/>
                    </a:lnBlToTr>
                    <a:noFill/>
                  </a:tcPr>
                </a:tc>
              </a:tr>
              <a:tr h="82522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smtClean="0">
                          <a:ln>
                            <a:noFill/>
                          </a:ln>
                          <a:solidFill>
                            <a:srgbClr val="A50021"/>
                          </a:solidFill>
                          <a:effectLst/>
                          <a:latin typeface="宋体" panose="02010600030101010101" pitchFamily="2" charset="-122"/>
                          <a:ea typeface="宋体" panose="02010600030101010101" pitchFamily="2" charset="-122"/>
                        </a:rPr>
                        <a:t>转导的后果</a:t>
                      </a:r>
                      <a:endParaRPr kumimoji="0" lang="zh-CN" altLang="en-US" sz="2400" b="1" i="0" u="none" strike="noStrike" cap="none" normalizeH="0" baseline="0" smtClean="0">
                        <a:ln>
                          <a:noFill/>
                        </a:ln>
                        <a:solidFill>
                          <a:srgbClr val="A50021"/>
                        </a:solidFill>
                        <a:effectLst/>
                        <a:latin typeface="宋体" panose="02010600030101010101" pitchFamily="2" charset="-122"/>
                        <a:ea typeface="宋体" panose="02010600030101010101" pitchFamily="2" charset="-122"/>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rPr>
                        <a:t>完全转导或流产转导</a:t>
                      </a:r>
                      <a:endParaRPr kumimoji="0" lang="zh-CN" altLang="en-US" sz="2400" b="0" i="0" u="none" strike="noStrike" cap="none" normalizeH="0" baseline="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受体菌获得供体菌</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DNA</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特定部位的遗传特性</a:t>
                      </a:r>
                      <a:endPar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cap="flat">
                      <a:noFill/>
                    </a:lnR>
                    <a:lnT>
                      <a:noFill/>
                    </a:lnT>
                    <a:lnB>
                      <a:noFill/>
                    </a:lnB>
                    <a:lnTlToBr>
                      <a:noFill/>
                    </a:lnTlToBr>
                    <a:lnBlToTr>
                      <a:noFill/>
                    </a:lnBlToTr>
                    <a:noFill/>
                  </a:tcPr>
                </a:tc>
              </a:tr>
              <a:tr h="8445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1" i="0" u="none" strike="noStrike" cap="none" normalizeH="0" baseline="0" smtClean="0">
                          <a:ln>
                            <a:noFill/>
                          </a:ln>
                          <a:solidFill>
                            <a:srgbClr val="A50021"/>
                          </a:solidFill>
                          <a:effectLst/>
                          <a:latin typeface="宋体" panose="02010600030101010101" pitchFamily="2" charset="-122"/>
                          <a:ea typeface="宋体" panose="02010600030101010101" pitchFamily="2" charset="-122"/>
                        </a:rPr>
                        <a:t>转导频率</a:t>
                      </a:r>
                      <a:endParaRPr kumimoji="0" lang="zh-CN" altLang="en-US" sz="2400" b="1" i="0" u="none" strike="noStrike" cap="none" normalizeH="0" baseline="0" smtClean="0">
                        <a:ln>
                          <a:noFill/>
                        </a:ln>
                        <a:solidFill>
                          <a:srgbClr val="A50021"/>
                        </a:solidFill>
                        <a:effectLst/>
                        <a:latin typeface="宋体" panose="02010600030101010101" pitchFamily="2" charset="-122"/>
                        <a:ea typeface="宋体" panose="02010600030101010101" pitchFamily="2" charset="-122"/>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受体菌的</a:t>
                      </a:r>
                      <a:r>
                        <a:rPr kumimoji="0" lang="zh-CN"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10</a:t>
                      </a:r>
                      <a:r>
                        <a:rPr kumimoji="0" lang="zh-CN" altLang="zh-CN" sz="2400" b="0" i="0" u="none" strike="noStrike" cap="none" normalizeH="0" baseline="30000" dirty="0" smtClean="0">
                          <a:ln>
                            <a:noFill/>
                          </a:ln>
                          <a:solidFill>
                            <a:schemeClr val="tx1"/>
                          </a:solidFill>
                          <a:effectLst/>
                          <a:latin typeface="宋体" panose="02010600030101010101" pitchFamily="2" charset="-122"/>
                          <a:ea typeface="宋体" panose="02010600030101010101" pitchFamily="2" charset="-122"/>
                        </a:rPr>
                        <a:t>-7</a:t>
                      </a:r>
                      <a:endParaRPr kumimoji="0" lang="zh-CN" altLang="zh-CN" sz="2400" b="0" i="0" u="none" strike="noStrike" cap="none" normalizeH="0" baseline="3000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转导频率较普遍转导增加</a:t>
                      </a:r>
                      <a:r>
                        <a:rPr kumimoji="0" lang="zh-CN"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1000</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倍</a:t>
                      </a:r>
                      <a:r>
                        <a:rPr kumimoji="0" lang="zh-CN"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(10</a:t>
                      </a:r>
                      <a:r>
                        <a:rPr kumimoji="0" lang="zh-CN" altLang="zh-CN" sz="2400" b="0" i="0" u="none" strike="noStrike" cap="none" normalizeH="0" baseline="30000" dirty="0" smtClean="0">
                          <a:ln>
                            <a:noFill/>
                          </a:ln>
                          <a:solidFill>
                            <a:schemeClr val="tx1"/>
                          </a:solidFill>
                          <a:effectLst/>
                          <a:latin typeface="宋体" panose="02010600030101010101" pitchFamily="2" charset="-122"/>
                          <a:ea typeface="宋体" panose="02010600030101010101" pitchFamily="2" charset="-122"/>
                        </a:rPr>
                        <a:t>-4</a:t>
                      </a:r>
                      <a:r>
                        <a:rPr kumimoji="0" lang="zh-CN"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a:t>
                      </a:r>
                      <a:endParaRPr kumimoji="0" lang="zh-CN"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horzOverflow="overflow">
                    <a:lnL>
                      <a:noFill/>
                    </a:lnL>
                    <a:lnR cap="flat">
                      <a:noFill/>
                    </a:lnR>
                    <a:lnT>
                      <a:noFill/>
                    </a:lnT>
                    <a:lnB cap="flat">
                      <a:noFill/>
                    </a:lnB>
                    <a:lnTlToBr>
                      <a:noFill/>
                    </a:lnTlToBr>
                    <a:lnBlToTr>
                      <a:noFill/>
                    </a:lnBlToTr>
                    <a:noFill/>
                  </a:tcPr>
                </a:tc>
              </a:tr>
            </a:tbl>
          </a:graphicData>
        </a:graphic>
      </p:graphicFrame>
      <p:sp>
        <p:nvSpPr>
          <p:cNvPr id="67603" name="Line 35"/>
          <p:cNvSpPr/>
          <p:nvPr/>
        </p:nvSpPr>
        <p:spPr>
          <a:xfrm>
            <a:off x="152400" y="6172200"/>
            <a:ext cx="8991600" cy="0"/>
          </a:xfrm>
          <a:prstGeom prst="line">
            <a:avLst/>
          </a:prstGeom>
          <a:ln w="76200" cap="flat" cmpd="sng">
            <a:solidFill>
              <a:schemeClr val="tx1"/>
            </a:solidFill>
            <a:prstDash val="solid"/>
            <a:headEnd type="none" w="med" len="med"/>
            <a:tailEnd type="none" w="med" len="med"/>
          </a:ln>
        </p:spPr>
      </p:sp>
      <p:sp>
        <p:nvSpPr>
          <p:cNvPr id="67604" name="Line 36"/>
          <p:cNvSpPr/>
          <p:nvPr/>
        </p:nvSpPr>
        <p:spPr>
          <a:xfrm>
            <a:off x="0" y="1828800"/>
            <a:ext cx="8991600" cy="0"/>
          </a:xfrm>
          <a:prstGeom prst="line">
            <a:avLst/>
          </a:prstGeom>
          <a:ln w="76200" cap="flat" cmpd="sng">
            <a:solidFill>
              <a:schemeClr val="tx1"/>
            </a:solidFill>
            <a:prstDash val="solid"/>
            <a:headEnd type="none" w="med" len="med"/>
            <a:tailEnd type="none" w="med" len="med"/>
          </a:ln>
        </p:spPr>
      </p:sp>
      <p:sp>
        <p:nvSpPr>
          <p:cNvPr id="67605" name="Line 37"/>
          <p:cNvSpPr/>
          <p:nvPr/>
        </p:nvSpPr>
        <p:spPr>
          <a:xfrm>
            <a:off x="0" y="2362200"/>
            <a:ext cx="8991600" cy="0"/>
          </a:xfrm>
          <a:prstGeom prst="line">
            <a:avLst/>
          </a:prstGeom>
          <a:ln w="38100" cap="flat" cmpd="sng">
            <a:solidFill>
              <a:schemeClr val="tx1"/>
            </a:solidFill>
            <a:prstDash val="solid"/>
            <a:headEnd type="none" w="med" len="med"/>
            <a:tailEnd type="none" w="med" len="med"/>
          </a:ln>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Rectangle 2"/>
          <p:cNvSpPr>
            <a:spLocks noGrp="1"/>
          </p:cNvSpPr>
          <p:nvPr>
            <p:ph type="title"/>
          </p:nvPr>
        </p:nvSpPr>
        <p:spPr/>
        <p:txBody>
          <a:bodyPr vert="horz" wrap="square" lIns="91440" tIns="45720" rIns="91440" bIns="45720" anchor="b" anchorCtr="0"/>
          <a:p>
            <a:r>
              <a:rPr lang="zh-CN" altLang="en-US" sz="3200" dirty="0">
                <a:solidFill>
                  <a:srgbClr val="C00000"/>
                </a:solidFill>
                <a:latin typeface="华文宋体" panose="02010600040101010101" pitchFamily="2" charset="-122"/>
                <a:ea typeface="华文宋体" panose="02010600040101010101" pitchFamily="2" charset="-122"/>
              </a:rPr>
              <a:t>三、接合（</a:t>
            </a:r>
            <a:r>
              <a:rPr lang="en-US" altLang="zh-CN" sz="3200" dirty="0">
                <a:solidFill>
                  <a:srgbClr val="C00000"/>
                </a:solidFill>
                <a:latin typeface="华文宋体" panose="02010600040101010101" pitchFamily="2" charset="-122"/>
                <a:ea typeface="华文宋体" panose="02010600040101010101" pitchFamily="2" charset="-122"/>
              </a:rPr>
              <a:t>conjugation</a:t>
            </a:r>
            <a:r>
              <a:rPr lang="zh-CN" altLang="en-US" sz="3200" dirty="0">
                <a:solidFill>
                  <a:srgbClr val="C00000"/>
                </a:solidFill>
                <a:latin typeface="华文宋体" panose="02010600040101010101" pitchFamily="2" charset="-122"/>
                <a:ea typeface="华文宋体" panose="02010600040101010101" pitchFamily="2" charset="-122"/>
              </a:rPr>
              <a:t>）</a:t>
            </a:r>
            <a:endParaRPr lang="en-US" altLang="zh-CN" sz="3200" dirty="0">
              <a:solidFill>
                <a:srgbClr val="C00000"/>
              </a:solidFill>
              <a:latin typeface="华文宋体" panose="02010600040101010101" pitchFamily="2" charset="-122"/>
              <a:ea typeface="华文宋体" panose="02010600040101010101" pitchFamily="2" charset="-122"/>
            </a:endParaRPr>
          </a:p>
        </p:txBody>
      </p:sp>
      <p:sp>
        <p:nvSpPr>
          <p:cNvPr id="68611" name="Rectangle 3"/>
          <p:cNvSpPr>
            <a:spLocks noGrp="1"/>
          </p:cNvSpPr>
          <p:nvPr>
            <p:ph idx="1"/>
          </p:nvPr>
        </p:nvSpPr>
        <p:spPr>
          <a:xfrm>
            <a:off x="457200" y="1798638"/>
            <a:ext cx="8229600" cy="4357687"/>
          </a:xfrm>
        </p:spPr>
        <p:txBody>
          <a:bodyPr vert="horz" wrap="square" lIns="91440" tIns="45720" rIns="91440" bIns="45720" anchor="t" anchorCtr="0"/>
          <a:p>
            <a:pPr>
              <a:lnSpc>
                <a:spcPct val="140000"/>
              </a:lnSpc>
            </a:pPr>
            <a:r>
              <a:rPr lang="zh-CN" altLang="en-US" sz="2800" b="1" dirty="0">
                <a:latin typeface="华文中宋" panose="02010600040101010101" pitchFamily="2" charset="-122"/>
                <a:ea typeface="华文中宋" panose="02010600040101010101" pitchFamily="2" charset="-122"/>
              </a:rPr>
              <a:t>细菌通过性菌毛相互连接沟通，将遗传物质（主要是质粒</a:t>
            </a:r>
            <a:r>
              <a:rPr lang="en-US" altLang="zh-CN" sz="2800" b="1" dirty="0">
                <a:latin typeface="华文中宋" panose="02010600040101010101" pitchFamily="2" charset="-122"/>
                <a:ea typeface="华文中宋" panose="02010600040101010101" pitchFamily="2" charset="-122"/>
              </a:rPr>
              <a:t>DNA</a:t>
            </a:r>
            <a:r>
              <a:rPr lang="zh-CN" altLang="en-US" sz="2800" b="1" dirty="0">
                <a:latin typeface="华文中宋" panose="02010600040101010101" pitchFamily="2" charset="-122"/>
                <a:ea typeface="华文中宋" panose="02010600040101010101" pitchFamily="2" charset="-122"/>
              </a:rPr>
              <a:t>）从供体菌转移给受体菌。</a:t>
            </a:r>
            <a:endParaRPr lang="zh-CN" altLang="en-US" sz="2800" b="1" dirty="0">
              <a:latin typeface="华文中宋" panose="02010600040101010101" pitchFamily="2" charset="-122"/>
              <a:ea typeface="华文中宋" panose="02010600040101010101" pitchFamily="2" charset="-122"/>
            </a:endParaRPr>
          </a:p>
          <a:p>
            <a:pPr>
              <a:lnSpc>
                <a:spcPct val="140000"/>
              </a:lnSpc>
            </a:pPr>
            <a:r>
              <a:rPr lang="zh-CN" altLang="en-US" sz="2800" b="1" dirty="0">
                <a:latin typeface="华文中宋" panose="02010600040101010101" pitchFamily="2" charset="-122"/>
                <a:ea typeface="华文中宋" panose="02010600040101010101" pitchFamily="2" charset="-122"/>
              </a:rPr>
              <a:t>接合性质粒：能通过接合方式转移的质粒称为接合性质粒，</a:t>
            </a:r>
            <a:r>
              <a:rPr lang="en-US" altLang="zh-CN" sz="2800" b="1" dirty="0">
                <a:solidFill>
                  <a:srgbClr val="A50021"/>
                </a:solidFill>
                <a:latin typeface="华文中宋" panose="02010600040101010101" pitchFamily="2" charset="-122"/>
                <a:ea typeface="华文中宋" panose="02010600040101010101" pitchFamily="2" charset="-122"/>
              </a:rPr>
              <a:t>F</a:t>
            </a:r>
            <a:r>
              <a:rPr lang="zh-CN" altLang="en-US" sz="2800" b="1" dirty="0">
                <a:solidFill>
                  <a:srgbClr val="A50021"/>
                </a:solidFill>
                <a:latin typeface="华文中宋" panose="02010600040101010101" pitchFamily="2" charset="-122"/>
                <a:ea typeface="华文中宋" panose="02010600040101010101" pitchFamily="2" charset="-122"/>
              </a:rPr>
              <a:t>质粒</a:t>
            </a:r>
            <a:r>
              <a:rPr lang="zh-CN" altLang="en-US" sz="2800" b="1" dirty="0">
                <a:latin typeface="华文中宋" panose="02010600040101010101" pitchFamily="2" charset="-122"/>
                <a:ea typeface="华文中宋" panose="02010600040101010101" pitchFamily="2" charset="-122"/>
              </a:rPr>
              <a:t>、</a:t>
            </a:r>
            <a:r>
              <a:rPr lang="en-US" altLang="zh-CN" sz="2800" b="1" dirty="0">
                <a:solidFill>
                  <a:srgbClr val="A50021"/>
                </a:solidFill>
                <a:latin typeface="华文中宋" panose="02010600040101010101" pitchFamily="2" charset="-122"/>
                <a:ea typeface="华文中宋" panose="02010600040101010101" pitchFamily="2" charset="-122"/>
              </a:rPr>
              <a:t>R</a:t>
            </a:r>
            <a:r>
              <a:rPr lang="zh-CN" altLang="en-US" sz="2800" b="1" dirty="0">
                <a:solidFill>
                  <a:srgbClr val="A50021"/>
                </a:solidFill>
                <a:latin typeface="华文中宋" panose="02010600040101010101" pitchFamily="2" charset="-122"/>
                <a:ea typeface="华文中宋" panose="02010600040101010101" pitchFamily="2" charset="-122"/>
              </a:rPr>
              <a:t>质粒</a:t>
            </a:r>
            <a:r>
              <a:rPr lang="zh-CN" altLang="en-US" sz="2800" b="1" dirty="0">
                <a:latin typeface="华文中宋" panose="02010600040101010101" pitchFamily="2" charset="-122"/>
                <a:ea typeface="华文中宋" panose="02010600040101010101" pitchFamily="2" charset="-122"/>
              </a:rPr>
              <a:t>、</a:t>
            </a:r>
            <a:r>
              <a:rPr lang="en-US" altLang="zh-CN" sz="2800" b="1" dirty="0">
                <a:latin typeface="华文中宋" panose="02010600040101010101" pitchFamily="2" charset="-122"/>
                <a:ea typeface="华文中宋" panose="02010600040101010101" pitchFamily="2" charset="-122"/>
              </a:rPr>
              <a:t>Col</a:t>
            </a:r>
            <a:r>
              <a:rPr lang="zh-CN" altLang="en-US" sz="2800" b="1" dirty="0">
                <a:latin typeface="华文中宋" panose="02010600040101010101" pitchFamily="2" charset="-122"/>
                <a:ea typeface="华文中宋" panose="02010600040101010101" pitchFamily="2" charset="-122"/>
              </a:rPr>
              <a:t>质粒和毒力质粒等。</a:t>
            </a:r>
            <a:endParaRPr lang="zh-CN" altLang="en-US" sz="28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Rectangle 2"/>
          <p:cNvSpPr>
            <a:spLocks noGrp="1" noRot="1"/>
          </p:cNvSpPr>
          <p:nvPr>
            <p:ph type="title"/>
          </p:nvPr>
        </p:nvSpPr>
        <p:spPr>
          <a:xfrm>
            <a:off x="1725613" y="639763"/>
            <a:ext cx="5535612" cy="808037"/>
          </a:xfrm>
        </p:spPr>
        <p:txBody>
          <a:bodyPr vert="horz" wrap="square" lIns="91440" tIns="45720" rIns="91440" bIns="45720" anchor="b" anchorCtr="0"/>
          <a:p>
            <a:r>
              <a:rPr lang="en-US" altLang="zh-CN" sz="2800" dirty="0">
                <a:solidFill>
                  <a:schemeClr val="tx1"/>
                </a:solidFill>
                <a:latin typeface="楷体_GB2312"/>
                <a:ea typeface="楷体_GB2312"/>
              </a:rPr>
              <a:t> </a:t>
            </a:r>
            <a:r>
              <a:rPr lang="en-US" altLang="zh-CN" sz="2800" dirty="0">
                <a:solidFill>
                  <a:srgbClr val="FF0000"/>
                </a:solidFill>
                <a:latin typeface="楷体_GB2312"/>
                <a:ea typeface="楷体_GB2312"/>
              </a:rPr>
              <a:t>F</a:t>
            </a:r>
            <a:r>
              <a:rPr lang="zh-CN" altLang="en-US" sz="2800" dirty="0">
                <a:solidFill>
                  <a:srgbClr val="FF0000"/>
                </a:solidFill>
                <a:latin typeface="楷体_GB2312"/>
                <a:ea typeface="楷体_GB2312"/>
              </a:rPr>
              <a:t>因子 </a:t>
            </a:r>
            <a:r>
              <a:rPr lang="en-US" altLang="zh-CN" sz="2800" dirty="0">
                <a:solidFill>
                  <a:srgbClr val="FF0000"/>
                </a:solidFill>
                <a:latin typeface="楷体_GB2312"/>
                <a:ea typeface="楷体_GB2312"/>
              </a:rPr>
              <a:t>(F-factor</a:t>
            </a:r>
            <a:r>
              <a:rPr lang="en-US" altLang="zh-CN" sz="2800" dirty="0">
                <a:solidFill>
                  <a:schemeClr val="tx1"/>
                </a:solidFill>
                <a:latin typeface="楷体_GB2312"/>
                <a:ea typeface="楷体_GB2312"/>
              </a:rPr>
              <a:t>)</a:t>
            </a:r>
            <a:r>
              <a:rPr lang="en-US" altLang="zh-CN" dirty="0">
                <a:solidFill>
                  <a:schemeClr val="tx1"/>
                </a:solidFill>
                <a:latin typeface="楷体_GB2312"/>
                <a:ea typeface="楷体_GB2312"/>
              </a:rPr>
              <a:t> </a:t>
            </a:r>
            <a:endParaRPr lang="en-US" altLang="zh-CN" dirty="0">
              <a:solidFill>
                <a:schemeClr val="tx1"/>
              </a:solidFill>
              <a:latin typeface="楷体_GB2312"/>
              <a:ea typeface="楷体_GB2312"/>
            </a:endParaRPr>
          </a:p>
        </p:txBody>
      </p:sp>
      <p:sp>
        <p:nvSpPr>
          <p:cNvPr id="69635" name="Rectangle 3"/>
          <p:cNvSpPr>
            <a:spLocks noGrp="1" noRot="1"/>
          </p:cNvSpPr>
          <p:nvPr>
            <p:ph idx="1"/>
          </p:nvPr>
        </p:nvSpPr>
        <p:spPr>
          <a:xfrm>
            <a:off x="971550" y="1773238"/>
            <a:ext cx="7772400" cy="4048125"/>
          </a:xfrm>
        </p:spPr>
        <p:txBody>
          <a:bodyPr vert="horz" wrap="square" lIns="91440" tIns="45720" rIns="91440" bIns="45720" anchor="t" anchorCtr="0"/>
          <a:p>
            <a:pPr>
              <a:buNone/>
            </a:pPr>
            <a:r>
              <a:rPr lang="en-US" altLang="zh-CN" sz="2400" dirty="0">
                <a:ea typeface="宋体" panose="02010600030101010101" pitchFamily="2" charset="-122"/>
              </a:rPr>
              <a:t>                               </a:t>
            </a:r>
            <a:r>
              <a:rPr lang="zh-CN" altLang="en-US" sz="2400" b="1" dirty="0">
                <a:ea typeface="宋体" panose="02010600030101010101" pitchFamily="2" charset="-122"/>
              </a:rPr>
              <a:t>复                 重</a:t>
            </a:r>
            <a:endParaRPr lang="zh-CN" altLang="en-US" b="1" dirty="0">
              <a:ea typeface="宋体" panose="02010600030101010101" pitchFamily="2" charset="-122"/>
            </a:endParaRPr>
          </a:p>
          <a:p>
            <a:pPr>
              <a:buNone/>
            </a:pPr>
            <a:r>
              <a:rPr lang="zh-CN" altLang="en-US" sz="2400" b="1" dirty="0">
                <a:ea typeface="宋体" panose="02010600030101010101" pitchFamily="2" charset="-122"/>
              </a:rPr>
              <a:t>                   制 </a:t>
            </a:r>
            <a:endParaRPr lang="zh-CN" altLang="en-US" sz="2400" b="1" dirty="0">
              <a:ea typeface="宋体" panose="02010600030101010101" pitchFamily="2" charset="-122"/>
            </a:endParaRPr>
          </a:p>
          <a:p>
            <a:pPr>
              <a:buNone/>
            </a:pPr>
            <a:r>
              <a:rPr lang="zh-CN" altLang="en-US" sz="2400" b="1" dirty="0">
                <a:ea typeface="宋体" panose="02010600030101010101" pitchFamily="2" charset="-122"/>
              </a:rPr>
              <a:t>                                              </a:t>
            </a:r>
            <a:r>
              <a:rPr lang="en-US" altLang="zh-CN" sz="2400" b="1" dirty="0">
                <a:ea typeface="宋体" panose="02010600030101010101" pitchFamily="2" charset="-122"/>
              </a:rPr>
              <a:t>IS3         </a:t>
            </a:r>
            <a:r>
              <a:rPr lang="en-US" altLang="zh-CN" sz="2000" b="1" dirty="0">
                <a:solidFill>
                  <a:srgbClr val="000000"/>
                </a:solidFill>
                <a:latin typeface="宋体" panose="02010600030101010101" pitchFamily="2" charset="-122"/>
                <a:ea typeface="宋体" panose="02010600030101010101" pitchFamily="2" charset="-122"/>
              </a:rPr>
              <a:t> </a:t>
            </a:r>
            <a:r>
              <a:rPr lang="en-US" altLang="zh-CN" sz="2400" b="1" dirty="0">
                <a:ea typeface="宋体" panose="02010600030101010101" pitchFamily="2" charset="-122"/>
              </a:rPr>
              <a:t>   </a:t>
            </a:r>
            <a:r>
              <a:rPr lang="zh-CN" altLang="en-US" sz="2400" b="1" dirty="0">
                <a:ea typeface="宋体" panose="02010600030101010101" pitchFamily="2" charset="-122"/>
              </a:rPr>
              <a:t>组   </a:t>
            </a:r>
            <a:endParaRPr lang="zh-CN" altLang="en-US" sz="2400" b="1" dirty="0">
              <a:ea typeface="宋体" panose="02010600030101010101" pitchFamily="2" charset="-122"/>
            </a:endParaRPr>
          </a:p>
          <a:p>
            <a:pPr>
              <a:buNone/>
            </a:pPr>
            <a:r>
              <a:rPr lang="zh-CN" altLang="en-US" sz="2400" b="1" dirty="0">
                <a:ea typeface="宋体" panose="02010600030101010101" pitchFamily="2" charset="-122"/>
              </a:rPr>
              <a:t>                区                             </a:t>
            </a:r>
            <a:r>
              <a:rPr lang="en-US" altLang="zh-CN" sz="2400" b="1" dirty="0">
                <a:ea typeface="宋体" panose="02010600030101010101" pitchFamily="2" charset="-122"/>
              </a:rPr>
              <a:t>IS3 </a:t>
            </a:r>
            <a:endParaRPr lang="en-US" altLang="zh-CN" b="1" dirty="0">
              <a:ea typeface="宋体" panose="02010600030101010101" pitchFamily="2" charset="-122"/>
            </a:endParaRPr>
          </a:p>
          <a:p>
            <a:pPr>
              <a:buNone/>
            </a:pPr>
            <a:r>
              <a:rPr lang="en-US" altLang="zh-CN" sz="2400" b="1" dirty="0">
                <a:ea typeface="宋体" panose="02010600030101010101" pitchFamily="2" charset="-122"/>
              </a:rPr>
              <a:t>                                                                    </a:t>
            </a:r>
            <a:r>
              <a:rPr lang="zh-CN" altLang="en-US" sz="2400" b="1" dirty="0">
                <a:ea typeface="宋体" panose="02010600030101010101" pitchFamily="2" charset="-122"/>
              </a:rPr>
              <a:t>区</a:t>
            </a:r>
            <a:endParaRPr lang="zh-CN" altLang="en-US" sz="2400" b="1" dirty="0">
              <a:ea typeface="宋体" panose="02010600030101010101" pitchFamily="2" charset="-122"/>
            </a:endParaRPr>
          </a:p>
          <a:p>
            <a:pPr>
              <a:buNone/>
            </a:pPr>
            <a:r>
              <a:rPr lang="zh-CN" altLang="en-US" sz="2400" b="1" dirty="0">
                <a:ea typeface="宋体" panose="02010600030101010101" pitchFamily="2" charset="-122"/>
              </a:rPr>
              <a:t>     可育基因                  </a:t>
            </a:r>
            <a:r>
              <a:rPr lang="zh-CN" altLang="en-US" sz="2400" b="1" i="1" dirty="0">
                <a:ea typeface="宋体" panose="02010600030101010101" pitchFamily="2" charset="-122"/>
              </a:rPr>
              <a:t>        </a:t>
            </a:r>
            <a:r>
              <a:rPr lang="zh-CN" altLang="en-US" sz="2400" b="1" dirty="0">
                <a:ea typeface="宋体" panose="02010600030101010101" pitchFamily="2" charset="-122"/>
              </a:rPr>
              <a:t>      </a:t>
            </a:r>
            <a:r>
              <a:rPr lang="en-US" altLang="zh-CN" sz="2400" b="1" dirty="0">
                <a:ea typeface="宋体" panose="02010600030101010101" pitchFamily="2" charset="-122"/>
              </a:rPr>
              <a:t>IS2</a:t>
            </a:r>
            <a:endParaRPr lang="en-US" altLang="zh-CN" sz="2400" b="1" dirty="0">
              <a:ea typeface="宋体" panose="02010600030101010101" pitchFamily="2" charset="-122"/>
            </a:endParaRPr>
          </a:p>
          <a:p>
            <a:pPr>
              <a:buNone/>
            </a:pPr>
            <a:r>
              <a:rPr lang="en-US" altLang="zh-CN" b="1" dirty="0">
                <a:ea typeface="宋体" panose="02010600030101010101" pitchFamily="2" charset="-122"/>
              </a:rPr>
              <a:t>                 </a:t>
            </a:r>
            <a:r>
              <a:rPr lang="en-US" altLang="zh-CN" sz="2400" b="1" i="1" dirty="0">
                <a:ea typeface="宋体" panose="02010600030101010101" pitchFamily="2" charset="-122"/>
              </a:rPr>
              <a:t>         OriT(</a:t>
            </a:r>
            <a:r>
              <a:rPr lang="zh-CN" altLang="en-US" sz="2400" b="1" i="1" dirty="0">
                <a:ea typeface="宋体" panose="02010600030101010101" pitchFamily="2" charset="-122"/>
              </a:rPr>
              <a:t>原点</a:t>
            </a:r>
            <a:r>
              <a:rPr lang="en-US" altLang="zh-CN" sz="2400" b="1" i="1" dirty="0">
                <a:ea typeface="宋体" panose="02010600030101010101" pitchFamily="2" charset="-122"/>
              </a:rPr>
              <a:t>)      </a:t>
            </a:r>
            <a:endParaRPr lang="en-US" altLang="zh-CN" sz="2400" b="1" i="1" dirty="0">
              <a:ea typeface="宋体" panose="02010600030101010101" pitchFamily="2" charset="-122"/>
            </a:endParaRPr>
          </a:p>
          <a:p>
            <a:pPr>
              <a:buNone/>
            </a:pPr>
            <a:r>
              <a:rPr lang="en-US" altLang="zh-CN" sz="2400" b="1" dirty="0">
                <a:ea typeface="宋体" panose="02010600030101010101" pitchFamily="2" charset="-122"/>
              </a:rPr>
              <a:t>                         </a:t>
            </a:r>
            <a:r>
              <a:rPr lang="en-US" altLang="zh-CN" b="1" dirty="0">
                <a:ea typeface="宋体" panose="02010600030101010101" pitchFamily="2" charset="-122"/>
              </a:rPr>
              <a:t>                         </a:t>
            </a:r>
            <a:endParaRPr lang="en-US" altLang="zh-CN" sz="2400" b="1" dirty="0">
              <a:ea typeface="宋体" panose="02010600030101010101" pitchFamily="2" charset="-122"/>
            </a:endParaRPr>
          </a:p>
          <a:p>
            <a:pPr>
              <a:buNone/>
            </a:pPr>
            <a:r>
              <a:rPr lang="en-US" altLang="zh-CN" sz="2400" b="1" dirty="0">
                <a:ea typeface="宋体" panose="02010600030101010101" pitchFamily="2" charset="-122"/>
              </a:rPr>
              <a:t>                                           </a:t>
            </a:r>
            <a:r>
              <a:rPr lang="en-US" altLang="zh-CN" b="1" dirty="0">
                <a:ea typeface="宋体" panose="02010600030101010101" pitchFamily="2" charset="-122"/>
              </a:rPr>
              <a:t>                                                                                              </a:t>
            </a:r>
            <a:endParaRPr lang="en-US" altLang="zh-CN" b="1" dirty="0">
              <a:ea typeface="宋体" panose="02010600030101010101" pitchFamily="2" charset="-122"/>
            </a:endParaRPr>
          </a:p>
        </p:txBody>
      </p:sp>
      <p:grpSp>
        <p:nvGrpSpPr>
          <p:cNvPr id="69636" name="Group 4"/>
          <p:cNvGrpSpPr/>
          <p:nvPr/>
        </p:nvGrpSpPr>
        <p:grpSpPr>
          <a:xfrm>
            <a:off x="2667000" y="1752600"/>
            <a:ext cx="3810000" cy="3962400"/>
            <a:chOff x="1680" y="1104"/>
            <a:chExt cx="2400" cy="2496"/>
          </a:xfrm>
        </p:grpSpPr>
        <p:grpSp>
          <p:nvGrpSpPr>
            <p:cNvPr id="69638" name="Group 5"/>
            <p:cNvGrpSpPr/>
            <p:nvPr/>
          </p:nvGrpSpPr>
          <p:grpSpPr>
            <a:xfrm>
              <a:off x="1680" y="1104"/>
              <a:ext cx="2400" cy="2496"/>
              <a:chOff x="1680" y="1104"/>
              <a:chExt cx="2400" cy="2496"/>
            </a:xfrm>
          </p:grpSpPr>
          <p:sp>
            <p:nvSpPr>
              <p:cNvPr id="69643" name="Oval 6"/>
              <p:cNvSpPr/>
              <p:nvPr/>
            </p:nvSpPr>
            <p:spPr>
              <a:xfrm>
                <a:off x="1893" y="1550"/>
                <a:ext cx="1966" cy="1873"/>
              </a:xfrm>
              <a:prstGeom prst="ellipse">
                <a:avLst/>
              </a:prstGeom>
              <a:noFill/>
              <a:ln w="9525" cap="flat" cmpd="sng">
                <a:solidFill>
                  <a:schemeClr val="tx1"/>
                </a:solidFill>
                <a:prstDash val="solid"/>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69644" name="Arc 7"/>
              <p:cNvSpPr/>
              <p:nvPr/>
            </p:nvSpPr>
            <p:spPr>
              <a:xfrm>
                <a:off x="2851" y="1352"/>
                <a:ext cx="1229" cy="1657"/>
              </a:xfrm>
              <a:custGeom>
                <a:avLst/>
                <a:gdLst>
                  <a:gd name="txL" fmla="*/ 0 w 21600"/>
                  <a:gd name="txT" fmla="*/ 0 h 30591"/>
                  <a:gd name="txR" fmla="*/ 21600 w 21600"/>
                  <a:gd name="txB" fmla="*/ 30591 h 30591"/>
                </a:gdLst>
                <a:ahLst/>
                <a:cxnLst>
                  <a:cxn ang="0">
                    <a:pos x="14" y="0"/>
                  </a:cxn>
                  <a:cxn ang="0">
                    <a:pos x="63" y="90"/>
                  </a:cxn>
                  <a:cxn ang="0">
                    <a:pos x="0" y="62"/>
                  </a:cxn>
                </a:cxnLst>
                <a:rect l="txL" t="txT" r="txR" b="txB"/>
                <a:pathLst>
                  <a:path w="21600" h="30591" fill="none">
                    <a:moveTo>
                      <a:pt x="4280" y="0"/>
                    </a:moveTo>
                    <a:cubicBezTo>
                      <a:pt x="14356" y="2037"/>
                      <a:pt x="21600" y="10892"/>
                      <a:pt x="21600" y="21172"/>
                    </a:cubicBezTo>
                    <a:cubicBezTo>
                      <a:pt x="21600" y="24434"/>
                      <a:pt x="20860" y="27654"/>
                      <a:pt x="19438" y="30591"/>
                    </a:cubicBezTo>
                  </a:path>
                  <a:path w="21600" h="30591" stroke="0">
                    <a:moveTo>
                      <a:pt x="4280" y="0"/>
                    </a:moveTo>
                    <a:cubicBezTo>
                      <a:pt x="14356" y="2037"/>
                      <a:pt x="21600" y="10892"/>
                      <a:pt x="21600" y="21172"/>
                    </a:cubicBezTo>
                    <a:cubicBezTo>
                      <a:pt x="21600" y="24434"/>
                      <a:pt x="20860" y="27654"/>
                      <a:pt x="19438" y="30591"/>
                    </a:cubicBezTo>
                    <a:lnTo>
                      <a:pt x="0" y="21172"/>
                    </a:lnTo>
                    <a:close/>
                  </a:path>
                </a:pathLst>
              </a:custGeom>
              <a:noFill/>
              <a:ln w="9525" cap="flat" cmpd="sng">
                <a:solidFill>
                  <a:schemeClr val="tx1">
                    <a:alpha val="100000"/>
                  </a:schemeClr>
                </a:solidFill>
                <a:prstDash val="sysDot"/>
                <a:round/>
                <a:headEnd type="stealth" w="lg" len="lg"/>
                <a:tailEnd type="stealth" w="lg" len="lg"/>
              </a:ln>
            </p:spPr>
            <p:txBody>
              <a:bodyPr/>
              <a:p>
                <a:endParaRPr lang="zh-CN" altLang="en-US"/>
              </a:p>
            </p:txBody>
          </p:sp>
          <p:sp>
            <p:nvSpPr>
              <p:cNvPr id="69645" name="Line 8"/>
              <p:cNvSpPr/>
              <p:nvPr/>
            </p:nvSpPr>
            <p:spPr>
              <a:xfrm>
                <a:off x="3766" y="2904"/>
                <a:ext cx="312" cy="183"/>
              </a:xfrm>
              <a:prstGeom prst="line">
                <a:avLst/>
              </a:prstGeom>
              <a:ln w="28575" cap="flat" cmpd="sng">
                <a:solidFill>
                  <a:schemeClr val="tx1"/>
                </a:solidFill>
                <a:prstDash val="solid"/>
                <a:headEnd type="none" w="med" len="med"/>
                <a:tailEnd type="none" w="med" len="med"/>
              </a:ln>
            </p:spPr>
          </p:sp>
          <p:sp>
            <p:nvSpPr>
              <p:cNvPr id="69646" name="Line 9"/>
              <p:cNvSpPr/>
              <p:nvPr/>
            </p:nvSpPr>
            <p:spPr>
              <a:xfrm flipH="1">
                <a:off x="1737" y="3037"/>
                <a:ext cx="364" cy="198"/>
              </a:xfrm>
              <a:prstGeom prst="line">
                <a:avLst/>
              </a:prstGeom>
              <a:ln w="28575" cap="flat" cmpd="sng">
                <a:solidFill>
                  <a:schemeClr val="tx1"/>
                </a:solidFill>
                <a:prstDash val="solid"/>
                <a:headEnd type="none" w="med" len="med"/>
                <a:tailEnd type="none" w="med" len="med"/>
              </a:ln>
            </p:spPr>
          </p:sp>
          <p:sp>
            <p:nvSpPr>
              <p:cNvPr id="69647" name="Line 10"/>
              <p:cNvSpPr/>
              <p:nvPr/>
            </p:nvSpPr>
            <p:spPr>
              <a:xfrm flipH="1">
                <a:off x="3038" y="1104"/>
                <a:ext cx="52" cy="446"/>
              </a:xfrm>
              <a:prstGeom prst="line">
                <a:avLst/>
              </a:prstGeom>
              <a:ln w="28575" cap="flat" cmpd="sng">
                <a:solidFill>
                  <a:schemeClr val="tx1"/>
                </a:solidFill>
                <a:prstDash val="solid"/>
                <a:headEnd type="none" w="med" len="med"/>
                <a:tailEnd type="none" w="med" len="med"/>
              </a:ln>
            </p:spPr>
          </p:sp>
          <p:sp>
            <p:nvSpPr>
              <p:cNvPr id="69648" name="AutoShape 11"/>
              <p:cNvSpPr/>
              <p:nvPr/>
            </p:nvSpPr>
            <p:spPr>
              <a:xfrm rot="1807732">
                <a:off x="1968" y="1536"/>
                <a:ext cx="2040" cy="1943"/>
              </a:xfrm>
              <a:custGeom>
                <a:avLst/>
                <a:gdLst>
                  <a:gd name="txL" fmla="*/ 7518 w 21600"/>
                  <a:gd name="txT" fmla="*/ 0 h 21600"/>
                  <a:gd name="txR" fmla="*/ 14082 w 21600"/>
                  <a:gd name="txB" fmla="*/ 1712 h 21600"/>
                </a:gdLst>
                <a:ahLst/>
                <a:cxnLst>
                  <a:cxn ang="0">
                    <a:pos x="96" y="0"/>
                  </a:cxn>
                  <a:cxn ang="0">
                    <a:pos x="83" y="6"/>
                  </a:cxn>
                  <a:cxn ang="0">
                    <a:pos x="96" y="10"/>
                  </a:cxn>
                  <a:cxn ang="0">
                    <a:pos x="110" y="6"/>
                  </a:cxn>
                </a:cxnLst>
                <a:rect l="txL" t="txT" r="txR" b="txB"/>
                <a:pathLst>
                  <a:path w="21600" h="21600">
                    <a:moveTo>
                      <a:pt x="9370" y="1365"/>
                    </a:moveTo>
                    <a:cubicBezTo>
                      <a:pt x="9843" y="1294"/>
                      <a:pt x="10321" y="1257"/>
                      <a:pt x="10800" y="1258"/>
                    </a:cubicBezTo>
                    <a:cubicBezTo>
                      <a:pt x="11278" y="1258"/>
                      <a:pt x="11756" y="1294"/>
                      <a:pt x="12229" y="1365"/>
                    </a:cubicBezTo>
                    <a:lnTo>
                      <a:pt x="12418" y="121"/>
                    </a:lnTo>
                    <a:cubicBezTo>
                      <a:pt x="11882" y="40"/>
                      <a:pt x="11341" y="-1"/>
                      <a:pt x="10799" y="0"/>
                    </a:cubicBezTo>
                    <a:cubicBezTo>
                      <a:pt x="10258" y="0"/>
                      <a:pt x="9717" y="40"/>
                      <a:pt x="9181" y="121"/>
                    </a:cubicBezTo>
                    <a:close/>
                  </a:path>
                </a:pathLst>
              </a:custGeom>
              <a:solidFill>
                <a:srgbClr val="F60A1B">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69649" name="AutoShape 12"/>
              <p:cNvSpPr/>
              <p:nvPr/>
            </p:nvSpPr>
            <p:spPr>
              <a:xfrm rot="5867481">
                <a:off x="1904" y="1482"/>
                <a:ext cx="1944" cy="2039"/>
              </a:xfrm>
              <a:custGeom>
                <a:avLst/>
                <a:gdLst>
                  <a:gd name="txL" fmla="*/ 7800 w 21600"/>
                  <a:gd name="txT" fmla="*/ 0 h 21600"/>
                  <a:gd name="txR" fmla="*/ 13800 w 21600"/>
                  <a:gd name="txB" fmla="*/ 1388 h 21600"/>
                </a:gdLst>
                <a:ahLst/>
                <a:cxnLst>
                  <a:cxn ang="0">
                    <a:pos x="87" y="0"/>
                  </a:cxn>
                  <a:cxn ang="0">
                    <a:pos x="77" y="5"/>
                  </a:cxn>
                  <a:cxn ang="0">
                    <a:pos x="87" y="9"/>
                  </a:cxn>
                  <a:cxn ang="0">
                    <a:pos x="98" y="5"/>
                  </a:cxn>
                </a:cxnLst>
                <a:rect l="txL" t="txT" r="txR" b="txB"/>
                <a:pathLst>
                  <a:path w="21600" h="21600">
                    <a:moveTo>
                      <a:pt x="9573" y="1074"/>
                    </a:moveTo>
                    <a:cubicBezTo>
                      <a:pt x="9979" y="1022"/>
                      <a:pt x="10389" y="996"/>
                      <a:pt x="10800" y="997"/>
                    </a:cubicBezTo>
                    <a:cubicBezTo>
                      <a:pt x="11210" y="997"/>
                      <a:pt x="11620" y="1022"/>
                      <a:pt x="12026" y="1074"/>
                    </a:cubicBezTo>
                    <a:lnTo>
                      <a:pt x="12151" y="84"/>
                    </a:lnTo>
                    <a:cubicBezTo>
                      <a:pt x="11703" y="28"/>
                      <a:pt x="11251" y="-1"/>
                      <a:pt x="10799" y="0"/>
                    </a:cubicBezTo>
                    <a:cubicBezTo>
                      <a:pt x="10348" y="0"/>
                      <a:pt x="9896" y="28"/>
                      <a:pt x="9448" y="84"/>
                    </a:cubicBezTo>
                    <a:close/>
                  </a:path>
                </a:pathLst>
              </a:custGeom>
              <a:solidFill>
                <a:srgbClr val="D927AF">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69650" name="AutoShape 13"/>
              <p:cNvSpPr/>
              <p:nvPr/>
            </p:nvSpPr>
            <p:spPr>
              <a:xfrm rot="-6170104">
                <a:off x="1871" y="1488"/>
                <a:ext cx="1944" cy="2039"/>
              </a:xfrm>
              <a:custGeom>
                <a:avLst/>
                <a:gdLst>
                  <a:gd name="txL" fmla="*/ 7633 w 21600"/>
                  <a:gd name="txT" fmla="*/ 0 h 21600"/>
                  <a:gd name="txR" fmla="*/ 13967 w 21600"/>
                  <a:gd name="txB" fmla="*/ 1790 h 21600"/>
                </a:gdLst>
                <a:ahLst/>
                <a:cxnLst>
                  <a:cxn ang="0">
                    <a:pos x="87" y="0"/>
                  </a:cxn>
                  <a:cxn ang="0">
                    <a:pos x="76" y="7"/>
                  </a:cxn>
                  <a:cxn ang="0">
                    <a:pos x="87" y="12"/>
                  </a:cxn>
                  <a:cxn ang="0">
                    <a:pos x="99" y="7"/>
                  </a:cxn>
                </a:cxnLst>
                <a:rect l="txL" t="txT" r="txR" b="txB"/>
                <a:pathLst>
                  <a:path w="21600" h="21600">
                    <a:moveTo>
                      <a:pt x="9492" y="1469"/>
                    </a:moveTo>
                    <a:cubicBezTo>
                      <a:pt x="9925" y="1408"/>
                      <a:pt x="10362" y="1377"/>
                      <a:pt x="10800" y="1378"/>
                    </a:cubicBezTo>
                    <a:cubicBezTo>
                      <a:pt x="11237" y="1378"/>
                      <a:pt x="11674" y="1408"/>
                      <a:pt x="12107" y="1469"/>
                    </a:cubicBezTo>
                    <a:lnTo>
                      <a:pt x="12299" y="104"/>
                    </a:lnTo>
                    <a:cubicBezTo>
                      <a:pt x="11802" y="34"/>
                      <a:pt x="11301" y="-1"/>
                      <a:pt x="10799" y="0"/>
                    </a:cubicBezTo>
                    <a:cubicBezTo>
                      <a:pt x="10298" y="0"/>
                      <a:pt x="9797" y="34"/>
                      <a:pt x="9300" y="104"/>
                    </a:cubicBezTo>
                    <a:close/>
                  </a:path>
                </a:pathLst>
              </a:custGeom>
              <a:solidFill>
                <a:srgbClr val="1BE947">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69651" name="AutoShape 14"/>
              <p:cNvSpPr/>
              <p:nvPr/>
            </p:nvSpPr>
            <p:spPr>
              <a:xfrm rot="4185245">
                <a:off x="1898" y="1458"/>
                <a:ext cx="1943" cy="2039"/>
              </a:xfrm>
              <a:custGeom>
                <a:avLst/>
                <a:gdLst>
                  <a:gd name="txL" fmla="*/ 7359 w 21600"/>
                  <a:gd name="txT" fmla="*/ 0 h 21600"/>
                  <a:gd name="txR" fmla="*/ 14241 w 21600"/>
                  <a:gd name="txB" fmla="*/ 1748 h 21600"/>
                </a:gdLst>
                <a:ahLst/>
                <a:cxnLst>
                  <a:cxn ang="0">
                    <a:pos x="87" y="0"/>
                  </a:cxn>
                  <a:cxn ang="0">
                    <a:pos x="74" y="7"/>
                  </a:cxn>
                  <a:cxn ang="0">
                    <a:pos x="87" y="11"/>
                  </a:cxn>
                  <a:cxn ang="0">
                    <a:pos x="101" y="7"/>
                  </a:cxn>
                </a:cxnLst>
                <a:rect l="txL" t="txT" r="txR" b="txB"/>
                <a:pathLst>
                  <a:path w="21600" h="21600">
                    <a:moveTo>
                      <a:pt x="9239" y="1377"/>
                    </a:moveTo>
                    <a:cubicBezTo>
                      <a:pt x="9754" y="1291"/>
                      <a:pt x="10277" y="1248"/>
                      <a:pt x="10800" y="1249"/>
                    </a:cubicBezTo>
                    <a:cubicBezTo>
                      <a:pt x="11322" y="1249"/>
                      <a:pt x="11845" y="1291"/>
                      <a:pt x="12360" y="1377"/>
                    </a:cubicBezTo>
                    <a:lnTo>
                      <a:pt x="12565" y="145"/>
                    </a:lnTo>
                    <a:cubicBezTo>
                      <a:pt x="11981" y="48"/>
                      <a:pt x="11391" y="-1"/>
                      <a:pt x="10799" y="0"/>
                    </a:cubicBezTo>
                    <a:cubicBezTo>
                      <a:pt x="10208" y="0"/>
                      <a:pt x="9618" y="48"/>
                      <a:pt x="9034" y="145"/>
                    </a:cubicBezTo>
                    <a:close/>
                  </a:path>
                </a:pathLst>
              </a:custGeom>
              <a:solidFill>
                <a:srgbClr val="F60A1B">
                  <a:alpha val="100000"/>
                </a:srgbClr>
              </a:solidFill>
              <a:ln w="9525" cap="flat" cmpd="sng">
                <a:solidFill>
                  <a:schemeClr val="tx1">
                    <a:alpha val="100000"/>
                  </a:schemeClr>
                </a:solidFill>
                <a:prstDash val="solid"/>
                <a:miter lim="800000"/>
                <a:headEnd type="none" w="med" len="med"/>
                <a:tailEnd type="none" w="med" len="med"/>
              </a:ln>
            </p:spPr>
            <p:txBody>
              <a:bodyPr/>
              <a:p>
                <a:endParaRPr lang="zh-CN" altLang="en-US"/>
              </a:p>
            </p:txBody>
          </p:sp>
          <p:sp>
            <p:nvSpPr>
              <p:cNvPr id="69652" name="AutoShape 15"/>
              <p:cNvSpPr/>
              <p:nvPr/>
            </p:nvSpPr>
            <p:spPr>
              <a:xfrm rot="6390544">
                <a:off x="2437" y="3264"/>
                <a:ext cx="248" cy="208"/>
              </a:xfrm>
              <a:prstGeom prst="flowChartMerge">
                <a:avLst/>
              </a:prstGeom>
              <a:solidFill>
                <a:srgbClr val="F60A1B"/>
              </a:solidFill>
              <a:ln w="9525" cap="flat" cmpd="sng">
                <a:solidFill>
                  <a:schemeClr val="tx1"/>
                </a:solidFill>
                <a:prstDash val="solid"/>
                <a:miter/>
                <a:headEnd type="none" w="med" len="med"/>
                <a:tailEnd type="none" w="med" len="med"/>
              </a:ln>
            </p:spPr>
            <p:txBody>
              <a:bodyPr wrap="none" anchor="ctr" anchorCtr="0"/>
              <a:p>
                <a:endParaRPr lang="zh-CN" altLang="en-US" dirty="0">
                  <a:latin typeface="Times New Roman" panose="02020703060505090304" pitchFamily="18" charset="0"/>
                </a:endParaRPr>
              </a:p>
            </p:txBody>
          </p:sp>
          <p:sp>
            <p:nvSpPr>
              <p:cNvPr id="69653" name="Line 16"/>
              <p:cNvSpPr/>
              <p:nvPr/>
            </p:nvSpPr>
            <p:spPr>
              <a:xfrm>
                <a:off x="1685" y="2244"/>
                <a:ext cx="208" cy="50"/>
              </a:xfrm>
              <a:prstGeom prst="line">
                <a:avLst/>
              </a:prstGeom>
              <a:ln w="9525" cap="flat" cmpd="sng">
                <a:solidFill>
                  <a:schemeClr val="tx1"/>
                </a:solidFill>
                <a:prstDash val="solid"/>
                <a:headEnd type="none" w="med" len="med"/>
                <a:tailEnd type="none" w="med" len="med"/>
              </a:ln>
            </p:spPr>
          </p:sp>
          <p:sp>
            <p:nvSpPr>
              <p:cNvPr id="69654" name="Arc 17"/>
              <p:cNvSpPr/>
              <p:nvPr/>
            </p:nvSpPr>
            <p:spPr>
              <a:xfrm>
                <a:off x="1680" y="1326"/>
                <a:ext cx="1352" cy="1779"/>
              </a:xfrm>
              <a:custGeom>
                <a:avLst/>
                <a:gdLst>
                  <a:gd name="txL" fmla="*/ 0 w 25027"/>
                  <a:gd name="txT" fmla="*/ 0 h 34551"/>
                  <a:gd name="txR" fmla="*/ 25027 w 25027"/>
                  <a:gd name="txB" fmla="*/ 34551 h 34551"/>
                </a:gdLst>
                <a:ahLst/>
                <a:cxnLst>
                  <a:cxn ang="0">
                    <a:pos x="13" y="92"/>
                  </a:cxn>
                  <a:cxn ang="0">
                    <a:pos x="73" y="1"/>
                  </a:cxn>
                  <a:cxn ang="0">
                    <a:pos x="63" y="57"/>
                  </a:cxn>
                </a:cxnLst>
                <a:rect l="txL" t="txT" r="txR" b="txB"/>
                <a:pathLst>
                  <a:path w="25027" h="34551" fill="none">
                    <a:moveTo>
                      <a:pt x="4313" y="34550"/>
                    </a:moveTo>
                    <a:cubicBezTo>
                      <a:pt x="1513" y="30813"/>
                      <a:pt x="0" y="26269"/>
                      <a:pt x="0" y="21600"/>
                    </a:cubicBezTo>
                    <a:cubicBezTo>
                      <a:pt x="0" y="9670"/>
                      <a:pt x="9670" y="0"/>
                      <a:pt x="21600" y="0"/>
                    </a:cubicBezTo>
                    <a:cubicBezTo>
                      <a:pt x="22747" y="-1"/>
                      <a:pt x="23893" y="91"/>
                      <a:pt x="25027" y="273"/>
                    </a:cubicBezTo>
                  </a:path>
                  <a:path w="25027" h="34551" stroke="0">
                    <a:moveTo>
                      <a:pt x="4313" y="34550"/>
                    </a:moveTo>
                    <a:cubicBezTo>
                      <a:pt x="1513" y="30813"/>
                      <a:pt x="0" y="26269"/>
                      <a:pt x="0" y="21600"/>
                    </a:cubicBezTo>
                    <a:cubicBezTo>
                      <a:pt x="0" y="9670"/>
                      <a:pt x="9670" y="0"/>
                      <a:pt x="21600" y="0"/>
                    </a:cubicBezTo>
                    <a:cubicBezTo>
                      <a:pt x="22747" y="-1"/>
                      <a:pt x="23893" y="91"/>
                      <a:pt x="25027" y="273"/>
                    </a:cubicBezTo>
                    <a:lnTo>
                      <a:pt x="21600" y="21600"/>
                    </a:lnTo>
                    <a:close/>
                  </a:path>
                </a:pathLst>
              </a:custGeom>
              <a:noFill/>
              <a:ln w="9525" cap="flat" cmpd="sng">
                <a:solidFill>
                  <a:schemeClr val="tx1">
                    <a:alpha val="100000"/>
                  </a:schemeClr>
                </a:solidFill>
                <a:prstDash val="sysDot"/>
                <a:round/>
                <a:headEnd type="stealth" w="lg" len="lg"/>
                <a:tailEnd type="stealth" w="lg" len="lg"/>
              </a:ln>
            </p:spPr>
            <p:txBody>
              <a:bodyPr/>
              <a:p>
                <a:endParaRPr lang="zh-CN" altLang="en-US"/>
              </a:p>
            </p:txBody>
          </p:sp>
          <p:sp>
            <p:nvSpPr>
              <p:cNvPr id="69655" name="Arc 18"/>
              <p:cNvSpPr/>
              <p:nvPr/>
            </p:nvSpPr>
            <p:spPr>
              <a:xfrm>
                <a:off x="1947" y="2488"/>
                <a:ext cx="1976" cy="1112"/>
              </a:xfrm>
              <a:custGeom>
                <a:avLst/>
                <a:gdLst>
                  <a:gd name="txL" fmla="*/ 0 w 36590"/>
                  <a:gd name="txT" fmla="*/ 0 h 21600"/>
                  <a:gd name="txR" fmla="*/ 36590 w 36590"/>
                  <a:gd name="txB" fmla="*/ 21600 h 21600"/>
                </a:gdLst>
                <a:ahLst/>
                <a:cxnLst>
                  <a:cxn ang="0">
                    <a:pos x="107" y="27"/>
                  </a:cxn>
                  <a:cxn ang="0">
                    <a:pos x="0" y="34"/>
                  </a:cxn>
                  <a:cxn ang="0">
                    <a:pos x="51" y="0"/>
                  </a:cxn>
                </a:cxnLst>
                <a:rect l="txL" t="txT" r="txR" b="txB"/>
                <a:pathLst>
                  <a:path w="36590" h="21600" fill="none">
                    <a:moveTo>
                      <a:pt x="36590" y="10011"/>
                    </a:moveTo>
                    <a:cubicBezTo>
                      <a:pt x="32863" y="17134"/>
                      <a:pt x="25489" y="21599"/>
                      <a:pt x="17450" y="21600"/>
                    </a:cubicBezTo>
                    <a:cubicBezTo>
                      <a:pt x="10550" y="21600"/>
                      <a:pt x="4066" y="18303"/>
                      <a:pt x="-1" y="12730"/>
                    </a:cubicBezTo>
                  </a:path>
                  <a:path w="36590" h="21600" stroke="0">
                    <a:moveTo>
                      <a:pt x="36590" y="10011"/>
                    </a:moveTo>
                    <a:cubicBezTo>
                      <a:pt x="32863" y="17134"/>
                      <a:pt x="25489" y="21599"/>
                      <a:pt x="17450" y="21600"/>
                    </a:cubicBezTo>
                    <a:cubicBezTo>
                      <a:pt x="10550" y="21600"/>
                      <a:pt x="4066" y="18303"/>
                      <a:pt x="-1" y="12730"/>
                    </a:cubicBezTo>
                    <a:lnTo>
                      <a:pt x="17450" y="0"/>
                    </a:lnTo>
                    <a:close/>
                  </a:path>
                </a:pathLst>
              </a:custGeom>
              <a:noFill/>
              <a:ln w="9525" cap="flat" cmpd="sng">
                <a:solidFill>
                  <a:schemeClr val="tx1">
                    <a:alpha val="100000"/>
                  </a:schemeClr>
                </a:solidFill>
                <a:prstDash val="sysDot"/>
                <a:round/>
                <a:headEnd type="stealth" w="lg" len="lg"/>
                <a:tailEnd type="stealth" w="lg" len="lg"/>
              </a:ln>
            </p:spPr>
            <p:txBody>
              <a:bodyPr/>
              <a:p>
                <a:endParaRPr lang="zh-CN" altLang="en-US"/>
              </a:p>
            </p:txBody>
          </p:sp>
          <p:sp>
            <p:nvSpPr>
              <p:cNvPr id="69656" name="Line 19"/>
              <p:cNvSpPr/>
              <p:nvPr/>
            </p:nvSpPr>
            <p:spPr>
              <a:xfrm>
                <a:off x="3610" y="2145"/>
                <a:ext cx="104" cy="50"/>
              </a:xfrm>
              <a:prstGeom prst="line">
                <a:avLst/>
              </a:prstGeom>
              <a:ln w="28575" cap="flat" cmpd="sng">
                <a:solidFill>
                  <a:schemeClr val="tx1"/>
                </a:solidFill>
                <a:prstDash val="solid"/>
                <a:headEnd type="none" w="med" len="med"/>
                <a:tailEnd type="none" w="med" len="med"/>
              </a:ln>
            </p:spPr>
          </p:sp>
        </p:grpSp>
        <p:sp>
          <p:nvSpPr>
            <p:cNvPr id="69639" name="Line 20"/>
            <p:cNvSpPr/>
            <p:nvPr/>
          </p:nvSpPr>
          <p:spPr>
            <a:xfrm flipV="1">
              <a:off x="3408" y="1776"/>
              <a:ext cx="48" cy="96"/>
            </a:xfrm>
            <a:prstGeom prst="line">
              <a:avLst/>
            </a:prstGeom>
            <a:ln w="28575" cap="flat" cmpd="sng">
              <a:solidFill>
                <a:schemeClr val="tx1"/>
              </a:solidFill>
              <a:prstDash val="solid"/>
              <a:headEnd type="none" w="med" len="med"/>
              <a:tailEnd type="none" w="med" len="med"/>
            </a:ln>
          </p:spPr>
        </p:sp>
        <p:sp>
          <p:nvSpPr>
            <p:cNvPr id="69640" name="Line 21"/>
            <p:cNvSpPr/>
            <p:nvPr/>
          </p:nvSpPr>
          <p:spPr>
            <a:xfrm flipV="1">
              <a:off x="3696" y="2640"/>
              <a:ext cx="144" cy="48"/>
            </a:xfrm>
            <a:prstGeom prst="line">
              <a:avLst/>
            </a:prstGeom>
            <a:ln w="38100" cap="flat" cmpd="sng">
              <a:solidFill>
                <a:schemeClr val="tx1"/>
              </a:solidFill>
              <a:prstDash val="solid"/>
              <a:headEnd type="none" w="med" len="med"/>
              <a:tailEnd type="none" w="med" len="med"/>
            </a:ln>
          </p:spPr>
        </p:sp>
        <p:sp>
          <p:nvSpPr>
            <p:cNvPr id="69641" name="Line 22"/>
            <p:cNvSpPr/>
            <p:nvPr/>
          </p:nvSpPr>
          <p:spPr>
            <a:xfrm>
              <a:off x="1728" y="2688"/>
              <a:ext cx="144" cy="48"/>
            </a:xfrm>
            <a:prstGeom prst="line">
              <a:avLst/>
            </a:prstGeom>
            <a:ln w="28575" cap="flat" cmpd="sng">
              <a:solidFill>
                <a:schemeClr val="tx1"/>
              </a:solidFill>
              <a:prstDash val="solid"/>
              <a:headEnd type="none" w="med" len="med"/>
              <a:tailEnd type="none" w="med" len="med"/>
            </a:ln>
          </p:spPr>
        </p:sp>
        <p:sp>
          <p:nvSpPr>
            <p:cNvPr id="69642" name="Line 23"/>
            <p:cNvSpPr/>
            <p:nvPr/>
          </p:nvSpPr>
          <p:spPr>
            <a:xfrm flipV="1">
              <a:off x="2640" y="3168"/>
              <a:ext cx="144" cy="144"/>
            </a:xfrm>
            <a:prstGeom prst="line">
              <a:avLst/>
            </a:prstGeom>
            <a:ln w="28575" cap="flat" cmpd="sng">
              <a:solidFill>
                <a:schemeClr val="tx1"/>
              </a:solidFill>
              <a:prstDash val="solid"/>
              <a:headEnd type="none" w="med" len="med"/>
              <a:tailEnd type="none" w="med" len="med"/>
            </a:ln>
          </p:spPr>
        </p:sp>
      </p:grpSp>
      <p:sp>
        <p:nvSpPr>
          <p:cNvPr id="69637" name="矩形 23"/>
          <p:cNvSpPr/>
          <p:nvPr/>
        </p:nvSpPr>
        <p:spPr>
          <a:xfrm>
            <a:off x="468313" y="5657850"/>
            <a:ext cx="7920037" cy="1200150"/>
          </a:xfrm>
          <a:prstGeom prst="rect">
            <a:avLst/>
          </a:prstGeom>
          <a:noFill/>
          <a:ln w="9525">
            <a:noFill/>
          </a:ln>
        </p:spPr>
        <p:txBody>
          <a:bodyPr>
            <a:spAutoFit/>
          </a:bodyPr>
          <a:p>
            <a:r>
              <a:rPr lang="en-US" altLang="zh-CN" dirty="0">
                <a:solidFill>
                  <a:srgbClr val="0000CC"/>
                </a:solidFill>
                <a:latin typeface="华文中宋" panose="02010600040101010101" pitchFamily="2" charset="-122"/>
                <a:ea typeface="楷体_GB2312"/>
              </a:rPr>
              <a:t>F</a:t>
            </a:r>
            <a:r>
              <a:rPr lang="zh-CN" altLang="en-US" dirty="0">
                <a:solidFill>
                  <a:srgbClr val="0000CC"/>
                </a:solidFill>
                <a:latin typeface="华文中宋" panose="02010600040101010101" pitchFamily="2" charset="-122"/>
                <a:ea typeface="楷体_GB2312"/>
              </a:rPr>
              <a:t>因子是一种属于附加体（</a:t>
            </a:r>
            <a:r>
              <a:rPr lang="en-US" altLang="zh-CN" dirty="0">
                <a:solidFill>
                  <a:srgbClr val="0000CC"/>
                </a:solidFill>
                <a:latin typeface="华文中宋" panose="02010600040101010101" pitchFamily="2" charset="-122"/>
                <a:ea typeface="楷体_GB2312"/>
              </a:rPr>
              <a:t>episome</a:t>
            </a:r>
            <a:r>
              <a:rPr lang="zh-CN" altLang="en-US" dirty="0">
                <a:solidFill>
                  <a:srgbClr val="0000CC"/>
                </a:solidFill>
                <a:latin typeface="华文中宋" panose="02010600040101010101" pitchFamily="2" charset="-122"/>
                <a:ea typeface="楷体_GB2312"/>
              </a:rPr>
              <a:t>）的质粒，它既可脱离染色体在细胞内独立存在，也可插入（即整合）到染色体组上。由于</a:t>
            </a:r>
            <a:r>
              <a:rPr lang="en-US" altLang="zh-CN" dirty="0">
                <a:solidFill>
                  <a:srgbClr val="0000CC"/>
                </a:solidFill>
                <a:latin typeface="华文中宋" panose="02010600040101010101" pitchFamily="2" charset="-122"/>
                <a:ea typeface="楷体_GB2312"/>
              </a:rPr>
              <a:t>F</a:t>
            </a:r>
            <a:r>
              <a:rPr lang="zh-CN" altLang="en-US" dirty="0">
                <a:solidFill>
                  <a:srgbClr val="0000CC"/>
                </a:solidFill>
                <a:latin typeface="华文中宋" panose="02010600040101010101" pitchFamily="2" charset="-122"/>
                <a:ea typeface="楷体_GB2312"/>
              </a:rPr>
              <a:t>因子在细胞中的有无和存在方式的不同，可把大肠杆菌分成</a:t>
            </a:r>
            <a:r>
              <a:rPr lang="en-US" altLang="zh-CN" dirty="0">
                <a:solidFill>
                  <a:srgbClr val="0000CC"/>
                </a:solidFill>
                <a:latin typeface="华文中宋" panose="02010600040101010101" pitchFamily="2" charset="-122"/>
                <a:ea typeface="楷体_GB2312"/>
              </a:rPr>
              <a:t>4</a:t>
            </a:r>
            <a:r>
              <a:rPr lang="zh-CN" altLang="en-US" dirty="0">
                <a:solidFill>
                  <a:srgbClr val="0000CC"/>
                </a:solidFill>
                <a:latin typeface="华文中宋" panose="02010600040101010101" pitchFamily="2" charset="-122"/>
                <a:ea typeface="楷体_GB2312"/>
              </a:rPr>
              <a:t>种接合类型：</a:t>
            </a:r>
            <a:r>
              <a:rPr lang="en-US" altLang="zh-CN" dirty="0">
                <a:solidFill>
                  <a:srgbClr val="0000CC"/>
                </a:solidFill>
                <a:latin typeface="华文中宋" panose="02010600040101010101" pitchFamily="2" charset="-122"/>
                <a:ea typeface="楷体_GB2312"/>
              </a:rPr>
              <a:t>F+</a:t>
            </a:r>
            <a:r>
              <a:rPr lang="zh-CN" altLang="en-US" dirty="0">
                <a:solidFill>
                  <a:srgbClr val="0000CC"/>
                </a:solidFill>
                <a:latin typeface="华文中宋" panose="02010600040101010101" pitchFamily="2" charset="-122"/>
                <a:ea typeface="楷体_GB2312"/>
              </a:rPr>
              <a:t>（雄性菌株）、</a:t>
            </a:r>
            <a:r>
              <a:rPr lang="en-US" altLang="zh-CN" dirty="0">
                <a:solidFill>
                  <a:srgbClr val="0000CC"/>
                </a:solidFill>
                <a:latin typeface="华文中宋" panose="02010600040101010101" pitchFamily="2" charset="-122"/>
                <a:ea typeface="楷体_GB2312"/>
              </a:rPr>
              <a:t>F-</a:t>
            </a:r>
            <a:r>
              <a:rPr lang="zh-CN" altLang="en-US" dirty="0">
                <a:solidFill>
                  <a:srgbClr val="0000CC"/>
                </a:solidFill>
                <a:latin typeface="华文中宋" panose="02010600040101010101" pitchFamily="2" charset="-122"/>
                <a:ea typeface="楷体_GB2312"/>
              </a:rPr>
              <a:t>（雌性菌株）、</a:t>
            </a:r>
            <a:r>
              <a:rPr lang="en-US" altLang="zh-CN" dirty="0">
                <a:solidFill>
                  <a:srgbClr val="0000CC"/>
                </a:solidFill>
                <a:latin typeface="华文中宋" panose="02010600040101010101" pitchFamily="2" charset="-122"/>
                <a:ea typeface="楷体_GB2312"/>
              </a:rPr>
              <a:t>Hfr</a:t>
            </a:r>
            <a:r>
              <a:rPr lang="zh-CN" altLang="en-US" dirty="0">
                <a:solidFill>
                  <a:srgbClr val="0000CC"/>
                </a:solidFill>
                <a:latin typeface="华文中宋" panose="02010600040101010101" pitchFamily="2" charset="-122"/>
                <a:ea typeface="楷体_GB2312"/>
              </a:rPr>
              <a:t>（高频重组菌株），</a:t>
            </a:r>
            <a:r>
              <a:rPr lang="en-US" altLang="zh-CN" dirty="0">
                <a:solidFill>
                  <a:srgbClr val="0000CC"/>
                </a:solidFill>
                <a:latin typeface="华文中宋" panose="02010600040101010101" pitchFamily="2" charset="-122"/>
                <a:ea typeface="楷体_GB2312"/>
              </a:rPr>
              <a:t>F'</a:t>
            </a:r>
            <a:r>
              <a:rPr lang="zh-CN" altLang="en-US" dirty="0">
                <a:solidFill>
                  <a:srgbClr val="0000CC"/>
                </a:solidFill>
                <a:latin typeface="华文中宋" panose="02010600040101010101" pitchFamily="2" charset="-122"/>
                <a:ea typeface="楷体_GB2312"/>
              </a:rPr>
              <a:t>菌株。</a:t>
            </a:r>
            <a:endParaRPr lang="zh-CN" altLang="en-US" dirty="0">
              <a:latin typeface="Times New Roman" panose="02020703060505090304" pitchFamily="18"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Text Box 5"/>
          <p:cNvSpPr txBox="1"/>
          <p:nvPr/>
        </p:nvSpPr>
        <p:spPr>
          <a:xfrm>
            <a:off x="1676400" y="2590800"/>
            <a:ext cx="4953000" cy="366713"/>
          </a:xfrm>
          <a:prstGeom prst="rect">
            <a:avLst/>
          </a:prstGeom>
          <a:noFill/>
          <a:ln w="9525">
            <a:noFill/>
          </a:ln>
        </p:spPr>
        <p:txBody>
          <a:bodyPr>
            <a:spAutoFit/>
          </a:bodyPr>
          <a:p>
            <a:pPr>
              <a:spcBef>
                <a:spcPct val="50000"/>
              </a:spcBef>
            </a:pPr>
            <a:endParaRPr lang="zh-CN" altLang="zh-CN" dirty="0">
              <a:latin typeface="Times New Roman" panose="02020703060505090304" pitchFamily="18" charset="0"/>
            </a:endParaRPr>
          </a:p>
        </p:txBody>
      </p:sp>
      <p:sp>
        <p:nvSpPr>
          <p:cNvPr id="70659" name="Text Box 6"/>
          <p:cNvSpPr txBox="1"/>
          <p:nvPr/>
        </p:nvSpPr>
        <p:spPr>
          <a:xfrm>
            <a:off x="611188" y="1700213"/>
            <a:ext cx="7620000" cy="3822700"/>
          </a:xfrm>
          <a:prstGeom prst="rect">
            <a:avLst/>
          </a:prstGeom>
          <a:noFill/>
          <a:ln w="9525">
            <a:noFill/>
          </a:ln>
        </p:spPr>
        <p:txBody>
          <a:bodyPr/>
          <a:p>
            <a:pPr marL="342900" indent="-342900" algn="just" eaLnBrk="0" hangingPunct="0">
              <a:lnSpc>
                <a:spcPct val="130000"/>
              </a:lnSpc>
              <a:spcBef>
                <a:spcPct val="50000"/>
              </a:spcBef>
              <a:buClr>
                <a:schemeClr val="hlink"/>
              </a:buClr>
              <a:buFont typeface="Wingdings" panose="05000000000000000000" pitchFamily="2" charset="2"/>
            </a:pPr>
            <a:r>
              <a:rPr lang="en-US" altLang="zh-CN" sz="2800" dirty="0">
                <a:latin typeface="华文中宋" panose="02010600040101010101" pitchFamily="2" charset="-122"/>
              </a:rPr>
              <a:t>   </a:t>
            </a:r>
            <a:r>
              <a:rPr lang="en-US" altLang="zh-CN" sz="2800" b="1" dirty="0">
                <a:solidFill>
                  <a:srgbClr val="C00000"/>
                </a:solidFill>
                <a:latin typeface="华文中宋" panose="02010600040101010101" pitchFamily="2" charset="-122"/>
              </a:rPr>
              <a:t>Hfr</a:t>
            </a:r>
            <a:r>
              <a:rPr lang="zh-CN" altLang="en-US" sz="2800" b="1" dirty="0">
                <a:solidFill>
                  <a:srgbClr val="C00000"/>
                </a:solidFill>
                <a:latin typeface="华文中宋" panose="02010600040101010101" pitchFamily="2" charset="-122"/>
              </a:rPr>
              <a:t>（高频重组菌）</a:t>
            </a:r>
            <a:r>
              <a:rPr lang="zh-CN" altLang="en-US" sz="2800" dirty="0">
                <a:solidFill>
                  <a:srgbClr val="C00000"/>
                </a:solidFill>
                <a:latin typeface="华文中宋" panose="02010600040101010101" pitchFamily="2" charset="-122"/>
              </a:rPr>
              <a:t>：</a:t>
            </a:r>
            <a:r>
              <a:rPr lang="en-US" altLang="zh-CN" sz="2800" dirty="0">
                <a:latin typeface="华文中宋" panose="02010600040101010101" pitchFamily="2" charset="-122"/>
              </a:rPr>
              <a:t>F</a:t>
            </a:r>
            <a:r>
              <a:rPr lang="zh-CN" altLang="en-US" sz="2800" dirty="0">
                <a:latin typeface="华文中宋" panose="02010600040101010101" pitchFamily="2" charset="-122"/>
              </a:rPr>
              <a:t>质粒整合于宿主菌染色体后，能高效地带动细菌染色体上的基因转移入</a:t>
            </a:r>
            <a:r>
              <a:rPr lang="en-US" altLang="zh-CN" sz="2800" dirty="0">
                <a:latin typeface="华文中宋" panose="02010600040101010101" pitchFamily="2" charset="-122"/>
              </a:rPr>
              <a:t>F</a:t>
            </a:r>
            <a:r>
              <a:rPr lang="zh-CN" altLang="en-US" sz="2800" baseline="30000" dirty="0">
                <a:latin typeface="华文中宋" panose="02010600040101010101" pitchFamily="2" charset="-122"/>
              </a:rPr>
              <a:t>－</a:t>
            </a:r>
            <a:r>
              <a:rPr lang="zh-CN" altLang="en-US" sz="2800" dirty="0">
                <a:latin typeface="华文中宋" panose="02010600040101010101" pitchFamily="2" charset="-122"/>
              </a:rPr>
              <a:t>菌，因此称为高频重组菌。</a:t>
            </a:r>
            <a:endParaRPr lang="zh-CN" altLang="en-US" sz="2800" dirty="0">
              <a:latin typeface="华文中宋" panose="02010600040101010101" pitchFamily="2" charset="-122"/>
            </a:endParaRPr>
          </a:p>
          <a:p>
            <a:pPr marL="342900" indent="-342900" algn="just" eaLnBrk="0" hangingPunct="0">
              <a:lnSpc>
                <a:spcPct val="130000"/>
              </a:lnSpc>
              <a:spcBef>
                <a:spcPct val="50000"/>
              </a:spcBef>
              <a:buClr>
                <a:schemeClr val="hlink"/>
              </a:buClr>
              <a:buFont typeface="Wingdings" panose="05000000000000000000" pitchFamily="2" charset="2"/>
            </a:pPr>
            <a:r>
              <a:rPr lang="zh-CN" altLang="en-US" sz="3200" dirty="0">
                <a:latin typeface="Times New Roman" panose="02020703060505090304" pitchFamily="18" charset="0"/>
              </a:rPr>
              <a:t>          </a:t>
            </a:r>
            <a:endParaRPr lang="zh-CN" altLang="en-US" sz="3200" dirty="0">
              <a:latin typeface="Times New Roman" panose="0202070306050509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Rectangle 2"/>
          <p:cNvSpPr>
            <a:spLocks noGrp="1"/>
          </p:cNvSpPr>
          <p:nvPr>
            <p:ph type="title"/>
          </p:nvPr>
        </p:nvSpPr>
        <p:spPr/>
        <p:txBody>
          <a:bodyPr vert="horz" wrap="square" lIns="91440" tIns="45720" rIns="91440" bIns="45720" anchor="b" anchorCtr="0"/>
          <a:p>
            <a:r>
              <a:rPr lang="en-US" altLang="zh-CN" dirty="0">
                <a:ea typeface="宋体" panose="02010600030101010101" pitchFamily="2" charset="-122"/>
              </a:rPr>
              <a:t>F</a:t>
            </a:r>
            <a:r>
              <a:rPr lang="zh-CN" altLang="en-US" dirty="0">
                <a:ea typeface="宋体" panose="02010600030101010101" pitchFamily="2" charset="-122"/>
              </a:rPr>
              <a:t>质粒的接合</a:t>
            </a:r>
            <a:endParaRPr lang="zh-CN" altLang="en-US" dirty="0">
              <a:ea typeface="宋体" panose="02010600030101010101" pitchFamily="2" charset="-122"/>
            </a:endParaRPr>
          </a:p>
        </p:txBody>
      </p:sp>
      <p:pic>
        <p:nvPicPr>
          <p:cNvPr id="71683" name="Picture 3" descr="接合"/>
          <p:cNvPicPr>
            <a:picLocks noChangeAspect="1"/>
          </p:cNvPicPr>
          <p:nvPr/>
        </p:nvPicPr>
        <p:blipFill>
          <a:blip r:embed="rId1"/>
          <a:stretch>
            <a:fillRect/>
          </a:stretch>
        </p:blipFill>
        <p:spPr>
          <a:xfrm>
            <a:off x="1371600" y="1752600"/>
            <a:ext cx="6553200" cy="4343400"/>
          </a:xfrm>
          <a:prstGeom prst="rect">
            <a:avLst/>
          </a:prstGeom>
          <a:noFill/>
          <a:ln w="9525">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6" name="Picture 4" descr="F因子的相互关系"/>
          <p:cNvPicPr>
            <a:picLocks noChangeAspect="1"/>
          </p:cNvPicPr>
          <p:nvPr/>
        </p:nvPicPr>
        <p:blipFill>
          <a:blip r:embed="rId1"/>
          <a:stretch>
            <a:fillRect/>
          </a:stretch>
        </p:blipFill>
        <p:spPr>
          <a:xfrm>
            <a:off x="971550" y="936625"/>
            <a:ext cx="7010400" cy="592137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6"/>
          <p:cNvPicPr>
            <a:picLocks noChangeAspect="1"/>
          </p:cNvPicPr>
          <p:nvPr/>
        </p:nvPicPr>
        <p:blipFill>
          <a:blip r:embed="rId1"/>
          <a:stretch>
            <a:fillRect/>
          </a:stretch>
        </p:blipFill>
        <p:spPr>
          <a:xfrm>
            <a:off x="57150" y="1989138"/>
            <a:ext cx="9051925" cy="4387850"/>
          </a:xfrm>
          <a:prstGeom prst="rect">
            <a:avLst/>
          </a:prstGeom>
          <a:noFill/>
          <a:ln w="12700">
            <a:noFill/>
          </a:ln>
        </p:spPr>
      </p:pic>
      <p:sp>
        <p:nvSpPr>
          <p:cNvPr id="17411" name="矩形 1"/>
          <p:cNvSpPr/>
          <p:nvPr/>
        </p:nvSpPr>
        <p:spPr>
          <a:xfrm>
            <a:off x="468313" y="836613"/>
            <a:ext cx="4032250" cy="461962"/>
          </a:xfrm>
          <a:prstGeom prst="rect">
            <a:avLst/>
          </a:prstGeom>
          <a:noFill/>
          <a:ln w="9525">
            <a:noFill/>
          </a:ln>
        </p:spPr>
        <p:txBody>
          <a:bodyPr>
            <a:spAutoFit/>
          </a:bodyPr>
          <a:p>
            <a:r>
              <a:rPr lang="en-US" altLang="zh-CN" sz="2400" b="1" dirty="0">
                <a:solidFill>
                  <a:srgbClr val="C00000"/>
                </a:solidFill>
                <a:latin typeface="华文中宋" panose="02010600040101010101" pitchFamily="2" charset="-122"/>
                <a:ea typeface="华文中宋" panose="02010600040101010101" pitchFamily="2" charset="-122"/>
              </a:rPr>
              <a:t>3</a:t>
            </a:r>
            <a:r>
              <a:rPr lang="zh-CN" altLang="en-US" sz="2400" b="1" dirty="0">
                <a:solidFill>
                  <a:srgbClr val="C00000"/>
                </a:solidFill>
                <a:latin typeface="华文中宋" panose="02010600040101010101" pitchFamily="2" charset="-122"/>
                <a:ea typeface="华文中宋" panose="02010600040101010101" pitchFamily="2" charset="-122"/>
              </a:rPr>
              <a:t>、病毒的拆开和重建实验</a:t>
            </a:r>
            <a:endParaRPr lang="zh-CN" altLang="en-US" sz="2400" b="1" dirty="0">
              <a:solidFill>
                <a:srgbClr val="C00000"/>
              </a:solidFill>
              <a:latin typeface="华文中宋" panose="02010600040101010101" pitchFamily="2" charset="-122"/>
              <a:ea typeface="华文中宋" panose="02010600040101010101" pitchFamily="2" charset="-122"/>
            </a:endParaRPr>
          </a:p>
        </p:txBody>
      </p:sp>
      <p:sp>
        <p:nvSpPr>
          <p:cNvPr id="17412" name="矩形 3"/>
          <p:cNvSpPr/>
          <p:nvPr/>
        </p:nvSpPr>
        <p:spPr>
          <a:xfrm>
            <a:off x="323850" y="4581525"/>
            <a:ext cx="2043113" cy="368300"/>
          </a:xfrm>
          <a:prstGeom prst="rect">
            <a:avLst/>
          </a:prstGeom>
          <a:noFill/>
          <a:ln w="9525">
            <a:noFill/>
          </a:ln>
        </p:spPr>
        <p:txBody>
          <a:bodyPr wrap="none">
            <a:spAutoFit/>
          </a:bodyPr>
          <a:p>
            <a:r>
              <a:rPr lang="zh-CN" altLang="en-US" b="1" dirty="0">
                <a:solidFill>
                  <a:srgbClr val="000000"/>
                </a:solidFill>
                <a:latin typeface="Times New Roman" panose="02020703060505090304" pitchFamily="18" charset="0"/>
                <a:ea typeface="楷体_GB2312"/>
              </a:rPr>
              <a:t>霍氏车前花叶病毒</a:t>
            </a:r>
            <a:endParaRPr lang="zh-CN" altLang="en-US" dirty="0">
              <a:latin typeface="Times New Roman" panose="02020703060505090304" pitchFamily="18" charset="0"/>
            </a:endParaRPr>
          </a:p>
        </p:txBody>
      </p:sp>
      <p:sp>
        <p:nvSpPr>
          <p:cNvPr id="17413" name="矩形 4"/>
          <p:cNvSpPr/>
          <p:nvPr/>
        </p:nvSpPr>
        <p:spPr>
          <a:xfrm>
            <a:off x="473075" y="2852738"/>
            <a:ext cx="1577975" cy="369887"/>
          </a:xfrm>
          <a:prstGeom prst="rect">
            <a:avLst/>
          </a:prstGeom>
          <a:noFill/>
          <a:ln w="9525">
            <a:noFill/>
          </a:ln>
        </p:spPr>
        <p:txBody>
          <a:bodyPr wrap="none">
            <a:spAutoFit/>
          </a:bodyPr>
          <a:p>
            <a:r>
              <a:rPr lang="zh-CN" altLang="en-US" b="1" dirty="0">
                <a:solidFill>
                  <a:srgbClr val="000000"/>
                </a:solidFill>
                <a:latin typeface="Times New Roman" panose="02020703060505090304" pitchFamily="18" charset="0"/>
                <a:ea typeface="楷体_GB2312"/>
              </a:rPr>
              <a:t>烟草花叶病毒</a:t>
            </a:r>
            <a:endParaRPr lang="zh-CN" altLang="en-US" dirty="0">
              <a:latin typeface="Times New Roman" panose="0202070306050509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Rectangle 2"/>
          <p:cNvSpPr>
            <a:spLocks noGrp="1"/>
          </p:cNvSpPr>
          <p:nvPr>
            <p:ph idx="1"/>
          </p:nvPr>
        </p:nvSpPr>
        <p:spPr>
          <a:xfrm>
            <a:off x="457200" y="1752600"/>
            <a:ext cx="8153400" cy="4114800"/>
          </a:xfrm>
        </p:spPr>
        <p:txBody>
          <a:bodyPr vert="horz" wrap="square" lIns="91440" tIns="45720" rIns="91440" bIns="45720" anchor="t" anchorCtr="0"/>
          <a:p>
            <a:pPr lvl="1">
              <a:lnSpc>
                <a:spcPct val="140000"/>
              </a:lnSpc>
            </a:pPr>
            <a:r>
              <a:rPr lang="zh-CN" altLang="en-US" dirty="0">
                <a:ea typeface="宋体" panose="02010600030101010101" pitchFamily="2" charset="-122"/>
              </a:rPr>
              <a:t>日本首先分离到抗多种药物的宋内志贺菌多重耐药株，多重耐药性很难用基因突变解释。</a:t>
            </a:r>
            <a:endParaRPr lang="zh-CN" altLang="en-US" dirty="0">
              <a:ea typeface="宋体" panose="02010600030101010101" pitchFamily="2" charset="-122"/>
            </a:endParaRPr>
          </a:p>
          <a:p>
            <a:pPr lvl="1">
              <a:lnSpc>
                <a:spcPct val="140000"/>
              </a:lnSpc>
            </a:pPr>
            <a:r>
              <a:rPr lang="zh-CN" altLang="en-US" dirty="0">
                <a:ea typeface="宋体" panose="02010600030101010101" pitchFamily="2" charset="-122"/>
              </a:rPr>
              <a:t>健康人中大肠埃希菌</a:t>
            </a:r>
            <a:r>
              <a:rPr lang="zh-CN" altLang="zh-CN" dirty="0">
                <a:ea typeface="宋体" panose="02010600030101010101" pitchFamily="2" charset="-122"/>
              </a:rPr>
              <a:t>30%~50%</a:t>
            </a:r>
            <a:r>
              <a:rPr lang="zh-CN" altLang="en-US" dirty="0">
                <a:ea typeface="宋体" panose="02010600030101010101" pitchFamily="2" charset="-122"/>
              </a:rPr>
              <a:t>有</a:t>
            </a:r>
            <a:r>
              <a:rPr lang="en-US" altLang="zh-CN" dirty="0">
                <a:ea typeface="宋体" panose="02010600030101010101" pitchFamily="2" charset="-122"/>
              </a:rPr>
              <a:t>R</a:t>
            </a:r>
            <a:r>
              <a:rPr lang="zh-CN" altLang="en-US" dirty="0">
                <a:ea typeface="宋体" panose="02010600030101010101" pitchFamily="2" charset="-122"/>
              </a:rPr>
              <a:t>质粒，而致病性大肠埃希菌</a:t>
            </a:r>
            <a:r>
              <a:rPr lang="zh-CN" altLang="zh-CN" dirty="0">
                <a:ea typeface="宋体" panose="02010600030101010101" pitchFamily="2" charset="-122"/>
              </a:rPr>
              <a:t>90%</a:t>
            </a:r>
            <a:r>
              <a:rPr lang="zh-CN" altLang="en-US" dirty="0">
                <a:ea typeface="宋体" panose="02010600030101010101" pitchFamily="2" charset="-122"/>
              </a:rPr>
              <a:t>有</a:t>
            </a:r>
            <a:r>
              <a:rPr lang="en-US" altLang="zh-CN" dirty="0">
                <a:ea typeface="宋体" panose="02010600030101010101" pitchFamily="2" charset="-122"/>
              </a:rPr>
              <a:t>R</a:t>
            </a:r>
            <a:r>
              <a:rPr lang="zh-CN" altLang="en-US" dirty="0">
                <a:ea typeface="宋体" panose="02010600030101010101" pitchFamily="2" charset="-122"/>
              </a:rPr>
              <a:t>质粒。</a:t>
            </a:r>
            <a:endParaRPr lang="zh-CN" altLang="en-US" dirty="0">
              <a:ea typeface="宋体" panose="02010600030101010101" pitchFamily="2" charset="-122"/>
            </a:endParaRPr>
          </a:p>
          <a:p>
            <a:pPr lvl="1">
              <a:lnSpc>
                <a:spcPct val="140000"/>
              </a:lnSpc>
            </a:pPr>
            <a:r>
              <a:rPr lang="zh-CN" altLang="en-US" dirty="0">
                <a:ea typeface="宋体" panose="02010600030101010101" pitchFamily="2" charset="-122"/>
              </a:rPr>
              <a:t>与多重耐药性有关。耐药质粒从一个细菌转移到另一个细菌中。</a:t>
            </a:r>
            <a:endParaRPr lang="zh-CN" altLang="en-US" dirty="0">
              <a:ea typeface="宋体" panose="02010600030101010101" pitchFamily="2" charset="-122"/>
            </a:endParaRPr>
          </a:p>
          <a:p>
            <a:pPr lvl="1">
              <a:lnSpc>
                <a:spcPct val="140000"/>
              </a:lnSpc>
            </a:pPr>
            <a:endParaRPr lang="en-US" altLang="zh-CN" dirty="0">
              <a:solidFill>
                <a:schemeClr val="bg1"/>
              </a:solidFill>
              <a:ea typeface="宋体" panose="02010600030101010101" pitchFamily="2" charset="-122"/>
            </a:endParaRPr>
          </a:p>
        </p:txBody>
      </p:sp>
      <p:sp>
        <p:nvSpPr>
          <p:cNvPr id="73731" name="Rectangle 3"/>
          <p:cNvSpPr/>
          <p:nvPr/>
        </p:nvSpPr>
        <p:spPr>
          <a:xfrm>
            <a:off x="1828800" y="690563"/>
            <a:ext cx="2509838" cy="584200"/>
          </a:xfrm>
          <a:prstGeom prst="rect">
            <a:avLst/>
          </a:prstGeom>
          <a:noFill/>
          <a:ln w="9525">
            <a:noFill/>
          </a:ln>
        </p:spPr>
        <p:txBody>
          <a:bodyPr wrap="none">
            <a:spAutoFit/>
          </a:bodyPr>
          <a:p>
            <a:pPr>
              <a:spcBef>
                <a:spcPct val="20000"/>
              </a:spcBef>
              <a:buClr>
                <a:schemeClr val="hlink"/>
              </a:buClr>
              <a:buFont typeface="Wingdings" panose="05000000000000000000" pitchFamily="2" charset="2"/>
            </a:pPr>
            <a:r>
              <a:rPr lang="en-US" altLang="zh-CN" sz="3200" b="1" dirty="0">
                <a:solidFill>
                  <a:srgbClr val="C00000"/>
                </a:solidFill>
                <a:latin typeface="华文中宋" panose="02010600040101010101" pitchFamily="2" charset="-122"/>
              </a:rPr>
              <a:t>R</a:t>
            </a:r>
            <a:r>
              <a:rPr lang="zh-CN" altLang="en-US" sz="3200" b="1" dirty="0">
                <a:solidFill>
                  <a:srgbClr val="C00000"/>
                </a:solidFill>
                <a:latin typeface="华文中宋" panose="02010600040101010101" pitchFamily="2" charset="-122"/>
              </a:rPr>
              <a:t>质粒的接合</a:t>
            </a:r>
            <a:endParaRPr lang="zh-CN" altLang="en-US" sz="3200" b="1" dirty="0">
              <a:solidFill>
                <a:srgbClr val="C00000"/>
              </a:solidFill>
              <a:latin typeface="华文中宋" panose="02010600040101010101" pitchFamily="2"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Rectangle 2"/>
          <p:cNvSpPr>
            <a:spLocks noGrp="1"/>
          </p:cNvSpPr>
          <p:nvPr>
            <p:ph type="body" sz="half" idx="1"/>
          </p:nvPr>
        </p:nvSpPr>
        <p:spPr>
          <a:xfrm>
            <a:off x="457200" y="990600"/>
            <a:ext cx="8686800" cy="2405063"/>
          </a:xfrm>
        </p:spPr>
        <p:txBody>
          <a:bodyPr vert="horz" wrap="square" lIns="91440" tIns="45720" rIns="91440" bIns="45720" anchor="t" anchorCtr="0"/>
          <a:p>
            <a:pPr>
              <a:buClr>
                <a:schemeClr val="tx2"/>
              </a:buClr>
              <a:buSzPct val="70000"/>
              <a:buFont typeface="Wingdings" panose="05000000000000000000" pitchFamily="2" charset="2"/>
              <a:buNone/>
            </a:pPr>
            <a:r>
              <a:rPr lang="en-US" altLang="zh-CN" sz="3600" dirty="0">
                <a:ea typeface="宋体" panose="02010600030101010101" pitchFamily="2" charset="-122"/>
              </a:rPr>
              <a:t>R</a:t>
            </a:r>
            <a:r>
              <a:rPr lang="zh-CN" altLang="en-US" sz="3600" dirty="0">
                <a:ea typeface="宋体" panose="02010600030101010101" pitchFamily="2" charset="-122"/>
              </a:rPr>
              <a:t>质粒</a:t>
            </a:r>
            <a:endParaRPr lang="zh-CN" altLang="en-US" sz="3600" dirty="0">
              <a:ea typeface="宋体" panose="02010600030101010101" pitchFamily="2" charset="-122"/>
            </a:endParaRPr>
          </a:p>
          <a:p>
            <a:pPr lvl="1">
              <a:buClr>
                <a:schemeClr val="accent2"/>
              </a:buClr>
              <a:buSzPct val="70000"/>
              <a:buFont typeface="Wingdings" panose="05000000000000000000" pitchFamily="2" charset="2"/>
            </a:pPr>
            <a:r>
              <a:rPr lang="zh-CN" altLang="en-US" dirty="0">
                <a:ea typeface="宋体" panose="02010600030101010101" pitchFamily="2" charset="-122"/>
              </a:rPr>
              <a:t>耐药传递因子（</a:t>
            </a:r>
            <a:r>
              <a:rPr lang="en-US" altLang="zh-CN" dirty="0">
                <a:ea typeface="宋体" panose="02010600030101010101" pitchFamily="2" charset="-122"/>
              </a:rPr>
              <a:t>resistance transfer factor,RTF</a:t>
            </a:r>
            <a:r>
              <a:rPr lang="zh-CN" altLang="en-US" dirty="0">
                <a:ea typeface="宋体" panose="02010600030101010101" pitchFamily="2" charset="-122"/>
              </a:rPr>
              <a:t>）</a:t>
            </a:r>
            <a:endParaRPr lang="zh-CN" altLang="en-US" dirty="0">
              <a:ea typeface="宋体" panose="02010600030101010101" pitchFamily="2" charset="-122"/>
            </a:endParaRPr>
          </a:p>
          <a:p>
            <a:pPr lvl="2">
              <a:buClr>
                <a:schemeClr val="accent1"/>
              </a:buClr>
              <a:buSzPct val="70000"/>
              <a:buFont typeface="Wingdings" panose="05000000000000000000" pitchFamily="2" charset="2"/>
            </a:pPr>
            <a:r>
              <a:rPr lang="zh-CN" altLang="en-US" dirty="0">
                <a:ea typeface="宋体" panose="02010600030101010101" pitchFamily="2" charset="-122"/>
              </a:rPr>
              <a:t>与</a:t>
            </a:r>
            <a:r>
              <a:rPr lang="en-US" altLang="zh-CN" dirty="0">
                <a:ea typeface="宋体" panose="02010600030101010101" pitchFamily="2" charset="-122"/>
              </a:rPr>
              <a:t>F</a:t>
            </a:r>
            <a:r>
              <a:rPr lang="zh-CN" altLang="en-US" dirty="0">
                <a:ea typeface="宋体" panose="02010600030101010101" pitchFamily="2" charset="-122"/>
              </a:rPr>
              <a:t>质粒相似，编码性菌毛的产生和通过接合转移</a:t>
            </a:r>
            <a:endParaRPr lang="zh-CN" altLang="en-US" dirty="0">
              <a:ea typeface="宋体" panose="02010600030101010101" pitchFamily="2" charset="-122"/>
            </a:endParaRPr>
          </a:p>
          <a:p>
            <a:pPr lvl="1">
              <a:buClr>
                <a:schemeClr val="accent2"/>
              </a:buClr>
              <a:buSzPct val="70000"/>
              <a:buFont typeface="Wingdings" panose="05000000000000000000" pitchFamily="2" charset="2"/>
            </a:pPr>
            <a:r>
              <a:rPr lang="zh-CN" altLang="en-US" dirty="0">
                <a:ea typeface="宋体" panose="02010600030101010101" pitchFamily="2" charset="-122"/>
              </a:rPr>
              <a:t>耐药（</a:t>
            </a:r>
            <a:r>
              <a:rPr lang="en-US" altLang="zh-CN" dirty="0">
                <a:ea typeface="宋体" panose="02010600030101010101" pitchFamily="2" charset="-122"/>
              </a:rPr>
              <a:t>r</a:t>
            </a:r>
            <a:r>
              <a:rPr lang="zh-CN" altLang="en-US" dirty="0">
                <a:ea typeface="宋体" panose="02010600030101010101" pitchFamily="2" charset="-122"/>
              </a:rPr>
              <a:t>）决定子</a:t>
            </a:r>
            <a:endParaRPr lang="zh-CN" altLang="en-US" dirty="0">
              <a:ea typeface="宋体" panose="02010600030101010101" pitchFamily="2" charset="-122"/>
            </a:endParaRPr>
          </a:p>
        </p:txBody>
      </p:sp>
      <p:pic>
        <p:nvPicPr>
          <p:cNvPr id="74755" name="Picture 3" descr="2-19-1"/>
          <p:cNvPicPr>
            <a:picLocks noChangeAspect="1"/>
          </p:cNvPicPr>
          <p:nvPr>
            <p:ph sz="half" idx="2"/>
          </p:nvPr>
        </p:nvPicPr>
        <p:blipFill>
          <a:blip r:embed="rId1"/>
          <a:srcRect/>
          <a:stretch>
            <a:fillRect/>
          </a:stretch>
        </p:blipFill>
        <p:spPr>
          <a:xfrm>
            <a:off x="2362200" y="3124200"/>
            <a:ext cx="5867400" cy="31369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p:cNvSpPr>
          <p:nvPr>
            <p:ph type="title"/>
          </p:nvPr>
        </p:nvSpPr>
        <p:spPr>
          <a:xfrm>
            <a:off x="373063" y="908050"/>
            <a:ext cx="4414837" cy="539750"/>
          </a:xfrm>
        </p:spPr>
        <p:txBody>
          <a:bodyPr vert="horz" wrap="square" lIns="91440" tIns="45720" rIns="91440" bIns="45720" anchor="b" anchorCtr="0"/>
          <a:p>
            <a:pPr eaLnBrk="1" hangingPunct="1"/>
            <a:r>
              <a:rPr lang="zh-CN" altLang="en-US" sz="3200" dirty="0">
                <a:solidFill>
                  <a:schemeClr val="tx1"/>
                </a:solidFill>
                <a:latin typeface="华文中宋" panose="02010600040101010101" pitchFamily="2" charset="-122"/>
                <a:ea typeface="华文中宋" panose="02010600040101010101" pitchFamily="2" charset="-122"/>
              </a:rPr>
              <a:t>二、微生物基因组</a:t>
            </a:r>
            <a:endParaRPr lang="en-US" altLang="zh-CN" sz="3200" dirty="0">
              <a:solidFill>
                <a:schemeClr val="tx1"/>
              </a:solidFill>
              <a:latin typeface="华文中宋" panose="02010600040101010101" pitchFamily="2" charset="-122"/>
              <a:ea typeface="华文中宋" panose="02010600040101010101" pitchFamily="2" charset="-122"/>
            </a:endParaRPr>
          </a:p>
        </p:txBody>
      </p:sp>
      <p:sp>
        <p:nvSpPr>
          <p:cNvPr id="18435" name="Rectangle 3"/>
          <p:cNvSpPr>
            <a:spLocks noGrp="1"/>
          </p:cNvSpPr>
          <p:nvPr>
            <p:ph idx="1"/>
          </p:nvPr>
        </p:nvSpPr>
        <p:spPr>
          <a:xfrm>
            <a:off x="971550" y="1989138"/>
            <a:ext cx="6858000" cy="2887662"/>
          </a:xfrm>
        </p:spPr>
        <p:txBody>
          <a:bodyPr vert="horz" wrap="square" lIns="91440" tIns="45720" rIns="91440" bIns="45720" anchor="t" anchorCtr="0"/>
          <a:p>
            <a:pPr eaLnBrk="1" hangingPunct="1">
              <a:lnSpc>
                <a:spcPct val="140000"/>
              </a:lnSpc>
              <a:buFont typeface="Wingdings" panose="05000000000000000000" pitchFamily="2" charset="2"/>
              <a:buChar char="p"/>
            </a:pPr>
            <a:r>
              <a:rPr lang="zh-CN" altLang="en-US" sz="2800" b="1" dirty="0">
                <a:latin typeface="华文中宋" panose="02010600040101010101" pitchFamily="2" charset="-122"/>
                <a:ea typeface="华文中宋" panose="02010600040101010101" pitchFamily="2" charset="-122"/>
              </a:rPr>
              <a:t>染色体</a:t>
            </a:r>
            <a:r>
              <a:rPr lang="en-US" altLang="zh-CN" sz="2800" b="1" dirty="0">
                <a:latin typeface="华文中宋" panose="02010600040101010101" pitchFamily="2" charset="-122"/>
                <a:ea typeface="华文中宋" panose="02010600040101010101" pitchFamily="2" charset="-122"/>
              </a:rPr>
              <a:t>DNA  </a:t>
            </a:r>
            <a:r>
              <a:rPr lang="en-US" altLang="zh-CN" sz="2800" b="1" dirty="0">
                <a:solidFill>
                  <a:srgbClr val="A50021"/>
                </a:solidFill>
                <a:latin typeface="华文中宋" panose="02010600040101010101" pitchFamily="2" charset="-122"/>
                <a:ea typeface="华文中宋" panose="02010600040101010101" pitchFamily="2" charset="-122"/>
              </a:rPr>
              <a:t>chromosome</a:t>
            </a:r>
            <a:endParaRPr lang="en-US" altLang="zh-CN" sz="2800" b="1" dirty="0">
              <a:solidFill>
                <a:srgbClr val="A50021"/>
              </a:solidFill>
              <a:latin typeface="华文中宋" panose="02010600040101010101" pitchFamily="2" charset="-122"/>
              <a:ea typeface="华文中宋" panose="02010600040101010101" pitchFamily="2" charset="-122"/>
            </a:endParaRPr>
          </a:p>
          <a:p>
            <a:pPr eaLnBrk="1" hangingPunct="1">
              <a:lnSpc>
                <a:spcPct val="140000"/>
              </a:lnSpc>
              <a:buFont typeface="Wingdings" panose="05000000000000000000" pitchFamily="2" charset="2"/>
              <a:buChar char="p"/>
            </a:pPr>
            <a:r>
              <a:rPr lang="zh-CN" altLang="en-US" sz="2800" b="1" dirty="0">
                <a:latin typeface="华文中宋" panose="02010600040101010101" pitchFamily="2" charset="-122"/>
                <a:ea typeface="华文中宋" panose="02010600040101010101" pitchFamily="2" charset="-122"/>
              </a:rPr>
              <a:t>质粒 </a:t>
            </a:r>
            <a:r>
              <a:rPr lang="en-US" altLang="zh-CN" sz="2800" b="1" dirty="0">
                <a:solidFill>
                  <a:srgbClr val="A50021"/>
                </a:solidFill>
                <a:latin typeface="华文中宋" panose="02010600040101010101" pitchFamily="2" charset="-122"/>
                <a:ea typeface="华文中宋" panose="02010600040101010101" pitchFamily="2" charset="-122"/>
              </a:rPr>
              <a:t>plasmid</a:t>
            </a:r>
            <a:endParaRPr lang="en-US" altLang="zh-CN" sz="2800" b="1" dirty="0">
              <a:solidFill>
                <a:srgbClr val="A50021"/>
              </a:solidFill>
              <a:latin typeface="华文中宋" panose="02010600040101010101" pitchFamily="2" charset="-122"/>
              <a:ea typeface="华文中宋" panose="02010600040101010101" pitchFamily="2" charset="-122"/>
            </a:endParaRPr>
          </a:p>
          <a:p>
            <a:pPr eaLnBrk="1" hangingPunct="1">
              <a:lnSpc>
                <a:spcPct val="140000"/>
              </a:lnSpc>
              <a:buFont typeface="Wingdings" panose="05000000000000000000" pitchFamily="2" charset="2"/>
              <a:buChar char="p"/>
            </a:pPr>
            <a:r>
              <a:rPr lang="zh-CN" altLang="en-US" sz="2800" b="1" dirty="0">
                <a:latin typeface="华文中宋" panose="02010600040101010101" pitchFamily="2" charset="-122"/>
                <a:ea typeface="华文中宋" panose="02010600040101010101" pitchFamily="2" charset="-122"/>
              </a:rPr>
              <a:t>转座因子</a:t>
            </a:r>
            <a:r>
              <a:rPr lang="zh-CN" altLang="en-US" sz="2800" b="1" dirty="0">
                <a:solidFill>
                  <a:schemeClr val="folHlink"/>
                </a:solidFill>
                <a:latin typeface="华文中宋" panose="02010600040101010101" pitchFamily="2" charset="-122"/>
                <a:ea typeface="华文中宋" panose="02010600040101010101" pitchFamily="2" charset="-122"/>
              </a:rPr>
              <a:t> </a:t>
            </a:r>
            <a:r>
              <a:rPr lang="en-US" altLang="zh-CN" sz="2800" b="1" dirty="0">
                <a:solidFill>
                  <a:srgbClr val="A50021"/>
                </a:solidFill>
                <a:latin typeface="华文中宋" panose="02010600040101010101" pitchFamily="2" charset="-122"/>
                <a:ea typeface="华文中宋" panose="02010600040101010101" pitchFamily="2" charset="-122"/>
              </a:rPr>
              <a:t>transposable element</a:t>
            </a:r>
            <a:endParaRPr lang="en-US" altLang="zh-CN" sz="2800" b="1" dirty="0">
              <a:solidFill>
                <a:srgbClr val="A50021"/>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Rectangle 4"/>
          <p:cNvSpPr/>
          <p:nvPr/>
        </p:nvSpPr>
        <p:spPr>
          <a:xfrm>
            <a:off x="539750" y="692150"/>
            <a:ext cx="7793038" cy="708025"/>
          </a:xfrm>
          <a:prstGeom prst="rect">
            <a:avLst/>
          </a:prstGeom>
          <a:noFill/>
          <a:ln w="9525">
            <a:noFill/>
          </a:ln>
        </p:spPr>
        <p:txBody>
          <a:bodyPr anchor="b" anchorCtr="0"/>
          <a:p>
            <a:r>
              <a:rPr lang="en-US" altLang="zh-CN" sz="3200" b="1" dirty="0">
                <a:solidFill>
                  <a:srgbClr val="C00000"/>
                </a:solidFill>
                <a:latin typeface="Times New Roman" panose="02020703060505090304" pitchFamily="18" charset="0"/>
              </a:rPr>
              <a:t>1.</a:t>
            </a:r>
            <a:r>
              <a:rPr lang="zh-CN" altLang="en-US" sz="3200" b="1" dirty="0">
                <a:solidFill>
                  <a:srgbClr val="C00000"/>
                </a:solidFill>
                <a:latin typeface="Times New Roman" panose="02020703060505090304" pitchFamily="18" charset="0"/>
              </a:rPr>
              <a:t>遗传物质在细胞中的存在方式</a:t>
            </a:r>
            <a:endParaRPr lang="zh-CN" altLang="en-US" sz="3200" b="1" dirty="0">
              <a:solidFill>
                <a:srgbClr val="C00000"/>
              </a:solidFill>
              <a:latin typeface="Times New Roman" panose="02020703060505090304" pitchFamily="18" charset="0"/>
            </a:endParaRPr>
          </a:p>
        </p:txBody>
      </p:sp>
      <p:sp>
        <p:nvSpPr>
          <p:cNvPr id="19459" name="Rectangle 5"/>
          <p:cNvSpPr/>
          <p:nvPr/>
        </p:nvSpPr>
        <p:spPr>
          <a:xfrm>
            <a:off x="381000" y="2017713"/>
            <a:ext cx="8077200" cy="4114800"/>
          </a:xfrm>
          <a:prstGeom prst="rect">
            <a:avLst/>
          </a:prstGeom>
          <a:noFill/>
          <a:ln w="9525">
            <a:noFill/>
          </a:ln>
        </p:spPr>
        <p:txBody>
          <a:bodyPr/>
          <a:p>
            <a:pPr marL="342900" indent="-342900">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原核生物的基因调控系统是由操纵子（启动基因、操纵基因、结构基因）和调节基因组成。</a:t>
            </a:r>
            <a:endParaRPr lang="zh-CN" altLang="en-US" sz="2400" dirty="0">
              <a:latin typeface="华文宋体" panose="02010600040101010101" pitchFamily="2" charset="-122"/>
            </a:endParaRPr>
          </a:p>
          <a:p>
            <a:pPr marL="342900" indent="-342900">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结构基因决定多肽</a:t>
            </a:r>
            <a:r>
              <a:rPr lang="en-US" altLang="zh-CN" sz="2400" dirty="0">
                <a:latin typeface="华文宋体" panose="02010600040101010101" pitchFamily="2" charset="-122"/>
              </a:rPr>
              <a:t>(</a:t>
            </a:r>
            <a:r>
              <a:rPr lang="zh-CN" altLang="en-US" sz="2400" dirty="0">
                <a:latin typeface="华文宋体" panose="02010600040101010101" pitchFamily="2" charset="-122"/>
              </a:rPr>
              <a:t>酶及结构蛋白</a:t>
            </a:r>
            <a:r>
              <a:rPr lang="en-US" altLang="zh-CN" sz="2400" dirty="0">
                <a:latin typeface="华文宋体" panose="02010600040101010101" pitchFamily="2" charset="-122"/>
              </a:rPr>
              <a:t>)</a:t>
            </a:r>
            <a:r>
              <a:rPr lang="zh-CN" altLang="en-US" sz="2400" dirty="0">
                <a:latin typeface="华文宋体" panose="02010600040101010101" pitchFamily="2" charset="-122"/>
              </a:rPr>
              <a:t>的合成，操纵基因与结构基因紧密连锁在一起的，控制结构基因转录的开放或关闭。启动基因是转录起始部位。</a:t>
            </a:r>
            <a:endParaRPr lang="zh-CN" altLang="en-US" sz="2400" dirty="0">
              <a:latin typeface="华文宋体" panose="02010600040101010101" pitchFamily="2" charset="-122"/>
            </a:endParaRPr>
          </a:p>
          <a:p>
            <a:pPr marL="342900" indent="-342900">
              <a:spcBef>
                <a:spcPct val="20000"/>
              </a:spcBef>
              <a:buClr>
                <a:schemeClr val="accent1"/>
              </a:buClr>
              <a:buFont typeface="Wingdings" panose="05000000000000000000" pitchFamily="2" charset="2"/>
              <a:buChar char="p"/>
            </a:pPr>
            <a:r>
              <a:rPr lang="zh-CN" altLang="en-US" sz="2400" dirty="0">
                <a:latin typeface="华文宋体" panose="02010600040101010101" pitchFamily="2" charset="-122"/>
              </a:rPr>
              <a:t>调节基因一般与操纵子有一定间隔距离</a:t>
            </a:r>
            <a:r>
              <a:rPr lang="en-US" altLang="zh-CN" sz="2400" dirty="0">
                <a:latin typeface="华文宋体" panose="02010600040101010101" pitchFamily="2" charset="-122"/>
              </a:rPr>
              <a:t>(</a:t>
            </a:r>
            <a:r>
              <a:rPr lang="zh-CN" altLang="en-US" sz="2400" dirty="0">
                <a:latin typeface="华文宋体" panose="02010600040101010101" pitchFamily="2" charset="-122"/>
              </a:rPr>
              <a:t>一般小于</a:t>
            </a:r>
            <a:r>
              <a:rPr lang="en-US" altLang="zh-CN" sz="2400" dirty="0">
                <a:latin typeface="华文宋体" panose="02010600040101010101" pitchFamily="2" charset="-122"/>
              </a:rPr>
              <a:t>100</a:t>
            </a:r>
            <a:r>
              <a:rPr lang="zh-CN" altLang="en-US" sz="2400" dirty="0">
                <a:latin typeface="华文宋体" panose="02010600040101010101" pitchFamily="2" charset="-122"/>
              </a:rPr>
              <a:t>个碱基</a:t>
            </a:r>
            <a:r>
              <a:rPr lang="en-US" altLang="zh-CN" sz="2400" dirty="0">
                <a:latin typeface="华文宋体" panose="02010600040101010101" pitchFamily="2" charset="-122"/>
              </a:rPr>
              <a:t>)</a:t>
            </a:r>
            <a:r>
              <a:rPr lang="zh-CN" altLang="en-US" sz="2400" dirty="0">
                <a:latin typeface="华文宋体" panose="02010600040101010101" pitchFamily="2" charset="-122"/>
              </a:rPr>
              <a:t>，调节结构基因的活动。</a:t>
            </a:r>
            <a:endParaRPr lang="zh-CN" altLang="en-US" sz="2400" dirty="0">
              <a:latin typeface="华文宋体" panose="02010600040101010101" pitchFamily="2" charset="-122"/>
            </a:endParaRPr>
          </a:p>
        </p:txBody>
      </p:sp>
    </p:spTree>
  </p:cSld>
  <p:clrMapOvr>
    <a:masterClrMapping/>
  </p:clrMapOvr>
</p:sld>
</file>

<file path=ppt/theme/theme1.xml><?xml version="1.0" encoding="utf-8"?>
<a:theme xmlns:a="http://schemas.openxmlformats.org/drawingml/2006/main" name="主题1">
  <a:themeElements>
    <a:clrScheme name="Fényes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Fény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000" b="0" i="0" u="none" strike="noStrike" cap="none" normalizeH="0" baseline="0" smtClean="0">
            <a:ln>
              <a:noFill/>
            </a:ln>
            <a:solidFill>
              <a:schemeClr val="tx1"/>
            </a:solidFill>
            <a:effectLst/>
            <a:latin typeface="Arial" panose="020B060402020209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000" b="0" i="0" u="none" strike="noStrike" cap="none" normalizeH="0" baseline="0" smtClean="0">
            <a:ln>
              <a:noFill/>
            </a:ln>
            <a:solidFill>
              <a:schemeClr val="tx1"/>
            </a:solidFill>
            <a:effectLst/>
            <a:latin typeface="Arial" panose="020B0604020202090204" pitchFamily="34" charset="0"/>
          </a:defRPr>
        </a:defPPr>
      </a:lstStyle>
    </a:lnDef>
  </a:objectDefaults>
  <a:extraClrSchemeLst>
    <a:extraClrScheme>
      <a:clrScheme name="Fényes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Fényes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Fényes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Fényes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Fényes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Fényes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Fényes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Fényes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Fényes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Fényes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ényes">
  <a:themeElements>
    <a:clrScheme name="1_Fényes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1_Fényes">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000" b="0" i="0" u="none" strike="noStrike" cap="none" normalizeH="0" baseline="0" smtClean="0">
            <a:ln>
              <a:noFill/>
            </a:ln>
            <a:solidFill>
              <a:schemeClr val="tx1"/>
            </a:solidFill>
            <a:effectLst/>
            <a:latin typeface="Arial" panose="020B060402020209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000" b="0" i="0" u="none" strike="noStrike" cap="none" normalizeH="0" baseline="0" smtClean="0">
            <a:ln>
              <a:noFill/>
            </a:ln>
            <a:solidFill>
              <a:schemeClr val="tx1"/>
            </a:solidFill>
            <a:effectLst/>
            <a:latin typeface="Arial" panose="020B0604020202090204" pitchFamily="34" charset="0"/>
          </a:defRPr>
        </a:defPPr>
      </a:lstStyle>
    </a:lnDef>
  </a:objectDefaults>
  <a:extraClrSchemeLst>
    <a:extraClrScheme>
      <a:clrScheme name="1_Fényes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1_Fényes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1_Fényes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1_Fényes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1_Fényes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1_Fényes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1_Fényes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1_Fényes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1_Fényes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1_Fényes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主题1">
  <a:themeElements>
    <a:clrScheme name="Fényes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Fény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000" b="0" i="0" u="none" strike="noStrike" cap="none" normalizeH="0" baseline="0" smtClean="0">
            <a:ln>
              <a:noFill/>
            </a:ln>
            <a:solidFill>
              <a:schemeClr val="tx1"/>
            </a:solidFill>
            <a:effectLst/>
            <a:latin typeface="Arial" panose="020B060402020209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000" b="0" i="0" u="none" strike="noStrike" cap="none" normalizeH="0" baseline="0" smtClean="0">
            <a:ln>
              <a:noFill/>
            </a:ln>
            <a:solidFill>
              <a:schemeClr val="tx1"/>
            </a:solidFill>
            <a:effectLst/>
            <a:latin typeface="Arial" panose="020B0604020202090204" pitchFamily="34" charset="0"/>
          </a:defRPr>
        </a:defPPr>
      </a:lstStyle>
    </a:lnDef>
  </a:objectDefaults>
  <a:extraClrSchemeLst>
    <a:extraClrScheme>
      <a:clrScheme name="Fényes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Fényes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Fényes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Fényes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Fényes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Fényes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Fényes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Fényes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Fényes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Fényes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0</TotalTime>
  <Words>10459</Words>
  <Application>WPS 文字</Application>
  <PresentationFormat>全屏显示(4:3)</PresentationFormat>
  <Paragraphs>459</Paragraphs>
  <Slides>71</Slides>
  <Notes>10</Notes>
  <HiddenSlides>0</HiddenSlides>
  <MMClips>0</MMClips>
  <ScaleCrop>false</ScaleCrop>
  <HeadingPairs>
    <vt:vector size="8" baseType="variant">
      <vt:variant>
        <vt:lpstr>已用的字体</vt:lpstr>
      </vt:variant>
      <vt:variant>
        <vt:i4>22</vt:i4>
      </vt:variant>
      <vt:variant>
        <vt:lpstr>主题</vt:lpstr>
      </vt:variant>
      <vt:variant>
        <vt:i4>3</vt:i4>
      </vt:variant>
      <vt:variant>
        <vt:lpstr>嵌入 OLE 服务器</vt:lpstr>
      </vt:variant>
      <vt:variant>
        <vt:i4>2</vt:i4>
      </vt:variant>
      <vt:variant>
        <vt:lpstr>幻灯片标题</vt:lpstr>
      </vt:variant>
      <vt:variant>
        <vt:i4>71</vt:i4>
      </vt:variant>
    </vt:vector>
  </HeadingPairs>
  <TitlesOfParts>
    <vt:vector size="98" baseType="lpstr">
      <vt:lpstr>Arial</vt:lpstr>
      <vt:lpstr>宋体</vt:lpstr>
      <vt:lpstr>Wingdings</vt:lpstr>
      <vt:lpstr>Times New Roman</vt:lpstr>
      <vt:lpstr>华文中宋</vt:lpstr>
      <vt:lpstr>华文宋体</vt:lpstr>
      <vt:lpstr>楷体_GB2312</vt:lpstr>
      <vt:lpstr>汉仪楷体简</vt:lpstr>
      <vt:lpstr>微软雅黑</vt:lpstr>
      <vt:lpstr>Arial Unicode MS</vt:lpstr>
      <vt:lpstr>Calibri</vt:lpstr>
      <vt:lpstr>楷体_GB2312</vt:lpstr>
      <vt:lpstr>黑体</vt:lpstr>
      <vt:lpstr>Symbol</vt:lpstr>
      <vt:lpstr>仿宋_GB2312</vt:lpstr>
      <vt:lpstr>Kingsoft Sign</vt:lpstr>
      <vt:lpstr>方正仿宋_GBK</vt:lpstr>
      <vt:lpstr>Symbol</vt:lpstr>
      <vt:lpstr>Wingdings</vt:lpstr>
      <vt:lpstr>仿宋_GB2312</vt:lpstr>
      <vt:lpstr>楷体_GB2312</vt:lpstr>
      <vt:lpstr>宋体-简</vt:lpstr>
      <vt:lpstr>主题1</vt:lpstr>
      <vt:lpstr>1_Fényes</vt:lpstr>
      <vt:lpstr>1_主题1</vt:lpstr>
      <vt:lpstr>PBrush</vt:lpstr>
      <vt:lpstr>Paint.Picture</vt:lpstr>
      <vt:lpstr>  第六章 微生物的遗传和变异 </vt:lpstr>
      <vt:lpstr>PowerPoint 演示文稿</vt:lpstr>
      <vt:lpstr>PowerPoint 演示文稿</vt:lpstr>
      <vt:lpstr>PowerPoint 演示文稿</vt:lpstr>
      <vt:lpstr>PowerPoint 演示文稿</vt:lpstr>
      <vt:lpstr>PowerPoint 演示文稿</vt:lpstr>
      <vt:lpstr>PowerPoint 演示文稿</vt:lpstr>
      <vt:lpstr>二、微生物基因组</vt:lpstr>
      <vt:lpstr>PowerPoint 演示文稿</vt:lpstr>
      <vt:lpstr>PowerPoint 演示文稿</vt:lpstr>
      <vt:lpstr>PowerPoint 演示文稿</vt:lpstr>
      <vt:lpstr>PowerPoint 演示文稿</vt:lpstr>
      <vt:lpstr>PowerPoint 演示文稿</vt:lpstr>
      <vt:lpstr>2.质粒 plasmid</vt:lpstr>
      <vt:lpstr>PowerPoint 演示文稿</vt:lpstr>
      <vt:lpstr>PowerPoint 演示文稿</vt:lpstr>
      <vt:lpstr> F因子 (F-factor) </vt:lpstr>
      <vt:lpstr>PowerPoint 演示文稿</vt:lpstr>
      <vt:lpstr>PowerPoint 演示文稿</vt:lpstr>
      <vt:lpstr>3.转座因子 transposable element</vt:lpstr>
      <vt:lpstr>插入序列（insertion sequence,IS） </vt:lpstr>
      <vt:lpstr>转座子 transposon,Tn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三、接合（conjugation）</vt:lpstr>
      <vt:lpstr> F因子 (F-factor) </vt:lpstr>
      <vt:lpstr>PowerPoint 演示文稿</vt:lpstr>
      <vt:lpstr>F质粒的接合</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第六章   微生物的遗传和变异 </dc:title>
  <dc:creator>zz</dc:creator>
  <cp:lastModifiedBy>李向阳</cp:lastModifiedBy>
  <cp:revision>92</cp:revision>
  <dcterms:created xsi:type="dcterms:W3CDTF">2025-04-07T12:08:23Z</dcterms:created>
  <dcterms:modified xsi:type="dcterms:W3CDTF">2025-04-07T12:08:23Z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7B04D74E039837D42BCF6F65F5F234A5_43</vt:lpwstr>
  </property>
  <property fmtid="{D5CDD505-2E9C-101B-9397-08002B2CF9AE}" pid="3" name="KSOProductBuildVer">
    <vt:lpwstr>2052-7.2.2.8955</vt:lpwstr>
  </property>
</Properties>
</file>