
<file path=[Content_Types].xml><?xml version="1.0" encoding="utf-8"?>
<Types xmlns="http://schemas.openxmlformats.org/package/2006/content-types">
  <Default Extension="jpeg" ContentType="image/jpeg"/>
  <Default Extension="JPG" ContentType="image/.jpg"/>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9"/>
  </p:notesMasterIdLst>
  <p:handoutMasterIdLst>
    <p:handoutMasterId r:id="rId107"/>
  </p:handoutMasterIdLst>
  <p:sldIdLst>
    <p:sldId id="256" r:id="rId3"/>
    <p:sldId id="362" r:id="rId4"/>
    <p:sldId id="261" r:id="rId5"/>
    <p:sldId id="363" r:id="rId6"/>
    <p:sldId id="259" r:id="rId7"/>
    <p:sldId id="270" r:id="rId8"/>
    <p:sldId id="271" r:id="rId9"/>
    <p:sldId id="269" r:id="rId10"/>
    <p:sldId id="268" r:id="rId11"/>
    <p:sldId id="267" r:id="rId12"/>
    <p:sldId id="275" r:id="rId13"/>
    <p:sldId id="276" r:id="rId14"/>
    <p:sldId id="274" r:id="rId15"/>
    <p:sldId id="273" r:id="rId16"/>
    <p:sldId id="272" r:id="rId17"/>
    <p:sldId id="280" r:id="rId18"/>
    <p:sldId id="279" r:id="rId19"/>
    <p:sldId id="278" r:id="rId20"/>
    <p:sldId id="364" r:id="rId21"/>
    <p:sldId id="277" r:id="rId22"/>
    <p:sldId id="266" r:id="rId23"/>
    <p:sldId id="265" r:id="rId24"/>
    <p:sldId id="264" r:id="rId25"/>
    <p:sldId id="263" r:id="rId26"/>
    <p:sldId id="262" r:id="rId27"/>
    <p:sldId id="365" r:id="rId28"/>
    <p:sldId id="260" r:id="rId29"/>
    <p:sldId id="281" r:id="rId30"/>
    <p:sldId id="282" r:id="rId31"/>
    <p:sldId id="283" r:id="rId32"/>
    <p:sldId id="284" r:id="rId33"/>
    <p:sldId id="285" r:id="rId34"/>
    <p:sldId id="366" r:id="rId35"/>
    <p:sldId id="286" r:id="rId36"/>
    <p:sldId id="287" r:id="rId37"/>
    <p:sldId id="288" r:id="rId38"/>
    <p:sldId id="289" r:id="rId40"/>
    <p:sldId id="290" r:id="rId41"/>
    <p:sldId id="291" r:id="rId42"/>
    <p:sldId id="292" r:id="rId43"/>
    <p:sldId id="293" r:id="rId44"/>
    <p:sldId id="294" r:id="rId45"/>
    <p:sldId id="297" r:id="rId46"/>
    <p:sldId id="298" r:id="rId47"/>
    <p:sldId id="299" r:id="rId48"/>
    <p:sldId id="300" r:id="rId49"/>
    <p:sldId id="296" r:id="rId50"/>
    <p:sldId id="301" r:id="rId51"/>
    <p:sldId id="295" r:id="rId52"/>
    <p:sldId id="302" r:id="rId53"/>
    <p:sldId id="309" r:id="rId54"/>
    <p:sldId id="303" r:id="rId55"/>
    <p:sldId id="304" r:id="rId56"/>
    <p:sldId id="367" r:id="rId57"/>
    <p:sldId id="310" r:id="rId58"/>
    <p:sldId id="305" r:id="rId59"/>
    <p:sldId id="307" r:id="rId60"/>
    <p:sldId id="308" r:id="rId61"/>
    <p:sldId id="311" r:id="rId62"/>
    <p:sldId id="312" r:id="rId63"/>
    <p:sldId id="314" r:id="rId64"/>
    <p:sldId id="315" r:id="rId65"/>
    <p:sldId id="316" r:id="rId66"/>
    <p:sldId id="317" r:id="rId67"/>
    <p:sldId id="318" r:id="rId68"/>
    <p:sldId id="368" r:id="rId69"/>
    <p:sldId id="319" r:id="rId70"/>
    <p:sldId id="321" r:id="rId71"/>
    <p:sldId id="320" r:id="rId72"/>
    <p:sldId id="322" r:id="rId73"/>
    <p:sldId id="369" r:id="rId74"/>
    <p:sldId id="323" r:id="rId75"/>
    <p:sldId id="324" r:id="rId76"/>
    <p:sldId id="325" r:id="rId77"/>
    <p:sldId id="326" r:id="rId78"/>
    <p:sldId id="328" r:id="rId79"/>
    <p:sldId id="330" r:id="rId80"/>
    <p:sldId id="331" r:id="rId81"/>
    <p:sldId id="332" r:id="rId82"/>
    <p:sldId id="333" r:id="rId83"/>
    <p:sldId id="334" r:id="rId84"/>
    <p:sldId id="335" r:id="rId85"/>
    <p:sldId id="336" r:id="rId86"/>
    <p:sldId id="337" r:id="rId87"/>
    <p:sldId id="338" r:id="rId88"/>
    <p:sldId id="340" r:id="rId89"/>
    <p:sldId id="341" r:id="rId90"/>
    <p:sldId id="339" r:id="rId91"/>
    <p:sldId id="342" r:id="rId92"/>
    <p:sldId id="343" r:id="rId93"/>
    <p:sldId id="344" r:id="rId94"/>
    <p:sldId id="345" r:id="rId95"/>
    <p:sldId id="346" r:id="rId96"/>
    <p:sldId id="347" r:id="rId97"/>
    <p:sldId id="348" r:id="rId98"/>
    <p:sldId id="349" r:id="rId99"/>
    <p:sldId id="350" r:id="rId100"/>
    <p:sldId id="351" r:id="rId101"/>
    <p:sldId id="352" r:id="rId102"/>
    <p:sldId id="353" r:id="rId103"/>
    <p:sldId id="354" r:id="rId104"/>
    <p:sldId id="360" r:id="rId105"/>
    <p:sldId id="361" r:id="rId106"/>
  </p:sldIdLst>
  <p:sldSz cx="9144000" cy="6858000" type="screen4x3"/>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sz="2400" b="1" i="0" u="none" kern="1200" baseline="-20000">
        <a:solidFill>
          <a:schemeClr val="tx1"/>
        </a:solidFill>
        <a:latin typeface="楷体_GB2312" pitchFamily="49" charset="-122"/>
        <a:ea typeface="楷体_GB2312" pitchFamily="49" charset="-122"/>
        <a:cs typeface="+mn-cs"/>
      </a:defRPr>
    </a:lvl1pPr>
    <a:lvl2pPr marL="457200" lvl="1" indent="0" algn="l" defTabSz="914400" rtl="0" eaLnBrk="1" fontAlgn="base" latinLnBrk="0" hangingPunct="1">
      <a:lnSpc>
        <a:spcPct val="100000"/>
      </a:lnSpc>
      <a:spcBef>
        <a:spcPct val="0"/>
      </a:spcBef>
      <a:spcAft>
        <a:spcPct val="0"/>
      </a:spcAft>
      <a:buNone/>
      <a:defRPr sz="2400" b="1" i="0" u="none" kern="1200" baseline="-20000">
        <a:solidFill>
          <a:schemeClr val="tx1"/>
        </a:solidFill>
        <a:latin typeface="楷体_GB2312" pitchFamily="49" charset="-122"/>
        <a:ea typeface="楷体_GB2312" pitchFamily="49" charset="-122"/>
        <a:cs typeface="+mn-cs"/>
      </a:defRPr>
    </a:lvl2pPr>
    <a:lvl3pPr marL="914400" lvl="2" indent="0" algn="l" defTabSz="914400" rtl="0" eaLnBrk="1" fontAlgn="base" latinLnBrk="0" hangingPunct="1">
      <a:lnSpc>
        <a:spcPct val="100000"/>
      </a:lnSpc>
      <a:spcBef>
        <a:spcPct val="0"/>
      </a:spcBef>
      <a:spcAft>
        <a:spcPct val="0"/>
      </a:spcAft>
      <a:buNone/>
      <a:defRPr sz="2400" b="1" i="0" u="none" kern="1200" baseline="-20000">
        <a:solidFill>
          <a:schemeClr val="tx1"/>
        </a:solidFill>
        <a:latin typeface="楷体_GB2312" pitchFamily="49" charset="-122"/>
        <a:ea typeface="楷体_GB2312" pitchFamily="49" charset="-122"/>
        <a:cs typeface="+mn-cs"/>
      </a:defRPr>
    </a:lvl3pPr>
    <a:lvl4pPr marL="1371600" lvl="3" indent="0" algn="l" defTabSz="914400" rtl="0" eaLnBrk="1" fontAlgn="base" latinLnBrk="0" hangingPunct="1">
      <a:lnSpc>
        <a:spcPct val="100000"/>
      </a:lnSpc>
      <a:spcBef>
        <a:spcPct val="0"/>
      </a:spcBef>
      <a:spcAft>
        <a:spcPct val="0"/>
      </a:spcAft>
      <a:buNone/>
      <a:defRPr sz="2400" b="1" i="0" u="none" kern="1200" baseline="-20000">
        <a:solidFill>
          <a:schemeClr val="tx1"/>
        </a:solidFill>
        <a:latin typeface="楷体_GB2312" pitchFamily="49" charset="-122"/>
        <a:ea typeface="楷体_GB2312" pitchFamily="49" charset="-122"/>
        <a:cs typeface="+mn-cs"/>
      </a:defRPr>
    </a:lvl4pPr>
    <a:lvl5pPr marL="1828800" lvl="4" indent="0" algn="l" defTabSz="914400" rtl="0" eaLnBrk="1" fontAlgn="base" latinLnBrk="0" hangingPunct="1">
      <a:lnSpc>
        <a:spcPct val="100000"/>
      </a:lnSpc>
      <a:spcBef>
        <a:spcPct val="0"/>
      </a:spcBef>
      <a:spcAft>
        <a:spcPct val="0"/>
      </a:spcAft>
      <a:buNone/>
      <a:defRPr sz="2400" b="1" i="0" u="none" kern="1200" baseline="-20000">
        <a:solidFill>
          <a:schemeClr val="tx1"/>
        </a:solidFill>
        <a:latin typeface="楷体_GB2312" pitchFamily="49" charset="-122"/>
        <a:ea typeface="楷体_GB2312" pitchFamily="49" charset="-122"/>
        <a:cs typeface="+mn-cs"/>
      </a:defRPr>
    </a:lvl5pPr>
    <a:lvl6pPr marL="2286000" lvl="5" indent="0" algn="l" defTabSz="914400" rtl="0" eaLnBrk="1" fontAlgn="base" latinLnBrk="0" hangingPunct="1">
      <a:lnSpc>
        <a:spcPct val="100000"/>
      </a:lnSpc>
      <a:spcBef>
        <a:spcPct val="0"/>
      </a:spcBef>
      <a:spcAft>
        <a:spcPct val="0"/>
      </a:spcAft>
      <a:buNone/>
      <a:defRPr sz="2400" b="1" i="0" u="none" kern="1200" baseline="-20000">
        <a:solidFill>
          <a:schemeClr val="tx1"/>
        </a:solidFill>
        <a:latin typeface="楷体_GB2312" pitchFamily="49" charset="-122"/>
        <a:ea typeface="楷体_GB2312" pitchFamily="49" charset="-122"/>
        <a:cs typeface="+mn-cs"/>
      </a:defRPr>
    </a:lvl6pPr>
    <a:lvl7pPr marL="2743200" lvl="6" indent="0" algn="l" defTabSz="914400" rtl="0" eaLnBrk="1" fontAlgn="base" latinLnBrk="0" hangingPunct="1">
      <a:lnSpc>
        <a:spcPct val="100000"/>
      </a:lnSpc>
      <a:spcBef>
        <a:spcPct val="0"/>
      </a:spcBef>
      <a:spcAft>
        <a:spcPct val="0"/>
      </a:spcAft>
      <a:buNone/>
      <a:defRPr sz="2400" b="1" i="0" u="none" kern="1200" baseline="-20000">
        <a:solidFill>
          <a:schemeClr val="tx1"/>
        </a:solidFill>
        <a:latin typeface="楷体_GB2312" pitchFamily="49" charset="-122"/>
        <a:ea typeface="楷体_GB2312" pitchFamily="49" charset="-122"/>
        <a:cs typeface="+mn-cs"/>
      </a:defRPr>
    </a:lvl7pPr>
    <a:lvl8pPr marL="3200400" lvl="7" indent="0" algn="l" defTabSz="914400" rtl="0" eaLnBrk="1" fontAlgn="base" latinLnBrk="0" hangingPunct="1">
      <a:lnSpc>
        <a:spcPct val="100000"/>
      </a:lnSpc>
      <a:spcBef>
        <a:spcPct val="0"/>
      </a:spcBef>
      <a:spcAft>
        <a:spcPct val="0"/>
      </a:spcAft>
      <a:buNone/>
      <a:defRPr sz="2400" b="1" i="0" u="none" kern="1200" baseline="-20000">
        <a:solidFill>
          <a:schemeClr val="tx1"/>
        </a:solidFill>
        <a:latin typeface="楷体_GB2312" pitchFamily="49" charset="-122"/>
        <a:ea typeface="楷体_GB2312" pitchFamily="49" charset="-122"/>
        <a:cs typeface="+mn-cs"/>
      </a:defRPr>
    </a:lvl8pPr>
    <a:lvl9pPr marL="3657600" lvl="8" indent="0" algn="l" defTabSz="914400" rtl="0" eaLnBrk="1" fontAlgn="base" latinLnBrk="0" hangingPunct="1">
      <a:lnSpc>
        <a:spcPct val="100000"/>
      </a:lnSpc>
      <a:spcBef>
        <a:spcPct val="0"/>
      </a:spcBef>
      <a:spcAft>
        <a:spcPct val="0"/>
      </a:spcAft>
      <a:buNone/>
      <a:defRPr sz="2400" b="1" i="0" u="none" kern="1200" baseline="-20000">
        <a:solidFill>
          <a:schemeClr val="tx1"/>
        </a:solidFill>
        <a:latin typeface="楷体_GB2312" pitchFamily="49" charset="-122"/>
        <a:ea typeface="楷体_GB2312" pitchFamily="49"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srgbClr val="FF0000"/>
    </p:penClr>
    <p:extLst>
      <p:ext uri="{2FDB2607-1784-4EEB-B798-7EB5836EED8A}">
        <p14:showMediaCtrls xmlns:p14="http://schemas.microsoft.com/office/powerpoint/2010/main" val="1"/>
      </p:ext>
    </p:extLst>
  </p:showPr>
  <p:clrMru>
    <a:srgbClr val="1E06CC"/>
    <a:srgbClr val="DE00DE"/>
    <a:srgbClr val="F200F2"/>
    <a:srgbClr val="FF00FF"/>
    <a:srgbClr val="F88302"/>
    <a:srgbClr val="D02800"/>
    <a:srgbClr val="006000"/>
    <a:srgbClr val="1E08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84" d="100"/>
          <a:sy n="84" d="100"/>
        </p:scale>
        <p:origin x="-1554" y="-78"/>
      </p:cViewPr>
      <p:guideLst>
        <p:guide orient="horz" pos="2160"/>
        <p:guide pos="2880"/>
      </p:guideLst>
    </p:cSldViewPr>
  </p:slideViewPr>
  <p:notesTextViewPr>
    <p:cViewPr>
      <p:scale>
        <a:sx n="100" d="100"/>
        <a:sy n="100" d="100"/>
      </p:scale>
      <p:origin x="0" y="0"/>
    </p:cViewPr>
  </p:notesTextViewPr>
  <p:sorterViewPr showFormatting="0">
    <p:cViewPr>
      <p:scale>
        <a:sx n="66" d="100"/>
        <a:sy n="66" d="100"/>
      </p:scale>
      <p:origin x="0" y="13704"/>
    </p:cViewPr>
  </p:sorterViewPr>
  <p:gridSpacing cx="76200" cy="76200"/>
</p:viewPr>
</file>

<file path=ppt/_rels/presentation.xml.rels><?xml version="1.0" encoding="UTF-8" standalone="yes"?>
<Relationships xmlns="http://schemas.openxmlformats.org/package/2006/relationships"><Relationship Id="rId99" Type="http://schemas.openxmlformats.org/officeDocument/2006/relationships/slide" Target="slides/slide96.xml"/><Relationship Id="rId98" Type="http://schemas.openxmlformats.org/officeDocument/2006/relationships/slide" Target="slides/slide95.xml"/><Relationship Id="rId97" Type="http://schemas.openxmlformats.org/officeDocument/2006/relationships/slide" Target="slides/slide94.xml"/><Relationship Id="rId96" Type="http://schemas.openxmlformats.org/officeDocument/2006/relationships/slide" Target="slides/slide93.xml"/><Relationship Id="rId95" Type="http://schemas.openxmlformats.org/officeDocument/2006/relationships/slide" Target="slides/slide92.xml"/><Relationship Id="rId94" Type="http://schemas.openxmlformats.org/officeDocument/2006/relationships/slide" Target="slides/slide91.xml"/><Relationship Id="rId93" Type="http://schemas.openxmlformats.org/officeDocument/2006/relationships/slide" Target="slides/slide90.xml"/><Relationship Id="rId92" Type="http://schemas.openxmlformats.org/officeDocument/2006/relationships/slide" Target="slides/slide89.xml"/><Relationship Id="rId91" Type="http://schemas.openxmlformats.org/officeDocument/2006/relationships/slide" Target="slides/slide88.xml"/><Relationship Id="rId90" Type="http://schemas.openxmlformats.org/officeDocument/2006/relationships/slide" Target="slides/slide87.xml"/><Relationship Id="rId9" Type="http://schemas.openxmlformats.org/officeDocument/2006/relationships/slide" Target="slides/slide7.xml"/><Relationship Id="rId89" Type="http://schemas.openxmlformats.org/officeDocument/2006/relationships/slide" Target="slides/slide86.xml"/><Relationship Id="rId88" Type="http://schemas.openxmlformats.org/officeDocument/2006/relationships/slide" Target="slides/slide85.xml"/><Relationship Id="rId87" Type="http://schemas.openxmlformats.org/officeDocument/2006/relationships/slide" Target="slides/slide84.xml"/><Relationship Id="rId86" Type="http://schemas.openxmlformats.org/officeDocument/2006/relationships/slide" Target="slides/slide83.xml"/><Relationship Id="rId85" Type="http://schemas.openxmlformats.org/officeDocument/2006/relationships/slide" Target="slides/slide82.xml"/><Relationship Id="rId84" Type="http://schemas.openxmlformats.org/officeDocument/2006/relationships/slide" Target="slides/slide81.xml"/><Relationship Id="rId83" Type="http://schemas.openxmlformats.org/officeDocument/2006/relationships/slide" Target="slides/slide80.xml"/><Relationship Id="rId82" Type="http://schemas.openxmlformats.org/officeDocument/2006/relationships/slide" Target="slides/slide79.xml"/><Relationship Id="rId81" Type="http://schemas.openxmlformats.org/officeDocument/2006/relationships/slide" Target="slides/slide78.xml"/><Relationship Id="rId80" Type="http://schemas.openxmlformats.org/officeDocument/2006/relationships/slide" Target="slides/slide77.xml"/><Relationship Id="rId8" Type="http://schemas.openxmlformats.org/officeDocument/2006/relationships/slide" Target="slides/slide6.xml"/><Relationship Id="rId79" Type="http://schemas.openxmlformats.org/officeDocument/2006/relationships/slide" Target="slides/slide76.xml"/><Relationship Id="rId78" Type="http://schemas.openxmlformats.org/officeDocument/2006/relationships/slide" Target="slides/slide75.xml"/><Relationship Id="rId77" Type="http://schemas.openxmlformats.org/officeDocument/2006/relationships/slide" Target="slides/slide74.xml"/><Relationship Id="rId76" Type="http://schemas.openxmlformats.org/officeDocument/2006/relationships/slide" Target="slides/slide73.xml"/><Relationship Id="rId75" Type="http://schemas.openxmlformats.org/officeDocument/2006/relationships/slide" Target="slides/slide72.xml"/><Relationship Id="rId74" Type="http://schemas.openxmlformats.org/officeDocument/2006/relationships/slide" Target="slides/slide71.xml"/><Relationship Id="rId73" Type="http://schemas.openxmlformats.org/officeDocument/2006/relationships/slide" Target="slides/slide70.xml"/><Relationship Id="rId72" Type="http://schemas.openxmlformats.org/officeDocument/2006/relationships/slide" Target="slides/slide69.xml"/><Relationship Id="rId71" Type="http://schemas.openxmlformats.org/officeDocument/2006/relationships/slide" Target="slides/slide68.xml"/><Relationship Id="rId70" Type="http://schemas.openxmlformats.org/officeDocument/2006/relationships/slide" Target="slides/slide67.xml"/><Relationship Id="rId7" Type="http://schemas.openxmlformats.org/officeDocument/2006/relationships/slide" Target="slides/slide5.xml"/><Relationship Id="rId69" Type="http://schemas.openxmlformats.org/officeDocument/2006/relationships/slide" Target="slides/slide66.xml"/><Relationship Id="rId68" Type="http://schemas.openxmlformats.org/officeDocument/2006/relationships/slide" Target="slides/slide65.xml"/><Relationship Id="rId67" Type="http://schemas.openxmlformats.org/officeDocument/2006/relationships/slide" Target="slides/slide64.xml"/><Relationship Id="rId66" Type="http://schemas.openxmlformats.org/officeDocument/2006/relationships/slide" Target="slides/slide63.xml"/><Relationship Id="rId65" Type="http://schemas.openxmlformats.org/officeDocument/2006/relationships/slide" Target="slides/slide62.xml"/><Relationship Id="rId64" Type="http://schemas.openxmlformats.org/officeDocument/2006/relationships/slide" Target="slides/slide61.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slide" Target="slides/slide4.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3.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notesMaster" Target="notesMasters/notesMaster1.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0" Type="http://schemas.openxmlformats.org/officeDocument/2006/relationships/tableStyles" Target="tableStyles.xml"/><Relationship Id="rId11" Type="http://schemas.openxmlformats.org/officeDocument/2006/relationships/slide" Target="slides/slide9.xml"/><Relationship Id="rId109" Type="http://schemas.openxmlformats.org/officeDocument/2006/relationships/viewProps" Target="viewProps.xml"/><Relationship Id="rId108" Type="http://schemas.openxmlformats.org/officeDocument/2006/relationships/presProps" Target="presProps.xml"/><Relationship Id="rId107" Type="http://schemas.openxmlformats.org/officeDocument/2006/relationships/handoutMaster" Target="handoutMasters/handoutMaster1.xml"/><Relationship Id="rId106" Type="http://schemas.openxmlformats.org/officeDocument/2006/relationships/slide" Target="slides/slide103.xml"/><Relationship Id="rId105" Type="http://schemas.openxmlformats.org/officeDocument/2006/relationships/slide" Target="slides/slide102.xml"/><Relationship Id="rId104" Type="http://schemas.openxmlformats.org/officeDocument/2006/relationships/slide" Target="slides/slide101.xml"/><Relationship Id="rId103" Type="http://schemas.openxmlformats.org/officeDocument/2006/relationships/slide" Target="slides/slide100.xml"/><Relationship Id="rId102" Type="http://schemas.openxmlformats.org/officeDocument/2006/relationships/slide" Target="slides/slide99.xml"/><Relationship Id="rId101" Type="http://schemas.openxmlformats.org/officeDocument/2006/relationships/slide" Target="slides/slide98.xml"/><Relationship Id="rId100" Type="http://schemas.openxmlformats.org/officeDocument/2006/relationships/slide" Target="slides/slide97.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6626"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defRPr sz="1200" b="0" baseline="0" dirty="0">
                <a:latin typeface="Arial" panose="020B0604020202020204" pitchFamily="34" charset="0"/>
                <a:ea typeface="SimSun"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26627" name="Rectangle 3"/>
          <p:cNvSpPr>
            <a:spLocks noGrp="1" noChangeArrowheads="1"/>
          </p:cNvSpPr>
          <p:nvPr>
            <p:ph type="dt" sz="quarter"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defRPr sz="1200" b="0" baseline="0" dirty="0">
                <a:latin typeface="Arial" panose="020B0604020202020204" pitchFamily="34" charset="0"/>
                <a:ea typeface="SimSun" panose="02010600030101010101" pitchFamily="2" charset="-122"/>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26628" name="Rectangle 4"/>
          <p:cNvSpPr>
            <a:spLocks noGrp="1" noChangeArrowheads="1"/>
          </p:cNvSpPr>
          <p:nvPr>
            <p:ph type="ftr" sz="quarter" idx="2"/>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defRPr sz="1200" b="0" baseline="0" dirty="0">
                <a:latin typeface="Arial" panose="020B0604020202020204" pitchFamily="34" charset="0"/>
                <a:ea typeface="SimSun"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26629" name="Rectangle 5"/>
          <p:cNvSpPr>
            <a:spLocks noGrp="1" noChangeArrowheads="1"/>
          </p:cNvSpPr>
          <p:nvPr>
            <p:ph type="sldNum" sz="quarter" idx="3"/>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p>
            <a:pPr lvl="0" algn="r" eaLnBrk="1" hangingPunct="1">
              <a:buNone/>
            </a:pPr>
            <a:fld id="{9A0DB2DC-4C9A-4742-B13C-FB6460FD3503}" type="slidenum">
              <a:rPr lang="en-US" altLang="zh-CN" sz="1200" b="0" baseline="0" dirty="0">
                <a:latin typeface="Arial" panose="020B0604020202020204" pitchFamily="34" charset="0"/>
                <a:ea typeface="SimSun" panose="02010600030101010101" pitchFamily="2" charset="-122"/>
              </a:rPr>
            </a:fld>
            <a:endParaRPr lang="en-US" altLang="zh-CN" sz="1200" b="0" baseline="0" dirty="0">
              <a:latin typeface="Arial" panose="020B0604020202020204" pitchFamily="34" charset="0"/>
              <a:ea typeface="SimSun" panose="02010600030101010101" pitchFamily="2"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3BDD2750-DFDD-41DF-B30F-53955406774F}" type="datetimeFigureOut">
              <a:rPr kumimoji="0" lang="zh-CN" altLang="en-US" sz="12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rPr>
            </a:fld>
            <a:endParaRPr kumimoji="0" lang="zh-CN" altLang="en-US" sz="12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zh-CN" altLang="en-US" sz="1200" b="0" i="0" u="none" strike="noStrike" kern="1200" cap="none" spc="0" normalizeH="0" baseline="0" noProof="0" smtClean="0">
              <a:ln>
                <a:noFill/>
              </a:ln>
              <a:solidFill>
                <a:schemeClr val="tx1"/>
              </a:solidFill>
              <a:effectLst/>
              <a:uLnTx/>
              <a:uFillTx/>
              <a:latin typeface="+mn-lt"/>
              <a:ea typeface="SimSun" panose="02010600030101010101" pitchFamily="2" charset="-122"/>
              <a:cs typeface="+mn-cs"/>
            </a:endParaRPr>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SimSun" panose="02010600030101010101" pitchFamily="2" charset="-122"/>
                <a:cs typeface="+mn-cs"/>
              </a:rPr>
              <a:t>单击此处编辑母版文本样式</a:t>
            </a:r>
            <a:endParaRPr kumimoji="0" lang="zh-CN" altLang="en-US" sz="1200" b="0" i="0" u="none" strike="noStrike" kern="1200" cap="none" spc="0" normalizeH="0" baseline="0" noProof="0" smtClean="0">
              <a:ln>
                <a:noFill/>
              </a:ln>
              <a:solidFill>
                <a:schemeClr val="tx1"/>
              </a:solidFill>
              <a:effectLst/>
              <a:uLnTx/>
              <a:uFillTx/>
              <a:latin typeface="+mn-lt"/>
              <a:ea typeface="SimSun" panose="02010600030101010101" pitchFamily="2" charset="-122"/>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SimSun" panose="02010600030101010101" pitchFamily="2" charset="-122"/>
                <a:cs typeface="+mn-cs"/>
              </a:rPr>
              <a:t>第二级</a:t>
            </a:r>
            <a:endParaRPr kumimoji="0" lang="zh-CN" altLang="en-US" sz="1200" b="0" i="0" u="none" strike="noStrike" kern="1200" cap="none" spc="0" normalizeH="0" baseline="0" noProof="0" smtClean="0">
              <a:ln>
                <a:noFill/>
              </a:ln>
              <a:solidFill>
                <a:schemeClr val="tx1"/>
              </a:solidFill>
              <a:effectLst/>
              <a:uLnTx/>
              <a:uFillTx/>
              <a:latin typeface="+mn-lt"/>
              <a:ea typeface="SimSun" panose="02010600030101010101" pitchFamily="2" charset="-122"/>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SimSun" panose="02010600030101010101" pitchFamily="2" charset="-122"/>
                <a:cs typeface="+mn-cs"/>
              </a:rPr>
              <a:t>第三级</a:t>
            </a:r>
            <a:endParaRPr kumimoji="0" lang="zh-CN" altLang="en-US" sz="1200" b="0" i="0" u="none" strike="noStrike" kern="1200" cap="none" spc="0" normalizeH="0" baseline="0" noProof="0" smtClean="0">
              <a:ln>
                <a:noFill/>
              </a:ln>
              <a:solidFill>
                <a:schemeClr val="tx1"/>
              </a:solidFill>
              <a:effectLst/>
              <a:uLnTx/>
              <a:uFillTx/>
              <a:latin typeface="+mn-lt"/>
              <a:ea typeface="SimSun" panose="02010600030101010101" pitchFamily="2" charset="-122"/>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SimSun" panose="02010600030101010101" pitchFamily="2" charset="-122"/>
                <a:cs typeface="+mn-cs"/>
              </a:rPr>
              <a:t>第四级</a:t>
            </a:r>
            <a:endParaRPr kumimoji="0" lang="zh-CN" altLang="en-US" sz="1200" b="0" i="0" u="none" strike="noStrike" kern="1200" cap="none" spc="0" normalizeH="0" baseline="0" noProof="0" smtClean="0">
              <a:ln>
                <a:noFill/>
              </a:ln>
              <a:solidFill>
                <a:schemeClr val="tx1"/>
              </a:solidFill>
              <a:effectLst/>
              <a:uLnTx/>
              <a:uFillTx/>
              <a:latin typeface="+mn-lt"/>
              <a:ea typeface="SimSun" panose="02010600030101010101" pitchFamily="2" charset="-122"/>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SimSun" panose="02010600030101010101" pitchFamily="2" charset="-122"/>
                <a:cs typeface="+mn-cs"/>
              </a:rPr>
              <a:t>第五级</a:t>
            </a:r>
            <a:endParaRPr kumimoji="0" lang="zh-CN" altLang="en-US" sz="1200" b="0" i="0" u="none" strike="noStrike" kern="1200" cap="none" spc="0" normalizeH="0" baseline="0" noProof="0" smtClean="0">
              <a:ln>
                <a:noFill/>
              </a:ln>
              <a:solidFill>
                <a:schemeClr val="tx1"/>
              </a:solidFill>
              <a:effectLst/>
              <a:uLnTx/>
              <a:uFillTx/>
              <a:latin typeface="+mn-lt"/>
              <a:ea typeface="SimSun" panose="02010600030101010101" pitchFamily="2" charset="-122"/>
              <a:cs typeface="+mn-cs"/>
            </a:endParaRP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p>
            <a:pPr lvl="0" algn="r" eaLnBrk="1" hangingPunct="1">
              <a:buNone/>
            </a:pPr>
            <a:fld id="{9A0DB2DC-4C9A-4742-B13C-FB6460FD3503}" type="slidenum">
              <a:rPr lang="zh-CN" altLang="en-US" sz="1200" dirty="0"/>
            </a:fld>
            <a:endParaRPr lang="zh-CN" altLang="en-US" sz="1200"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SimSun"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mn-lt"/>
        <a:ea typeface="SimSun"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mn-lt"/>
        <a:ea typeface="SimSun"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mn-lt"/>
        <a:ea typeface="SimSun"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mn-lt"/>
        <a:ea typeface="SimSun"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0.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10594" name="幻灯片图像占位符 1"/>
          <p:cNvSpPr>
            <a:spLocks noGrp="1" noRot="1" noChangeAspect="1" noTextEdit="1"/>
          </p:cNvSpPr>
          <p:nvPr>
            <p:ph type="sldImg"/>
          </p:nvPr>
        </p:nvSpPr>
        <p:spPr>
          <a:ln>
            <a:solidFill>
              <a:srgbClr val="000000">
                <a:alpha val="100000"/>
              </a:srgbClr>
            </a:solidFill>
            <a:miter lim="800000"/>
          </a:ln>
        </p:spPr>
      </p:sp>
      <p:sp>
        <p:nvSpPr>
          <p:cNvPr id="110595" name="备注占位符 2"/>
          <p:cNvSpPr>
            <a:spLocks noGrp="1"/>
          </p:cNvSpPr>
          <p:nvPr>
            <p:ph type="body" idx="1"/>
          </p:nvPr>
        </p:nvSpPr>
        <p:spPr>
          <a:noFill/>
          <a:ln>
            <a:noFill/>
          </a:ln>
        </p:spPr>
        <p:txBody>
          <a:bodyPr wrap="square" lIns="91440" tIns="45720" rIns="91440" bIns="45720" anchor="t" anchorCtr="0"/>
          <a:p>
            <a:pPr lvl="0" eaLnBrk="1" hangingPunct="1">
              <a:spcBef>
                <a:spcPct val="0"/>
              </a:spcBef>
            </a:pPr>
            <a:endParaRPr lang="zh-CN" altLang="en-US" dirty="0"/>
          </a:p>
        </p:txBody>
      </p:sp>
      <p:sp>
        <p:nvSpPr>
          <p:cNvPr id="110596"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11618" name="幻灯片图像占位符 1"/>
          <p:cNvSpPr>
            <a:spLocks noGrp="1" noRot="1" noChangeAspect="1" noTextEdit="1"/>
          </p:cNvSpPr>
          <p:nvPr>
            <p:ph type="sldImg"/>
          </p:nvPr>
        </p:nvSpPr>
        <p:spPr>
          <a:ln>
            <a:solidFill>
              <a:srgbClr val="000000">
                <a:alpha val="100000"/>
              </a:srgbClr>
            </a:solidFill>
            <a:miter lim="800000"/>
          </a:ln>
        </p:spPr>
      </p:sp>
      <p:sp>
        <p:nvSpPr>
          <p:cNvPr id="111619" name="备注占位符 2"/>
          <p:cNvSpPr>
            <a:spLocks noGrp="1"/>
          </p:cNvSpPr>
          <p:nvPr>
            <p:ph type="body" idx="1"/>
          </p:nvPr>
        </p:nvSpPr>
        <p:spPr>
          <a:noFill/>
          <a:ln>
            <a:noFill/>
          </a:ln>
        </p:spPr>
        <p:txBody>
          <a:bodyPr wrap="square" lIns="91440" tIns="45720" rIns="91440" bIns="45720" anchor="t" anchorCtr="0"/>
          <a:p>
            <a:pPr lvl="0" eaLnBrk="1" hangingPunct="1">
              <a:spcBef>
                <a:spcPct val="0"/>
              </a:spcBef>
            </a:pPr>
            <a:endParaRPr lang="zh-CN" altLang="en-US" dirty="0"/>
          </a:p>
        </p:txBody>
      </p:sp>
      <p:sp>
        <p:nvSpPr>
          <p:cNvPr id="111620"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42" name="幻灯片图像占位符 1"/>
          <p:cNvSpPr>
            <a:spLocks noGrp="1" noRot="1" noChangeAspect="1" noTextEdit="1"/>
          </p:cNvSpPr>
          <p:nvPr>
            <p:ph type="sldImg"/>
          </p:nvPr>
        </p:nvSpPr>
        <p:spPr>
          <a:ln>
            <a:solidFill>
              <a:srgbClr val="000000">
                <a:alpha val="100000"/>
              </a:srgbClr>
            </a:solidFill>
            <a:miter lim="800000"/>
          </a:ln>
        </p:spPr>
      </p:sp>
      <p:sp>
        <p:nvSpPr>
          <p:cNvPr id="112643" name="备注占位符 2"/>
          <p:cNvSpPr>
            <a:spLocks noGrp="1"/>
          </p:cNvSpPr>
          <p:nvPr>
            <p:ph type="body" idx="1"/>
          </p:nvPr>
        </p:nvSpPr>
        <p:spPr>
          <a:noFill/>
          <a:ln>
            <a:noFill/>
          </a:ln>
        </p:spPr>
        <p:txBody>
          <a:bodyPr wrap="square" lIns="91440" tIns="45720" rIns="91440" bIns="45720" anchor="t" anchorCtr="0"/>
          <a:p>
            <a:pPr lvl="0" eaLnBrk="1" hangingPunct="1">
              <a:spcBef>
                <a:spcPct val="0"/>
              </a:spcBef>
            </a:pPr>
            <a:endParaRPr lang="zh-CN" altLang="en-US" dirty="0"/>
          </a:p>
        </p:txBody>
      </p:sp>
      <p:sp>
        <p:nvSpPr>
          <p:cNvPr id="112644"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空白">
    <p:bg>
      <p:bgPr>
        <a:solidFill>
          <a:schemeClr val="bg1"/>
        </a:solidFill>
        <a:effectLst/>
      </p:bgPr>
    </p:bg>
    <p:spTree>
      <p:nvGrpSpPr>
        <p:cNvPr id="1" name=""/>
        <p:cNvGrpSpPr/>
        <p:nvPr/>
      </p:nvGrpSpPr>
      <p:grpSpPr>
        <a:xfrm>
          <a:off x="0" y="0"/>
          <a:ext cx="0" cy="0"/>
          <a:chOff x="0" y="0"/>
          <a:chExt cx="0" cy="0"/>
        </a:xfrm>
      </p:grpSpPr>
      <p:cxnSp>
        <p:nvCxnSpPr>
          <p:cNvPr id="40" name="直接连接符 39"/>
          <p:cNvCxnSpPr/>
          <p:nvPr/>
        </p:nvCxnSpPr>
        <p:spPr>
          <a:xfrm>
            <a:off x="228600" y="1600200"/>
            <a:ext cx="8686800" cy="0"/>
          </a:xfrm>
          <a:prstGeom prst="line">
            <a:avLst/>
          </a:prstGeom>
        </p:spPr>
        <p:style>
          <a:lnRef idx="1">
            <a:schemeClr val="dk1"/>
          </a:lnRef>
          <a:fillRef idx="0">
            <a:schemeClr val="dk1"/>
          </a:fillRef>
          <a:effectRef idx="0">
            <a:schemeClr val="dk1"/>
          </a:effectRef>
          <a:fontRef idx="minor">
            <a:schemeClr val="tx1"/>
          </a:fontRef>
        </p:style>
      </p:cxnSp>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4" name="灯片编号占位符 3"/>
          <p:cNvSpPr>
            <a:spLocks noGrp="1"/>
          </p:cNvSpPr>
          <p:nvPr>
            <p:ph type="sldNum" sz="quarter" idx="12"/>
          </p:nvPr>
        </p:nvSpPr>
        <p:spPr/>
        <p:txBody>
          <a:bodyPr/>
          <a:p>
            <a:pPr lvl="0" eaLnBrk="1" hangingPunct="1">
              <a:buNone/>
            </a:pPr>
            <a:fld id="{9A0DB2DC-4C9A-4742-B13C-FB6460FD3503}" type="slidenum">
              <a:rPr lang="en-US" altLang="zh-CN" dirty="0">
                <a:latin typeface="楷体_GB2312" pitchFamily="49" charset="-122"/>
              </a:rPr>
            </a:fld>
            <a:endParaRPr lang="en-US" altLang="zh-CN" dirty="0">
              <a:latin typeface="楷体_GB2312" pitchFamily="49" charset="-122"/>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en-US" altLang="zh-CN" dirty="0">
                <a:latin typeface="楷体_GB2312" pitchFamily="49" charset="-122"/>
              </a:rPr>
            </a:fld>
            <a:endParaRPr lang="en-US" altLang="zh-CN" dirty="0">
              <a:latin typeface="楷体_GB2312" pitchFamily="49" charset="-122"/>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anose="05000000000000000000" pitchFamily="2" charset="2"/>
              <a:buNone/>
              <a:defRPr/>
            </a:pPr>
            <a:r>
              <a:rPr kumimoji="0" lang="zh-CN" altLang="en-US" sz="3200" b="0" i="0" u="none" strike="noStrike" kern="0" cap="none" spc="0" normalizeH="0" baseline="0" noProof="0" smtClean="0">
                <a:ln>
                  <a:noFill/>
                </a:ln>
                <a:solidFill>
                  <a:schemeClr val="tx1"/>
                </a:solidFill>
                <a:effectLst/>
                <a:uLnTx/>
                <a:uFillTx/>
                <a:latin typeface="+mn-lt"/>
                <a:ea typeface="+mn-ea"/>
                <a:cs typeface="+mn-cs"/>
              </a:rPr>
              <a:t>单击图标添加图片</a:t>
            </a: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en-US" altLang="zh-CN" dirty="0">
                <a:latin typeface="楷体_GB2312" pitchFamily="49" charset="-122"/>
              </a:rPr>
            </a:fld>
            <a:endParaRPr lang="en-US" altLang="zh-CN" dirty="0">
              <a:latin typeface="楷体_GB2312" pitchFamily="49" charset="-122"/>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楷体_GB2312" pitchFamily="49" charset="-122"/>
              </a:rPr>
            </a:fld>
            <a:endParaRPr lang="en-US" altLang="zh-CN" dirty="0">
              <a:latin typeface="楷体_GB2312" pitchFamily="49" charset="-122"/>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122238"/>
            <a:ext cx="2057400" cy="6008687"/>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22238"/>
            <a:ext cx="6019800" cy="6008687"/>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楷体_GB2312" pitchFamily="49" charset="-122"/>
              </a:rPr>
            </a:fld>
            <a:endParaRPr lang="en-US" altLang="zh-CN" dirty="0">
              <a:latin typeface="楷体_GB2312" pitchFamily="49" charset="-122"/>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5" name="灯片编号占位符 4"/>
          <p:cNvSpPr>
            <a:spLocks noGrp="1"/>
          </p:cNvSpPr>
          <p:nvPr>
            <p:ph type="sldNum" sz="quarter" idx="12"/>
          </p:nvPr>
        </p:nvSpPr>
        <p:spPr/>
        <p:txBody>
          <a:bodyPr/>
          <a:p>
            <a:pPr lvl="0" eaLnBrk="1" hangingPunct="1">
              <a:buNone/>
            </a:pPr>
            <a:fld id="{9A0DB2DC-4C9A-4742-B13C-FB6460FD3503}" type="slidenum">
              <a:rPr lang="en-US" altLang="zh-CN" dirty="0">
                <a:latin typeface="楷体_GB2312" pitchFamily="49" charset="-122"/>
              </a:rPr>
            </a:fld>
            <a:endParaRPr lang="en-US" altLang="zh-CN" dirty="0">
              <a:latin typeface="楷体_GB2312" pitchFamily="49" charset="-122"/>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1_空白">
    <p:bg>
      <p:bgPr>
        <a:solidFill>
          <a:schemeClr val="bg1"/>
        </a:solidFill>
        <a:effectLst/>
      </p:bgPr>
    </p:bg>
    <p:spTree>
      <p:nvGrpSpPr>
        <p:cNvPr id="1" name=""/>
        <p:cNvGrpSpPr/>
        <p:nvPr/>
      </p:nvGrpSpPr>
      <p:grpSpPr>
        <a:xfrm>
          <a:off x="0" y="0"/>
          <a:ext cx="0" cy="0"/>
          <a:chOff x="0" y="0"/>
          <a:chExt cx="0" cy="0"/>
        </a:xfrm>
      </p:grpSpPr>
      <p:cxnSp>
        <p:nvCxnSpPr>
          <p:cNvPr id="40" name="直接连接符 39"/>
          <p:cNvCxnSpPr/>
          <p:nvPr/>
        </p:nvCxnSpPr>
        <p:spPr>
          <a:xfrm>
            <a:off x="228600" y="1600200"/>
            <a:ext cx="8686800" cy="0"/>
          </a:xfrm>
          <a:prstGeom prst="line">
            <a:avLst/>
          </a:prstGeom>
        </p:spPr>
        <p:style>
          <a:lnRef idx="1">
            <a:schemeClr val="dk1"/>
          </a:lnRef>
          <a:fillRef idx="0">
            <a:schemeClr val="dk1"/>
          </a:fillRef>
          <a:effectRef idx="0">
            <a:schemeClr val="dk1"/>
          </a:effectRef>
          <a:fontRef idx="minor">
            <a:schemeClr val="tx1"/>
          </a:fontRef>
        </p:style>
      </p:cxnSp>
      <p:sp>
        <p:nvSpPr>
          <p:cNvPr id="41" name="日期占位符 1"/>
          <p:cNvSpPr>
            <a:spLocks noGrp="1"/>
          </p:cNvSpPr>
          <p:nvPr>
            <p:ph type="dt" sz="half" idx="2"/>
          </p:nvPr>
        </p:nvSpPr>
        <p:spPr bwMode="auto">
          <a:xfrm>
            <a:off x="457200" y="6248400"/>
            <a:ext cx="2133600" cy="457200"/>
          </a:xfrm>
          <a:prstGeom prst="rect">
            <a:avLst/>
          </a:prstGeom>
          <a:ln>
            <a:miter lim="800000"/>
          </a:ln>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42" name="页脚占位符 2"/>
          <p:cNvSpPr>
            <a:spLocks noGrp="1"/>
          </p:cNvSpPr>
          <p:nvPr>
            <p:ph type="ftr" sz="quarter" idx="3"/>
          </p:nvPr>
        </p:nvSpPr>
        <p:spPr bwMode="auto">
          <a:xfrm>
            <a:off x="3124200" y="6248400"/>
            <a:ext cx="2895600" cy="457200"/>
          </a:xfrm>
          <a:prstGeom prst="rect">
            <a:avLst/>
          </a:prstGeom>
          <a:ln>
            <a:miter lim="800000"/>
          </a:ln>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43" name="灯片编号占位符 3"/>
          <p:cNvSpPr>
            <a:spLocks noGrp="1"/>
          </p:cNvSpPr>
          <p:nvPr>
            <p:ph type="sldNum" sz="quarter" idx="4"/>
          </p:nvPr>
        </p:nvSpPr>
        <p:spPr bwMode="auto">
          <a:xfrm>
            <a:off x="6553200" y="6248400"/>
            <a:ext cx="2133600" cy="457200"/>
          </a:xfrm>
          <a:prstGeom prst="rect">
            <a:avLst/>
          </a:prstGeom>
          <a:ln>
            <a:miter lim="800000"/>
          </a:ln>
        </p:spPr>
        <p:txBody>
          <a:bodyPr vert="horz" wrap="square" lIns="91440" tIns="45720" rIns="91440" bIns="45720" numCol="1" anchor="t" anchorCtr="0" compatLnSpc="1"/>
          <a:p>
            <a:pPr algn="r">
              <a:buNone/>
            </a:pPr>
            <a:fld id="{9A0DB2DC-4C9A-4742-B13C-FB6460FD3503}" type="slidenum">
              <a:rPr lang="en-US" altLang="zh-CN" dirty="0"/>
            </a:fld>
            <a:endParaRPr lang="en-US" altLang="zh-CN"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solidFill>
          <a:schemeClr val="bg1"/>
        </a:solidFill>
        <a:effectLst/>
      </p:bgPr>
    </p:bg>
    <p:spTree>
      <p:nvGrpSpPr>
        <p:cNvPr id="1" name=""/>
        <p:cNvGrpSpPr/>
        <p:nvPr/>
      </p:nvGrpSpPr>
      <p:grpSpPr>
        <a:xfrm>
          <a:off x="0" y="0"/>
          <a:ext cx="0" cy="0"/>
          <a:chOff x="0" y="0"/>
          <a:chExt cx="0" cy="0"/>
        </a:xfrm>
      </p:grpSpPr>
      <p:sp>
        <p:nvSpPr>
          <p:cNvPr id="40" name="Line 2"/>
          <p:cNvSpPr>
            <a:spLocks noChangeShapeType="1"/>
          </p:cNvSpPr>
          <p:nvPr/>
        </p:nvSpPr>
        <p:spPr bwMode="auto">
          <a:xfrm>
            <a:off x="7315200" y="1066800"/>
            <a:ext cx="0" cy="4495800"/>
          </a:xfrm>
          <a:prstGeom prst="line">
            <a:avLst/>
          </a:prstGeom>
          <a:noFill/>
          <a:ln w="9525">
            <a:solidFill>
              <a:schemeClr val="tx1"/>
            </a:solidFill>
            <a:roun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grpSp>
        <p:nvGrpSpPr>
          <p:cNvPr id="4099" name="Group 8"/>
          <p:cNvGrpSpPr/>
          <p:nvPr/>
        </p:nvGrpSpPr>
        <p:grpSpPr>
          <a:xfrm>
            <a:off x="7493000" y="2992438"/>
            <a:ext cx="1338263" cy="2189162"/>
            <a:chOff x="4704" y="1885"/>
            <a:chExt cx="843" cy="1379"/>
          </a:xfrm>
        </p:grpSpPr>
        <p:sp>
          <p:nvSpPr>
            <p:cNvPr id="42" name="Oval 9"/>
            <p:cNvSpPr>
              <a:spLocks noChangeArrowheads="1"/>
            </p:cNvSpPr>
            <p:nvPr/>
          </p:nvSpPr>
          <p:spPr bwMode="auto">
            <a:xfrm>
              <a:off x="4704" y="1885"/>
              <a:ext cx="127" cy="127"/>
            </a:xfrm>
            <a:prstGeom prst="ellipse">
              <a:avLst/>
            </a:prstGeom>
            <a:solidFill>
              <a:schemeClr val="tx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43" name="Oval 10"/>
            <p:cNvSpPr>
              <a:spLocks noChangeArrowheads="1"/>
            </p:cNvSpPr>
            <p:nvPr/>
          </p:nvSpPr>
          <p:spPr bwMode="auto">
            <a:xfrm>
              <a:off x="4883" y="1885"/>
              <a:ext cx="127" cy="127"/>
            </a:xfrm>
            <a:prstGeom prst="ellipse">
              <a:avLst/>
            </a:prstGeom>
            <a:solidFill>
              <a:schemeClr val="tx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44" name="Oval 11"/>
            <p:cNvSpPr>
              <a:spLocks noChangeArrowheads="1"/>
            </p:cNvSpPr>
            <p:nvPr/>
          </p:nvSpPr>
          <p:spPr bwMode="auto">
            <a:xfrm>
              <a:off x="5062" y="1885"/>
              <a:ext cx="127" cy="127"/>
            </a:xfrm>
            <a:prstGeom prst="ellipse">
              <a:avLst/>
            </a:prstGeom>
            <a:solidFill>
              <a:schemeClr val="tx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45" name="Oval 12"/>
            <p:cNvSpPr>
              <a:spLocks noChangeArrowheads="1"/>
            </p:cNvSpPr>
            <p:nvPr/>
          </p:nvSpPr>
          <p:spPr bwMode="auto">
            <a:xfrm>
              <a:off x="4704" y="2064"/>
              <a:ext cx="127" cy="127"/>
            </a:xfrm>
            <a:prstGeom prst="ellipse">
              <a:avLst/>
            </a:prstGeom>
            <a:solidFill>
              <a:schemeClr val="tx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46" name="Oval 13"/>
            <p:cNvSpPr>
              <a:spLocks noChangeArrowheads="1"/>
            </p:cNvSpPr>
            <p:nvPr/>
          </p:nvSpPr>
          <p:spPr bwMode="auto">
            <a:xfrm>
              <a:off x="4883" y="2064"/>
              <a:ext cx="127" cy="127"/>
            </a:xfrm>
            <a:prstGeom prst="ellipse">
              <a:avLst/>
            </a:prstGeom>
            <a:solidFill>
              <a:schemeClr val="tx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47" name="Oval 14"/>
            <p:cNvSpPr>
              <a:spLocks noChangeArrowheads="1"/>
            </p:cNvSpPr>
            <p:nvPr/>
          </p:nvSpPr>
          <p:spPr bwMode="auto">
            <a:xfrm>
              <a:off x="5062" y="2064"/>
              <a:ext cx="127" cy="127"/>
            </a:xfrm>
            <a:prstGeom prst="ellipse">
              <a:avLst/>
            </a:prstGeom>
            <a:solidFill>
              <a:schemeClr val="tx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48" name="Oval 15"/>
            <p:cNvSpPr>
              <a:spLocks noChangeArrowheads="1"/>
            </p:cNvSpPr>
            <p:nvPr/>
          </p:nvSpPr>
          <p:spPr bwMode="auto">
            <a:xfrm>
              <a:off x="5241" y="2064"/>
              <a:ext cx="127" cy="127"/>
            </a:xfrm>
            <a:prstGeom prst="ellipse">
              <a:avLst/>
            </a:prstGeom>
            <a:solidFill>
              <a:schemeClr val="accent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49" name="Oval 16"/>
            <p:cNvSpPr>
              <a:spLocks noChangeArrowheads="1"/>
            </p:cNvSpPr>
            <p:nvPr/>
          </p:nvSpPr>
          <p:spPr bwMode="auto">
            <a:xfrm>
              <a:off x="4704" y="2243"/>
              <a:ext cx="127" cy="127"/>
            </a:xfrm>
            <a:prstGeom prst="ellipse">
              <a:avLst/>
            </a:prstGeom>
            <a:solidFill>
              <a:schemeClr val="tx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50" name="Oval 17"/>
            <p:cNvSpPr>
              <a:spLocks noChangeArrowheads="1"/>
            </p:cNvSpPr>
            <p:nvPr/>
          </p:nvSpPr>
          <p:spPr bwMode="auto">
            <a:xfrm>
              <a:off x="4883" y="2243"/>
              <a:ext cx="127" cy="127"/>
            </a:xfrm>
            <a:prstGeom prst="ellipse">
              <a:avLst/>
            </a:prstGeom>
            <a:solidFill>
              <a:schemeClr val="tx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51" name="Oval 18"/>
            <p:cNvSpPr>
              <a:spLocks noChangeArrowheads="1"/>
            </p:cNvSpPr>
            <p:nvPr/>
          </p:nvSpPr>
          <p:spPr bwMode="auto">
            <a:xfrm>
              <a:off x="5062" y="2243"/>
              <a:ext cx="127" cy="127"/>
            </a:xfrm>
            <a:prstGeom prst="ellipse">
              <a:avLst/>
            </a:prstGeom>
            <a:solidFill>
              <a:schemeClr val="accent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52" name="Oval 19"/>
            <p:cNvSpPr>
              <a:spLocks noChangeArrowheads="1"/>
            </p:cNvSpPr>
            <p:nvPr/>
          </p:nvSpPr>
          <p:spPr bwMode="auto">
            <a:xfrm>
              <a:off x="5241" y="2243"/>
              <a:ext cx="127" cy="127"/>
            </a:xfrm>
            <a:prstGeom prst="ellipse">
              <a:avLst/>
            </a:prstGeom>
            <a:solidFill>
              <a:schemeClr val="accent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53" name="Oval 20"/>
            <p:cNvSpPr>
              <a:spLocks noChangeArrowheads="1"/>
            </p:cNvSpPr>
            <p:nvPr/>
          </p:nvSpPr>
          <p:spPr bwMode="auto">
            <a:xfrm>
              <a:off x="5420" y="2243"/>
              <a:ext cx="127" cy="127"/>
            </a:xfrm>
            <a:prstGeom prst="ellipse">
              <a:avLst/>
            </a:prstGeom>
            <a:solidFill>
              <a:schemeClr val="accent1"/>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54" name="Oval 21"/>
            <p:cNvSpPr>
              <a:spLocks noChangeArrowheads="1"/>
            </p:cNvSpPr>
            <p:nvPr/>
          </p:nvSpPr>
          <p:spPr bwMode="auto">
            <a:xfrm>
              <a:off x="4704" y="2421"/>
              <a:ext cx="127" cy="128"/>
            </a:xfrm>
            <a:prstGeom prst="ellipse">
              <a:avLst/>
            </a:prstGeom>
            <a:solidFill>
              <a:schemeClr val="tx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55" name="Oval 22"/>
            <p:cNvSpPr>
              <a:spLocks noChangeArrowheads="1"/>
            </p:cNvSpPr>
            <p:nvPr/>
          </p:nvSpPr>
          <p:spPr bwMode="auto">
            <a:xfrm>
              <a:off x="4883" y="2421"/>
              <a:ext cx="127" cy="128"/>
            </a:xfrm>
            <a:prstGeom prst="ellipse">
              <a:avLst/>
            </a:prstGeom>
            <a:solidFill>
              <a:schemeClr val="accent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56" name="Oval 23"/>
            <p:cNvSpPr>
              <a:spLocks noChangeArrowheads="1"/>
            </p:cNvSpPr>
            <p:nvPr/>
          </p:nvSpPr>
          <p:spPr bwMode="auto">
            <a:xfrm>
              <a:off x="5062" y="2421"/>
              <a:ext cx="127" cy="128"/>
            </a:xfrm>
            <a:prstGeom prst="ellipse">
              <a:avLst/>
            </a:prstGeom>
            <a:solidFill>
              <a:schemeClr val="accent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57" name="Oval 24"/>
            <p:cNvSpPr>
              <a:spLocks noChangeArrowheads="1"/>
            </p:cNvSpPr>
            <p:nvPr/>
          </p:nvSpPr>
          <p:spPr bwMode="auto">
            <a:xfrm>
              <a:off x="5241" y="2421"/>
              <a:ext cx="127" cy="128"/>
            </a:xfrm>
            <a:prstGeom prst="ellipse">
              <a:avLst/>
            </a:prstGeom>
            <a:solidFill>
              <a:schemeClr val="accent1"/>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58" name="Oval 25"/>
            <p:cNvSpPr>
              <a:spLocks noChangeArrowheads="1"/>
            </p:cNvSpPr>
            <p:nvPr/>
          </p:nvSpPr>
          <p:spPr bwMode="auto">
            <a:xfrm>
              <a:off x="4704" y="2600"/>
              <a:ext cx="127" cy="128"/>
            </a:xfrm>
            <a:prstGeom prst="ellipse">
              <a:avLst/>
            </a:prstGeom>
            <a:solidFill>
              <a:schemeClr val="accent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59" name="Oval 26"/>
            <p:cNvSpPr>
              <a:spLocks noChangeArrowheads="1"/>
            </p:cNvSpPr>
            <p:nvPr/>
          </p:nvSpPr>
          <p:spPr bwMode="auto">
            <a:xfrm>
              <a:off x="4883" y="2600"/>
              <a:ext cx="127" cy="128"/>
            </a:xfrm>
            <a:prstGeom prst="ellipse">
              <a:avLst/>
            </a:prstGeom>
            <a:solidFill>
              <a:schemeClr val="accent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60" name="Oval 27"/>
            <p:cNvSpPr>
              <a:spLocks noChangeArrowheads="1"/>
            </p:cNvSpPr>
            <p:nvPr/>
          </p:nvSpPr>
          <p:spPr bwMode="auto">
            <a:xfrm>
              <a:off x="5062" y="2600"/>
              <a:ext cx="127" cy="128"/>
            </a:xfrm>
            <a:prstGeom prst="ellipse">
              <a:avLst/>
            </a:prstGeom>
            <a:solidFill>
              <a:schemeClr val="accent1"/>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61" name="Oval 28"/>
            <p:cNvSpPr>
              <a:spLocks noChangeArrowheads="1"/>
            </p:cNvSpPr>
            <p:nvPr/>
          </p:nvSpPr>
          <p:spPr bwMode="auto">
            <a:xfrm>
              <a:off x="5241" y="2600"/>
              <a:ext cx="127" cy="128"/>
            </a:xfrm>
            <a:prstGeom prst="ellipse">
              <a:avLst/>
            </a:prstGeom>
            <a:solidFill>
              <a:schemeClr val="accent1"/>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62" name="Oval 29"/>
            <p:cNvSpPr>
              <a:spLocks noChangeArrowheads="1"/>
            </p:cNvSpPr>
            <p:nvPr/>
          </p:nvSpPr>
          <p:spPr bwMode="auto">
            <a:xfrm>
              <a:off x="5420" y="2600"/>
              <a:ext cx="127" cy="128"/>
            </a:xfrm>
            <a:prstGeom prst="ellipse">
              <a:avLst/>
            </a:prstGeom>
            <a:solidFill>
              <a:schemeClr val="folHlink"/>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63" name="Oval 30"/>
            <p:cNvSpPr>
              <a:spLocks noChangeArrowheads="1"/>
            </p:cNvSpPr>
            <p:nvPr/>
          </p:nvSpPr>
          <p:spPr bwMode="auto">
            <a:xfrm>
              <a:off x="4704" y="2779"/>
              <a:ext cx="127" cy="127"/>
            </a:xfrm>
            <a:prstGeom prst="ellipse">
              <a:avLst/>
            </a:prstGeom>
            <a:solidFill>
              <a:schemeClr val="accent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64" name="Oval 31"/>
            <p:cNvSpPr>
              <a:spLocks noChangeArrowheads="1"/>
            </p:cNvSpPr>
            <p:nvPr/>
          </p:nvSpPr>
          <p:spPr bwMode="auto">
            <a:xfrm>
              <a:off x="4883" y="2779"/>
              <a:ext cx="127" cy="127"/>
            </a:xfrm>
            <a:prstGeom prst="ellipse">
              <a:avLst/>
            </a:prstGeom>
            <a:solidFill>
              <a:schemeClr val="accent1"/>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65" name="Oval 32"/>
            <p:cNvSpPr>
              <a:spLocks noChangeArrowheads="1"/>
            </p:cNvSpPr>
            <p:nvPr/>
          </p:nvSpPr>
          <p:spPr bwMode="auto">
            <a:xfrm>
              <a:off x="5062" y="2779"/>
              <a:ext cx="127" cy="127"/>
            </a:xfrm>
            <a:prstGeom prst="ellipse">
              <a:avLst/>
            </a:prstGeom>
            <a:solidFill>
              <a:schemeClr val="accent1"/>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66" name="Oval 33"/>
            <p:cNvSpPr>
              <a:spLocks noChangeArrowheads="1"/>
            </p:cNvSpPr>
            <p:nvPr/>
          </p:nvSpPr>
          <p:spPr bwMode="auto">
            <a:xfrm>
              <a:off x="5241" y="2779"/>
              <a:ext cx="127" cy="127"/>
            </a:xfrm>
            <a:prstGeom prst="ellipse">
              <a:avLst/>
            </a:prstGeom>
            <a:solidFill>
              <a:schemeClr val="folHlink"/>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67" name="Oval 34"/>
            <p:cNvSpPr>
              <a:spLocks noChangeArrowheads="1"/>
            </p:cNvSpPr>
            <p:nvPr/>
          </p:nvSpPr>
          <p:spPr bwMode="auto">
            <a:xfrm>
              <a:off x="4704" y="2958"/>
              <a:ext cx="127" cy="127"/>
            </a:xfrm>
            <a:prstGeom prst="ellipse">
              <a:avLst/>
            </a:prstGeom>
            <a:solidFill>
              <a:schemeClr val="accent1"/>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68" name="Oval 35"/>
            <p:cNvSpPr>
              <a:spLocks noChangeArrowheads="1"/>
            </p:cNvSpPr>
            <p:nvPr/>
          </p:nvSpPr>
          <p:spPr bwMode="auto">
            <a:xfrm>
              <a:off x="4883" y="2958"/>
              <a:ext cx="127" cy="127"/>
            </a:xfrm>
            <a:prstGeom prst="ellipse">
              <a:avLst/>
            </a:prstGeom>
            <a:solidFill>
              <a:schemeClr val="accent1"/>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69" name="Oval 36"/>
            <p:cNvSpPr>
              <a:spLocks noChangeArrowheads="1"/>
            </p:cNvSpPr>
            <p:nvPr/>
          </p:nvSpPr>
          <p:spPr bwMode="auto">
            <a:xfrm>
              <a:off x="5062" y="2958"/>
              <a:ext cx="127" cy="127"/>
            </a:xfrm>
            <a:prstGeom prst="ellipse">
              <a:avLst/>
            </a:prstGeom>
            <a:solidFill>
              <a:schemeClr val="folHlink"/>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70" name="Oval 37"/>
            <p:cNvSpPr>
              <a:spLocks noChangeArrowheads="1"/>
            </p:cNvSpPr>
            <p:nvPr/>
          </p:nvSpPr>
          <p:spPr bwMode="auto">
            <a:xfrm>
              <a:off x="5241" y="2958"/>
              <a:ext cx="127" cy="127"/>
            </a:xfrm>
            <a:prstGeom prst="ellipse">
              <a:avLst/>
            </a:prstGeom>
            <a:solidFill>
              <a:schemeClr val="folHlink"/>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71" name="Oval 38"/>
            <p:cNvSpPr>
              <a:spLocks noChangeArrowheads="1"/>
            </p:cNvSpPr>
            <p:nvPr/>
          </p:nvSpPr>
          <p:spPr bwMode="auto">
            <a:xfrm>
              <a:off x="4883" y="3137"/>
              <a:ext cx="127" cy="127"/>
            </a:xfrm>
            <a:prstGeom prst="ellipse">
              <a:avLst/>
            </a:prstGeom>
            <a:solidFill>
              <a:schemeClr val="folHlink"/>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72" name="Oval 39"/>
            <p:cNvSpPr>
              <a:spLocks noChangeArrowheads="1"/>
            </p:cNvSpPr>
            <p:nvPr/>
          </p:nvSpPr>
          <p:spPr bwMode="auto">
            <a:xfrm>
              <a:off x="5241" y="3137"/>
              <a:ext cx="127" cy="127"/>
            </a:xfrm>
            <a:prstGeom prst="ellipse">
              <a:avLst/>
            </a:prstGeom>
            <a:solidFill>
              <a:schemeClr val="folHlink"/>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grpSp>
      <p:sp>
        <p:nvSpPr>
          <p:cNvPr id="73" name="Line 40"/>
          <p:cNvSpPr>
            <a:spLocks noChangeShapeType="1"/>
          </p:cNvSpPr>
          <p:nvPr/>
        </p:nvSpPr>
        <p:spPr bwMode="auto">
          <a:xfrm>
            <a:off x="304800" y="2819400"/>
            <a:ext cx="8229600" cy="0"/>
          </a:xfrm>
          <a:prstGeom prst="line">
            <a:avLst/>
          </a:prstGeom>
          <a:noFill/>
          <a:ln w="6350">
            <a:solidFill>
              <a:schemeClr val="tx1"/>
            </a:solidFill>
            <a:roun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1539" name="Rectangle 3"/>
          <p:cNvSpPr>
            <a:spLocks noGrp="1" noChangeArrowheads="1"/>
          </p:cNvSpPr>
          <p:nvPr>
            <p:ph type="ctrTitle"/>
          </p:nvPr>
        </p:nvSpPr>
        <p:spPr>
          <a:xfrm>
            <a:off x="315913" y="466725"/>
            <a:ext cx="6781800" cy="2133600"/>
          </a:xfrm>
        </p:spPr>
        <p:txBody>
          <a:bodyPr/>
          <a:lstStyle>
            <a:lvl1pPr algn="r">
              <a:defRPr sz="4800"/>
            </a:lvl1pPr>
          </a:lstStyle>
          <a:p>
            <a:r>
              <a:rPr lang="zh-CN" altLang="en-US" smtClean="0"/>
              <a:t>单击此处编辑母版标题样式</a:t>
            </a:r>
            <a:endParaRPr lang="zh-CN" altLang="en-US"/>
          </a:p>
        </p:txBody>
      </p:sp>
      <p:sp>
        <p:nvSpPr>
          <p:cNvPr id="321540" name="Rectangle 4"/>
          <p:cNvSpPr>
            <a:spLocks noGrp="1" noChangeArrowheads="1"/>
          </p:cNvSpPr>
          <p:nvPr>
            <p:ph type="subTitle" idx="1"/>
          </p:nvPr>
        </p:nvSpPr>
        <p:spPr>
          <a:xfrm>
            <a:off x="849313" y="3049588"/>
            <a:ext cx="6248400" cy="2362200"/>
          </a:xfrm>
        </p:spPr>
        <p:txBody>
          <a:bodyPr/>
          <a:lstStyle>
            <a:lvl1pPr marL="0" indent="0" algn="r">
              <a:buFont typeface="Wingdings" panose="05000000000000000000" pitchFamily="2" charset="2"/>
              <a:buNone/>
              <a:defRPr sz="3200"/>
            </a:lvl1pPr>
          </a:lstStyle>
          <a:p>
            <a:r>
              <a:rPr lang="zh-CN" altLang="en-US" smtClean="0"/>
              <a:t>单击此处编辑母版副标题样式</a:t>
            </a:r>
            <a:endParaRPr lang="zh-CN" altLang="en-US"/>
          </a:p>
        </p:txBody>
      </p:sp>
      <p:sp>
        <p:nvSpPr>
          <p:cNvPr id="74" name="Rectangle 5"/>
          <p:cNvSpPr>
            <a:spLocks noGrp="1" noChangeArrowheads="1"/>
          </p:cNvSpPr>
          <p:nvPr>
            <p:ph type="dt" sz="half" idx="2"/>
          </p:nvPr>
        </p:nvSpPr>
        <p:spPr bwMode="auto">
          <a:xfrm>
            <a:off x="457200" y="6248400"/>
            <a:ext cx="2133600" cy="457200"/>
          </a:xfrm>
          <a:prstGeom prst="rect">
            <a:avLst/>
          </a:prstGeom>
          <a:ln>
            <a:miter lim="800000"/>
          </a:ln>
        </p:spPr>
        <p:txBody>
          <a:bodyPr vert="horz" wrap="square" lIns="91440" tIns="45720" rIns="91440" bIns="45720" numCol="1" anchor="t" anchorCtr="0" compatLnSpc="1"/>
          <a:lstStyle>
            <a:lvl1pPr>
              <a:defRPr dirty="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75" name="Rectangle 6"/>
          <p:cNvSpPr>
            <a:spLocks noGrp="1" noChangeArrowheads="1"/>
          </p:cNvSpPr>
          <p:nvPr>
            <p:ph type="ftr" sz="quarter" idx="3"/>
          </p:nvPr>
        </p:nvSpPr>
        <p:spPr bwMode="auto">
          <a:xfrm>
            <a:off x="3124200" y="6248400"/>
            <a:ext cx="2895600" cy="457200"/>
          </a:xfrm>
          <a:prstGeom prst="rect">
            <a:avLst/>
          </a:prstGeom>
          <a:ln>
            <a:miter lim="800000"/>
          </a:ln>
        </p:spPr>
        <p:txBody>
          <a:bodyPr vert="horz" wrap="square" lIns="91440" tIns="45720" rIns="91440" bIns="45720" numCol="1" anchor="t" anchorCtr="0" compatLnSpc="1"/>
          <a:lstStyle>
            <a:lvl1pPr>
              <a:defRPr dirty="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76" name="Rectangle 7"/>
          <p:cNvSpPr>
            <a:spLocks noGrp="1" noChangeArrowheads="1"/>
          </p:cNvSpPr>
          <p:nvPr>
            <p:ph type="sldNum" sz="quarter" idx="4"/>
          </p:nvPr>
        </p:nvSpPr>
        <p:spPr bwMode="auto">
          <a:xfrm>
            <a:off x="6553200" y="6248400"/>
            <a:ext cx="2133600" cy="457200"/>
          </a:xfrm>
          <a:prstGeom prst="rect">
            <a:avLst/>
          </a:prstGeom>
          <a:ln>
            <a:miter lim="800000"/>
          </a:ln>
        </p:spPr>
        <p:txBody>
          <a:bodyPr vert="horz" wrap="square" lIns="91440" tIns="45720" rIns="91440" bIns="45720" numCol="1" anchor="t" anchorCtr="0" compatLnSpc="1"/>
          <a:p>
            <a:pPr algn="r">
              <a:buNone/>
            </a:pPr>
            <a:fld id="{9A0DB2DC-4C9A-4742-B13C-FB6460FD3503}" type="slidenum">
              <a:rPr lang="en-US" altLang="zh-CN" dirty="0"/>
            </a:fld>
            <a:endParaRPr lang="en-US" altLang="zh-CN"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楷体_GB2312" pitchFamily="49" charset="-122"/>
              </a:rPr>
            </a:fld>
            <a:endParaRPr lang="en-US" altLang="zh-CN" dirty="0">
              <a:latin typeface="楷体_GB2312" pitchFamily="49" charset="-122"/>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楷体_GB2312" pitchFamily="49" charset="-122"/>
              </a:rPr>
            </a:fld>
            <a:endParaRPr lang="en-US" altLang="zh-CN" dirty="0">
              <a:latin typeface="楷体_GB2312" pitchFamily="49"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en-US" altLang="zh-CN" dirty="0">
                <a:latin typeface="楷体_GB2312" pitchFamily="49" charset="-122"/>
              </a:rPr>
            </a:fld>
            <a:endParaRPr lang="en-US" altLang="zh-CN" dirty="0">
              <a:latin typeface="楷体_GB2312" pitchFamily="49" charset="-122"/>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9" name="灯片编号占位符 8"/>
          <p:cNvSpPr>
            <a:spLocks noGrp="1"/>
          </p:cNvSpPr>
          <p:nvPr>
            <p:ph type="sldNum" sz="quarter" idx="12"/>
          </p:nvPr>
        </p:nvSpPr>
        <p:spPr/>
        <p:txBody>
          <a:bodyPr/>
          <a:p>
            <a:pPr lvl="0" eaLnBrk="1" hangingPunct="1">
              <a:buNone/>
            </a:pPr>
            <a:fld id="{9A0DB2DC-4C9A-4742-B13C-FB6460FD3503}" type="slidenum">
              <a:rPr lang="en-US" altLang="zh-CN" dirty="0">
                <a:latin typeface="楷体_GB2312" pitchFamily="49" charset="-122"/>
              </a:rPr>
            </a:fld>
            <a:endParaRPr lang="en-US" altLang="zh-CN" dirty="0">
              <a:latin typeface="楷体_GB2312" pitchFamily="49" charset="-122"/>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5" name="灯片编号占位符 4"/>
          <p:cNvSpPr>
            <a:spLocks noGrp="1"/>
          </p:cNvSpPr>
          <p:nvPr>
            <p:ph type="sldNum" sz="quarter" idx="12"/>
          </p:nvPr>
        </p:nvSpPr>
        <p:spPr/>
        <p:txBody>
          <a:bodyPr/>
          <a:p>
            <a:pPr lvl="0" eaLnBrk="1" hangingPunct="1">
              <a:buNone/>
            </a:pPr>
            <a:fld id="{9A0DB2DC-4C9A-4742-B13C-FB6460FD3503}" type="slidenum">
              <a:rPr lang="en-US" altLang="zh-CN" dirty="0">
                <a:latin typeface="楷体_GB2312" pitchFamily="49" charset="-122"/>
              </a:rPr>
            </a:fld>
            <a:endParaRPr lang="en-US" altLang="zh-CN" dirty="0">
              <a:latin typeface="楷体_GB2312" pitchFamily="49" charset="-122"/>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20514" name="Line 2"/>
          <p:cNvSpPr>
            <a:spLocks noChangeShapeType="1"/>
          </p:cNvSpPr>
          <p:nvPr/>
        </p:nvSpPr>
        <p:spPr bwMode="auto">
          <a:xfrm>
            <a:off x="7962900" y="152400"/>
            <a:ext cx="0" cy="1524000"/>
          </a:xfrm>
          <a:prstGeom prst="line">
            <a:avLst/>
          </a:prstGeom>
          <a:noFill/>
          <a:ln w="9525">
            <a:solidFill>
              <a:schemeClr val="tx1"/>
            </a:solidFill>
            <a:roun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1027" name="Rectangle 3"/>
          <p:cNvSpPr>
            <a:spLocks noGrp="1"/>
          </p:cNvSpPr>
          <p:nvPr>
            <p:ph type="title"/>
          </p:nvPr>
        </p:nvSpPr>
        <p:spPr>
          <a:xfrm>
            <a:off x="457200" y="122238"/>
            <a:ext cx="7543800" cy="1295400"/>
          </a:xfrm>
          <a:prstGeom prst="rect">
            <a:avLst/>
          </a:prstGeom>
          <a:noFill/>
          <a:ln w="9525">
            <a:noFill/>
          </a:ln>
        </p:spPr>
        <p:txBody>
          <a:bodyPr anchor="b" anchorCtr="0"/>
          <a:p>
            <a:pPr lvl="0"/>
            <a:r>
              <a:rPr lang="zh-CN" altLang="en-US" dirty="0"/>
              <a:t>单击此处编辑母版标题样式</a:t>
            </a:r>
            <a:endParaRPr lang="zh-CN" altLang="en-US" dirty="0"/>
          </a:p>
        </p:txBody>
      </p:sp>
      <p:sp>
        <p:nvSpPr>
          <p:cNvPr id="1028" name="Rectangle 4"/>
          <p:cNvSpPr>
            <a:spLocks noGrp="1"/>
          </p:cNvSpPr>
          <p:nvPr>
            <p:ph type="body" idx="1"/>
          </p:nvPr>
        </p:nvSpPr>
        <p:spPr>
          <a:xfrm>
            <a:off x="457200" y="1719263"/>
            <a:ext cx="8229600" cy="4411662"/>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20517" name="Rectangle 5"/>
          <p:cNvSpPr>
            <a:spLocks noGrp="1" noChangeArrowheads="1"/>
          </p:cNvSpPr>
          <p:nvPr>
            <p:ph type="dt" sz="half" idx="2"/>
          </p:nvPr>
        </p:nvSpPr>
        <p:spPr bwMode="auto">
          <a:xfrm>
            <a:off x="457200" y="6248400"/>
            <a:ext cx="2133600" cy="457200"/>
          </a:xfrm>
          <a:prstGeom prst="rect">
            <a:avLst/>
          </a:prstGeom>
          <a:noFill/>
          <a:ln w="9525">
            <a:noFill/>
            <a:miter lim="800000"/>
          </a:ln>
          <a:effectLst/>
        </p:spPr>
        <p:txBody>
          <a:bodyPr vert="horz" wrap="square" lIns="91440" tIns="45720" rIns="91440" bIns="45720" numCol="1" anchor="t" anchorCtr="0" compatLnSpc="1"/>
          <a:lstStyle>
            <a:lvl1pPr>
              <a:defRPr sz="10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18" name="Rectangle 6"/>
          <p:cNvSpPr>
            <a:spLocks noGrp="1" noChangeArrowheads="1"/>
          </p:cNvSpPr>
          <p:nvPr>
            <p:ph type="ftr" sz="quarter" idx="3"/>
          </p:nvPr>
        </p:nvSpPr>
        <p:spPr bwMode="auto">
          <a:xfrm>
            <a:off x="3124200" y="6248400"/>
            <a:ext cx="2895600" cy="457200"/>
          </a:xfrm>
          <a:prstGeom prst="rect">
            <a:avLst/>
          </a:prstGeom>
          <a:noFill/>
          <a:ln w="9525">
            <a:noFill/>
            <a:miter lim="800000"/>
          </a:ln>
          <a:effectLst/>
        </p:spPr>
        <p:txBody>
          <a:bodyPr vert="horz" wrap="square" lIns="91440" tIns="45720" rIns="91440" bIns="45720" numCol="1" anchor="t" anchorCtr="0" compatLnSpc="1"/>
          <a:lstStyle>
            <a:lvl1pPr algn="ctr">
              <a:defRPr sz="10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19" name="Rectangle 7"/>
          <p:cNvSpPr>
            <a:spLocks noGrp="1" noChangeArrowheads="1"/>
          </p:cNvSpPr>
          <p:nvPr>
            <p:ph type="sldNum" sz="quarter" idx="4"/>
          </p:nvPr>
        </p:nvSpPr>
        <p:spPr bwMode="auto">
          <a:xfrm>
            <a:off x="6553200" y="6248400"/>
            <a:ext cx="2133600" cy="457200"/>
          </a:xfrm>
          <a:prstGeom prst="rect">
            <a:avLst/>
          </a:prstGeom>
          <a:noFill/>
          <a:ln w="9525">
            <a:noFill/>
            <a:miter lim="800000"/>
          </a:ln>
          <a:effectLst/>
        </p:spPr>
        <p:txBody>
          <a:bodyPr vert="horz" wrap="square" lIns="91440" tIns="45720" rIns="91440" bIns="45720" numCol="1" anchor="t" anchorCtr="0" compatLnSpc="1"/>
          <a:lstStyle>
            <a:lvl1pPr algn="r">
              <a:defRPr sz="1000"/>
            </a:lvl1pPr>
          </a:lstStyle>
          <a:p>
            <a:pPr lvl="0" eaLnBrk="1" hangingPunct="1">
              <a:buNone/>
            </a:pPr>
            <a:fld id="{9A0DB2DC-4C9A-4742-B13C-FB6460FD3503}" type="slidenum">
              <a:rPr lang="en-US" altLang="zh-CN" dirty="0">
                <a:latin typeface="楷体_GB2312" pitchFamily="49" charset="-122"/>
              </a:rPr>
            </a:fld>
            <a:endParaRPr lang="en-US" altLang="zh-CN" dirty="0">
              <a:latin typeface="楷体_GB2312" pitchFamily="49" charset="-122"/>
            </a:endParaRPr>
          </a:p>
        </p:txBody>
      </p:sp>
      <p:grpSp>
        <p:nvGrpSpPr>
          <p:cNvPr id="1032" name="Group 8"/>
          <p:cNvGrpSpPr/>
          <p:nvPr/>
        </p:nvGrpSpPr>
        <p:grpSpPr>
          <a:xfrm>
            <a:off x="8153400" y="152400"/>
            <a:ext cx="792163" cy="1295400"/>
            <a:chOff x="5136" y="960"/>
            <a:chExt cx="528" cy="864"/>
          </a:xfrm>
        </p:grpSpPr>
        <p:sp>
          <p:nvSpPr>
            <p:cNvPr id="320521" name="Oval 9"/>
            <p:cNvSpPr>
              <a:spLocks noChangeArrowheads="1"/>
            </p:cNvSpPr>
            <p:nvPr/>
          </p:nvSpPr>
          <p:spPr bwMode="auto">
            <a:xfrm>
              <a:off x="5136" y="960"/>
              <a:ext cx="80" cy="80"/>
            </a:xfrm>
            <a:prstGeom prst="ellipse">
              <a:avLst/>
            </a:prstGeom>
            <a:solidFill>
              <a:schemeClr val="tx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22" name="Oval 10"/>
            <p:cNvSpPr>
              <a:spLocks noChangeArrowheads="1"/>
            </p:cNvSpPr>
            <p:nvPr/>
          </p:nvSpPr>
          <p:spPr bwMode="auto">
            <a:xfrm>
              <a:off x="5248" y="960"/>
              <a:ext cx="79" cy="80"/>
            </a:xfrm>
            <a:prstGeom prst="ellipse">
              <a:avLst/>
            </a:prstGeom>
            <a:solidFill>
              <a:schemeClr val="tx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23" name="Oval 11"/>
            <p:cNvSpPr>
              <a:spLocks noChangeArrowheads="1"/>
            </p:cNvSpPr>
            <p:nvPr/>
          </p:nvSpPr>
          <p:spPr bwMode="auto">
            <a:xfrm>
              <a:off x="5360" y="960"/>
              <a:ext cx="76" cy="80"/>
            </a:xfrm>
            <a:prstGeom prst="ellipse">
              <a:avLst/>
            </a:prstGeom>
            <a:solidFill>
              <a:schemeClr val="tx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24" name="Oval 12"/>
            <p:cNvSpPr>
              <a:spLocks noChangeArrowheads="1"/>
            </p:cNvSpPr>
            <p:nvPr/>
          </p:nvSpPr>
          <p:spPr bwMode="auto">
            <a:xfrm>
              <a:off x="5136" y="1072"/>
              <a:ext cx="80" cy="77"/>
            </a:xfrm>
            <a:prstGeom prst="ellipse">
              <a:avLst/>
            </a:prstGeom>
            <a:solidFill>
              <a:schemeClr val="tx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25" name="Oval 13"/>
            <p:cNvSpPr>
              <a:spLocks noChangeArrowheads="1"/>
            </p:cNvSpPr>
            <p:nvPr/>
          </p:nvSpPr>
          <p:spPr bwMode="auto">
            <a:xfrm>
              <a:off x="5248" y="1072"/>
              <a:ext cx="79" cy="77"/>
            </a:xfrm>
            <a:prstGeom prst="ellipse">
              <a:avLst/>
            </a:prstGeom>
            <a:solidFill>
              <a:schemeClr val="tx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26" name="Oval 14"/>
            <p:cNvSpPr>
              <a:spLocks noChangeArrowheads="1"/>
            </p:cNvSpPr>
            <p:nvPr/>
          </p:nvSpPr>
          <p:spPr bwMode="auto">
            <a:xfrm>
              <a:off x="5360" y="1072"/>
              <a:ext cx="76" cy="77"/>
            </a:xfrm>
            <a:prstGeom prst="ellipse">
              <a:avLst/>
            </a:prstGeom>
            <a:solidFill>
              <a:schemeClr val="tx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27" name="Oval 15"/>
            <p:cNvSpPr>
              <a:spLocks noChangeArrowheads="1"/>
            </p:cNvSpPr>
            <p:nvPr/>
          </p:nvSpPr>
          <p:spPr bwMode="auto">
            <a:xfrm>
              <a:off x="5472" y="1072"/>
              <a:ext cx="76" cy="77"/>
            </a:xfrm>
            <a:prstGeom prst="ellipse">
              <a:avLst/>
            </a:prstGeom>
            <a:solidFill>
              <a:schemeClr val="accent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28" name="Oval 16"/>
            <p:cNvSpPr>
              <a:spLocks noChangeArrowheads="1"/>
            </p:cNvSpPr>
            <p:nvPr/>
          </p:nvSpPr>
          <p:spPr bwMode="auto">
            <a:xfrm>
              <a:off x="5136" y="1184"/>
              <a:ext cx="80" cy="76"/>
            </a:xfrm>
            <a:prstGeom prst="ellipse">
              <a:avLst/>
            </a:prstGeom>
            <a:solidFill>
              <a:schemeClr val="tx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29" name="Oval 17"/>
            <p:cNvSpPr>
              <a:spLocks noChangeArrowheads="1"/>
            </p:cNvSpPr>
            <p:nvPr/>
          </p:nvSpPr>
          <p:spPr bwMode="auto">
            <a:xfrm>
              <a:off x="5248" y="1184"/>
              <a:ext cx="79" cy="76"/>
            </a:xfrm>
            <a:prstGeom prst="ellipse">
              <a:avLst/>
            </a:prstGeom>
            <a:solidFill>
              <a:schemeClr val="tx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30" name="Oval 18"/>
            <p:cNvSpPr>
              <a:spLocks noChangeArrowheads="1"/>
            </p:cNvSpPr>
            <p:nvPr/>
          </p:nvSpPr>
          <p:spPr bwMode="auto">
            <a:xfrm>
              <a:off x="5360" y="1184"/>
              <a:ext cx="76" cy="76"/>
            </a:xfrm>
            <a:prstGeom prst="ellipse">
              <a:avLst/>
            </a:prstGeom>
            <a:solidFill>
              <a:schemeClr val="accent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31" name="Oval 19"/>
            <p:cNvSpPr>
              <a:spLocks noChangeArrowheads="1"/>
            </p:cNvSpPr>
            <p:nvPr/>
          </p:nvSpPr>
          <p:spPr bwMode="auto">
            <a:xfrm>
              <a:off x="5472" y="1184"/>
              <a:ext cx="76" cy="76"/>
            </a:xfrm>
            <a:prstGeom prst="ellipse">
              <a:avLst/>
            </a:prstGeom>
            <a:solidFill>
              <a:schemeClr val="accent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32" name="Oval 20"/>
            <p:cNvSpPr>
              <a:spLocks noChangeArrowheads="1"/>
            </p:cNvSpPr>
            <p:nvPr/>
          </p:nvSpPr>
          <p:spPr bwMode="auto">
            <a:xfrm>
              <a:off x="5584" y="1184"/>
              <a:ext cx="80" cy="76"/>
            </a:xfrm>
            <a:prstGeom prst="ellipse">
              <a:avLst/>
            </a:prstGeom>
            <a:solidFill>
              <a:schemeClr val="accent1"/>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33" name="Oval 21"/>
            <p:cNvSpPr>
              <a:spLocks noChangeArrowheads="1"/>
            </p:cNvSpPr>
            <p:nvPr/>
          </p:nvSpPr>
          <p:spPr bwMode="auto">
            <a:xfrm>
              <a:off x="5136" y="1296"/>
              <a:ext cx="80" cy="80"/>
            </a:xfrm>
            <a:prstGeom prst="ellipse">
              <a:avLst/>
            </a:prstGeom>
            <a:solidFill>
              <a:schemeClr val="tx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34" name="Oval 22"/>
            <p:cNvSpPr>
              <a:spLocks noChangeArrowheads="1"/>
            </p:cNvSpPr>
            <p:nvPr/>
          </p:nvSpPr>
          <p:spPr bwMode="auto">
            <a:xfrm>
              <a:off x="5248" y="1296"/>
              <a:ext cx="79" cy="80"/>
            </a:xfrm>
            <a:prstGeom prst="ellipse">
              <a:avLst/>
            </a:prstGeom>
            <a:solidFill>
              <a:schemeClr val="accent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35" name="Oval 23"/>
            <p:cNvSpPr>
              <a:spLocks noChangeArrowheads="1"/>
            </p:cNvSpPr>
            <p:nvPr/>
          </p:nvSpPr>
          <p:spPr bwMode="auto">
            <a:xfrm>
              <a:off x="5360" y="1296"/>
              <a:ext cx="76" cy="80"/>
            </a:xfrm>
            <a:prstGeom prst="ellipse">
              <a:avLst/>
            </a:prstGeom>
            <a:solidFill>
              <a:schemeClr val="accent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36" name="Oval 24"/>
            <p:cNvSpPr>
              <a:spLocks noChangeArrowheads="1"/>
            </p:cNvSpPr>
            <p:nvPr/>
          </p:nvSpPr>
          <p:spPr bwMode="auto">
            <a:xfrm>
              <a:off x="5472" y="1296"/>
              <a:ext cx="76" cy="80"/>
            </a:xfrm>
            <a:prstGeom prst="ellipse">
              <a:avLst/>
            </a:prstGeom>
            <a:solidFill>
              <a:schemeClr val="accent1"/>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37" name="Oval 25"/>
            <p:cNvSpPr>
              <a:spLocks noChangeArrowheads="1"/>
            </p:cNvSpPr>
            <p:nvPr/>
          </p:nvSpPr>
          <p:spPr bwMode="auto">
            <a:xfrm>
              <a:off x="5136" y="1408"/>
              <a:ext cx="80" cy="80"/>
            </a:xfrm>
            <a:prstGeom prst="ellipse">
              <a:avLst/>
            </a:prstGeom>
            <a:solidFill>
              <a:schemeClr val="accent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38" name="Oval 26"/>
            <p:cNvSpPr>
              <a:spLocks noChangeArrowheads="1"/>
            </p:cNvSpPr>
            <p:nvPr/>
          </p:nvSpPr>
          <p:spPr bwMode="auto">
            <a:xfrm>
              <a:off x="5248" y="1408"/>
              <a:ext cx="79" cy="80"/>
            </a:xfrm>
            <a:prstGeom prst="ellipse">
              <a:avLst/>
            </a:prstGeom>
            <a:solidFill>
              <a:schemeClr val="accent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39" name="Oval 27"/>
            <p:cNvSpPr>
              <a:spLocks noChangeArrowheads="1"/>
            </p:cNvSpPr>
            <p:nvPr/>
          </p:nvSpPr>
          <p:spPr bwMode="auto">
            <a:xfrm>
              <a:off x="5360" y="1408"/>
              <a:ext cx="76" cy="80"/>
            </a:xfrm>
            <a:prstGeom prst="ellipse">
              <a:avLst/>
            </a:prstGeom>
            <a:solidFill>
              <a:schemeClr val="accent1"/>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40" name="Oval 28"/>
            <p:cNvSpPr>
              <a:spLocks noChangeArrowheads="1"/>
            </p:cNvSpPr>
            <p:nvPr/>
          </p:nvSpPr>
          <p:spPr bwMode="auto">
            <a:xfrm>
              <a:off x="5472" y="1408"/>
              <a:ext cx="76" cy="80"/>
            </a:xfrm>
            <a:prstGeom prst="ellipse">
              <a:avLst/>
            </a:prstGeom>
            <a:solidFill>
              <a:schemeClr val="accent1"/>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41" name="Oval 29"/>
            <p:cNvSpPr>
              <a:spLocks noChangeArrowheads="1"/>
            </p:cNvSpPr>
            <p:nvPr/>
          </p:nvSpPr>
          <p:spPr bwMode="auto">
            <a:xfrm>
              <a:off x="5584" y="1408"/>
              <a:ext cx="80" cy="80"/>
            </a:xfrm>
            <a:prstGeom prst="ellipse">
              <a:avLst/>
            </a:prstGeom>
            <a:solidFill>
              <a:schemeClr val="folHlink"/>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42" name="Oval 30"/>
            <p:cNvSpPr>
              <a:spLocks noChangeArrowheads="1"/>
            </p:cNvSpPr>
            <p:nvPr/>
          </p:nvSpPr>
          <p:spPr bwMode="auto">
            <a:xfrm>
              <a:off x="5136" y="1520"/>
              <a:ext cx="80" cy="79"/>
            </a:xfrm>
            <a:prstGeom prst="ellipse">
              <a:avLst/>
            </a:prstGeom>
            <a:solidFill>
              <a:schemeClr val="accent2"/>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43" name="Oval 31"/>
            <p:cNvSpPr>
              <a:spLocks noChangeArrowheads="1"/>
            </p:cNvSpPr>
            <p:nvPr/>
          </p:nvSpPr>
          <p:spPr bwMode="auto">
            <a:xfrm>
              <a:off x="5248" y="1520"/>
              <a:ext cx="79" cy="79"/>
            </a:xfrm>
            <a:prstGeom prst="ellipse">
              <a:avLst/>
            </a:prstGeom>
            <a:solidFill>
              <a:schemeClr val="accent1"/>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44" name="Oval 32"/>
            <p:cNvSpPr>
              <a:spLocks noChangeArrowheads="1"/>
            </p:cNvSpPr>
            <p:nvPr/>
          </p:nvSpPr>
          <p:spPr bwMode="auto">
            <a:xfrm>
              <a:off x="5360" y="1520"/>
              <a:ext cx="76" cy="79"/>
            </a:xfrm>
            <a:prstGeom prst="ellipse">
              <a:avLst/>
            </a:prstGeom>
            <a:solidFill>
              <a:schemeClr val="accent1"/>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45" name="Oval 33"/>
            <p:cNvSpPr>
              <a:spLocks noChangeArrowheads="1"/>
            </p:cNvSpPr>
            <p:nvPr/>
          </p:nvSpPr>
          <p:spPr bwMode="auto">
            <a:xfrm>
              <a:off x="5472" y="1520"/>
              <a:ext cx="76" cy="79"/>
            </a:xfrm>
            <a:prstGeom prst="ellipse">
              <a:avLst/>
            </a:prstGeom>
            <a:solidFill>
              <a:schemeClr val="folHlink"/>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46" name="Oval 34"/>
            <p:cNvSpPr>
              <a:spLocks noChangeArrowheads="1"/>
            </p:cNvSpPr>
            <p:nvPr/>
          </p:nvSpPr>
          <p:spPr bwMode="auto">
            <a:xfrm>
              <a:off x="5136" y="1632"/>
              <a:ext cx="80" cy="76"/>
            </a:xfrm>
            <a:prstGeom prst="ellipse">
              <a:avLst/>
            </a:prstGeom>
            <a:solidFill>
              <a:schemeClr val="accent1"/>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47" name="Oval 35"/>
            <p:cNvSpPr>
              <a:spLocks noChangeArrowheads="1"/>
            </p:cNvSpPr>
            <p:nvPr/>
          </p:nvSpPr>
          <p:spPr bwMode="auto">
            <a:xfrm>
              <a:off x="5248" y="1632"/>
              <a:ext cx="79" cy="76"/>
            </a:xfrm>
            <a:prstGeom prst="ellipse">
              <a:avLst/>
            </a:prstGeom>
            <a:solidFill>
              <a:schemeClr val="accent1"/>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48" name="Oval 36"/>
            <p:cNvSpPr>
              <a:spLocks noChangeArrowheads="1"/>
            </p:cNvSpPr>
            <p:nvPr/>
          </p:nvSpPr>
          <p:spPr bwMode="auto">
            <a:xfrm>
              <a:off x="5360" y="1632"/>
              <a:ext cx="76" cy="76"/>
            </a:xfrm>
            <a:prstGeom prst="ellipse">
              <a:avLst/>
            </a:prstGeom>
            <a:solidFill>
              <a:schemeClr val="folHlink"/>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49" name="Oval 37"/>
            <p:cNvSpPr>
              <a:spLocks noChangeArrowheads="1"/>
            </p:cNvSpPr>
            <p:nvPr/>
          </p:nvSpPr>
          <p:spPr bwMode="auto">
            <a:xfrm>
              <a:off x="5472" y="1632"/>
              <a:ext cx="76" cy="76"/>
            </a:xfrm>
            <a:prstGeom prst="ellipse">
              <a:avLst/>
            </a:prstGeom>
            <a:solidFill>
              <a:schemeClr val="folHlink"/>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50" name="Oval 38"/>
            <p:cNvSpPr>
              <a:spLocks noChangeArrowheads="1"/>
            </p:cNvSpPr>
            <p:nvPr/>
          </p:nvSpPr>
          <p:spPr bwMode="auto">
            <a:xfrm>
              <a:off x="5248" y="1744"/>
              <a:ext cx="79" cy="80"/>
            </a:xfrm>
            <a:prstGeom prst="ellipse">
              <a:avLst/>
            </a:prstGeom>
            <a:solidFill>
              <a:schemeClr val="folHlink"/>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sp>
          <p:nvSpPr>
            <p:cNvPr id="320551" name="Oval 39"/>
            <p:cNvSpPr>
              <a:spLocks noChangeArrowheads="1"/>
            </p:cNvSpPr>
            <p:nvPr/>
          </p:nvSpPr>
          <p:spPr bwMode="auto">
            <a:xfrm>
              <a:off x="5472" y="1744"/>
              <a:ext cx="76" cy="80"/>
            </a:xfrm>
            <a:prstGeom prst="ellipse">
              <a:avLst/>
            </a:prstGeom>
            <a:solidFill>
              <a:schemeClr val="folHlink"/>
            </a:soli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20000" noProof="0">
                <a:ln>
                  <a:noFill/>
                </a:ln>
                <a:solidFill>
                  <a:schemeClr val="tx1"/>
                </a:solidFill>
                <a:effectLst/>
                <a:uLnTx/>
                <a:uFillTx/>
                <a:latin typeface="楷体_GB2312" pitchFamily="49" charset="-122"/>
                <a:ea typeface="楷体_GB2312" pitchFamily="49" charset="-122"/>
                <a:cs typeface="+mn-cs"/>
              </a:endParaRPr>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panose="020B0604020202020204" pitchFamily="34" charset="0"/>
        </a:defRPr>
      </a:lvl2pPr>
      <a:lvl3pPr algn="l" rtl="0" eaLnBrk="0" fontAlgn="base" hangingPunct="0">
        <a:spcBef>
          <a:spcPct val="0"/>
        </a:spcBef>
        <a:spcAft>
          <a:spcPct val="0"/>
        </a:spcAft>
        <a:defRPr sz="3900" b="1">
          <a:solidFill>
            <a:schemeClr val="tx2"/>
          </a:solidFill>
          <a:latin typeface="Arial" panose="020B0604020202020204" pitchFamily="34" charset="0"/>
        </a:defRPr>
      </a:lvl3pPr>
      <a:lvl4pPr algn="l" rtl="0" eaLnBrk="0" fontAlgn="base" hangingPunct="0">
        <a:spcBef>
          <a:spcPct val="0"/>
        </a:spcBef>
        <a:spcAft>
          <a:spcPct val="0"/>
        </a:spcAft>
        <a:defRPr sz="3900" b="1">
          <a:solidFill>
            <a:schemeClr val="tx2"/>
          </a:solidFill>
          <a:latin typeface="Arial" panose="020B0604020202020204" pitchFamily="34" charset="0"/>
        </a:defRPr>
      </a:lvl4pPr>
      <a:lvl5pPr algn="l" rtl="0" eaLnBrk="0" fontAlgn="base" hangingPunct="0">
        <a:spcBef>
          <a:spcPct val="0"/>
        </a:spcBef>
        <a:spcAft>
          <a:spcPct val="0"/>
        </a:spcAft>
        <a:defRPr sz="3900" b="1">
          <a:solidFill>
            <a:schemeClr val="tx2"/>
          </a:solidFill>
          <a:latin typeface="Arial" panose="020B0604020202020204" pitchFamily="34" charset="0"/>
        </a:defRPr>
      </a:lvl5pPr>
      <a:lvl6pPr marL="457200" algn="l" rtl="0" eaLnBrk="1" fontAlgn="base" hangingPunct="1">
        <a:spcBef>
          <a:spcPct val="0"/>
        </a:spcBef>
        <a:spcAft>
          <a:spcPct val="0"/>
        </a:spcAft>
        <a:defRPr sz="3900" b="1">
          <a:solidFill>
            <a:schemeClr val="tx2"/>
          </a:solidFill>
          <a:latin typeface="Arial" panose="020B0604020202020204" pitchFamily="34" charset="0"/>
        </a:defRPr>
      </a:lvl6pPr>
      <a:lvl7pPr marL="914400" algn="l" rtl="0" eaLnBrk="1" fontAlgn="base" hangingPunct="1">
        <a:spcBef>
          <a:spcPct val="0"/>
        </a:spcBef>
        <a:spcAft>
          <a:spcPct val="0"/>
        </a:spcAft>
        <a:defRPr sz="3900" b="1">
          <a:solidFill>
            <a:schemeClr val="tx2"/>
          </a:solidFill>
          <a:latin typeface="Arial" panose="020B0604020202020204" pitchFamily="34" charset="0"/>
        </a:defRPr>
      </a:lvl7pPr>
      <a:lvl8pPr marL="1371600" algn="l" rtl="0" eaLnBrk="1" fontAlgn="base" hangingPunct="1">
        <a:spcBef>
          <a:spcPct val="0"/>
        </a:spcBef>
        <a:spcAft>
          <a:spcPct val="0"/>
        </a:spcAft>
        <a:defRPr sz="3900" b="1">
          <a:solidFill>
            <a:schemeClr val="tx2"/>
          </a:solidFill>
          <a:latin typeface="Arial" panose="020B0604020202020204" pitchFamily="34" charset="0"/>
        </a:defRPr>
      </a:lvl8pPr>
      <a:lvl9pPr marL="1828800" algn="l" rtl="0" eaLnBrk="1" fontAlgn="base" hangingPunct="1">
        <a:spcBef>
          <a:spcPct val="0"/>
        </a:spcBef>
        <a:spcAft>
          <a:spcPct val="0"/>
        </a:spcAft>
        <a:defRPr sz="3900" b="1">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l"/>
        <a:defRPr sz="3000">
          <a:solidFill>
            <a:schemeClr val="tx1"/>
          </a:solidFill>
          <a:latin typeface="+mn-lt"/>
          <a:ea typeface="+mn-ea"/>
          <a:cs typeface="+mn-cs"/>
        </a:defRPr>
      </a:lvl1pPr>
      <a:lvl2pPr marL="692150" indent="-347980" algn="l" rtl="0" eaLnBrk="0" fontAlgn="base" hangingPunct="0">
        <a:spcBef>
          <a:spcPct val="20000"/>
        </a:spcBef>
        <a:spcAft>
          <a:spcPct val="0"/>
        </a:spcAft>
        <a:buClr>
          <a:schemeClr val="accent2"/>
        </a:buClr>
        <a:buSzPct val="70000"/>
        <a:buFont typeface="Wingdings" panose="05000000000000000000" pitchFamily="2" charset="2"/>
        <a:buChar char="l"/>
        <a:defRPr sz="2600">
          <a:solidFill>
            <a:schemeClr val="tx1"/>
          </a:solidFill>
          <a:latin typeface="+mn-lt"/>
        </a:defRPr>
      </a:lvl2pPr>
      <a:lvl3pPr marL="987425" indent="-294005" algn="l" rtl="0" eaLnBrk="0" fontAlgn="base" hangingPunct="0">
        <a:spcBef>
          <a:spcPct val="20000"/>
        </a:spcBef>
        <a:spcAft>
          <a:spcPct val="0"/>
        </a:spcAft>
        <a:buClr>
          <a:schemeClr val="accent1"/>
        </a:buClr>
        <a:buSzPct val="70000"/>
        <a:buFont typeface="Wingdings" panose="05000000000000000000" pitchFamily="2" charset="2"/>
        <a:buChar char="l"/>
        <a:defRPr sz="2300">
          <a:solidFill>
            <a:schemeClr val="tx1"/>
          </a:solidFill>
          <a:latin typeface="+mn-lt"/>
        </a:defRPr>
      </a:lvl3pPr>
      <a:lvl4pPr marL="1281430" indent="-292100" algn="l" rtl="0" eaLnBrk="0" fontAlgn="base" hangingPunct="0">
        <a:spcBef>
          <a:spcPct val="20000"/>
        </a:spcBef>
        <a:spcAft>
          <a:spcPct val="0"/>
        </a:spcAft>
        <a:buClr>
          <a:schemeClr val="tx2"/>
        </a:buClr>
        <a:buSzPct val="75000"/>
        <a:buFont typeface="Wingdings" panose="05000000000000000000" pitchFamily="2" charset="2"/>
        <a:buChar char="§"/>
        <a:defRPr sz="2000">
          <a:solidFill>
            <a:schemeClr val="tx1"/>
          </a:solidFill>
          <a:latin typeface="+mn-lt"/>
        </a:defRPr>
      </a:lvl4pPr>
      <a:lvl5pPr marL="1598930" indent="-316230" algn="l" rtl="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mn-lt"/>
        </a:defRPr>
      </a:lvl5pPr>
      <a:lvl6pPr marL="2056130" indent="-316230" algn="l" rtl="0" eaLnBrk="1" fontAlgn="base" hangingPunct="1">
        <a:spcBef>
          <a:spcPct val="20000"/>
        </a:spcBef>
        <a:spcAft>
          <a:spcPct val="0"/>
        </a:spcAft>
        <a:buClr>
          <a:schemeClr val="folHlink"/>
        </a:buClr>
        <a:buSzPct val="80000"/>
        <a:buFont typeface="Wingdings" panose="05000000000000000000" pitchFamily="2" charset="2"/>
        <a:buChar char="§"/>
        <a:defRPr sz="2000">
          <a:solidFill>
            <a:schemeClr val="tx1"/>
          </a:solidFill>
          <a:latin typeface="+mn-lt"/>
        </a:defRPr>
      </a:lvl6pPr>
      <a:lvl7pPr marL="2513330" indent="-316230" algn="l" rtl="0" eaLnBrk="1" fontAlgn="base" hangingPunct="1">
        <a:spcBef>
          <a:spcPct val="20000"/>
        </a:spcBef>
        <a:spcAft>
          <a:spcPct val="0"/>
        </a:spcAft>
        <a:buClr>
          <a:schemeClr val="folHlink"/>
        </a:buClr>
        <a:buSzPct val="80000"/>
        <a:buFont typeface="Wingdings" panose="05000000000000000000" pitchFamily="2" charset="2"/>
        <a:buChar char="§"/>
        <a:defRPr sz="2000">
          <a:solidFill>
            <a:schemeClr val="tx1"/>
          </a:solidFill>
          <a:latin typeface="+mn-lt"/>
        </a:defRPr>
      </a:lvl7pPr>
      <a:lvl8pPr marL="2970530" indent="-316230" algn="l" rtl="0" eaLnBrk="1" fontAlgn="base" hangingPunct="1">
        <a:spcBef>
          <a:spcPct val="20000"/>
        </a:spcBef>
        <a:spcAft>
          <a:spcPct val="0"/>
        </a:spcAft>
        <a:buClr>
          <a:schemeClr val="folHlink"/>
        </a:buClr>
        <a:buSzPct val="80000"/>
        <a:buFont typeface="Wingdings" panose="05000000000000000000" pitchFamily="2" charset="2"/>
        <a:buChar char="§"/>
        <a:defRPr sz="2000">
          <a:solidFill>
            <a:schemeClr val="tx1"/>
          </a:solidFill>
          <a:latin typeface="+mn-lt"/>
        </a:defRPr>
      </a:lvl8pPr>
      <a:lvl9pPr marL="3427730" indent="-316230" algn="l" rtl="0" eaLnBrk="1" fontAlgn="base" hangingPunct="1">
        <a:spcBef>
          <a:spcPct val="20000"/>
        </a:spcBef>
        <a:spcAft>
          <a:spcPct val="0"/>
        </a:spcAft>
        <a:buClr>
          <a:schemeClr val="folHlink"/>
        </a:buClr>
        <a:buSzPct val="80000"/>
        <a:buFont typeface="Wingdings" panose="05000000000000000000" pitchFamily="2" charset="2"/>
        <a:buChar char="§"/>
        <a:defRPr sz="2000">
          <a:solidFill>
            <a:schemeClr val="tx1"/>
          </a:solidFill>
          <a:latin typeface="+mn-lt"/>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slide" Target="slide91.xml"/><Relationship Id="rId1" Type="http://schemas.openxmlformats.org/officeDocument/2006/relationships/image" Target="../media/image19.jpeg"/></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jpeg"/></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image" Target="../media/image5.jpeg"/></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9.pn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0.jpe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1.png"/></Relationships>
</file>

<file path=ppt/slides/_rels/slide6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2.jpeg"/></Relationships>
</file>

<file path=ppt/slides/_rels/slide6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3.jpeg"/></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3.jpeg"/></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3.jpeg"/></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3.jpeg"/></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4.png"/></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5.png"/></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6.png"/></Relationships>
</file>

<file path=ppt/slides/_rels/slide8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7.png"/></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8.wmf"/></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Rectangle 2"/>
          <p:cNvSpPr>
            <a:spLocks noGrp="1"/>
          </p:cNvSpPr>
          <p:nvPr>
            <p:ph type="ctrTitle"/>
          </p:nvPr>
        </p:nvSpPr>
        <p:spPr>
          <a:xfrm>
            <a:off x="-76200" y="1371600"/>
            <a:ext cx="7696200" cy="990600"/>
          </a:xfrm>
        </p:spPr>
        <p:txBody>
          <a:bodyPr vert="horz" wrap="square" lIns="91440" tIns="45720" rIns="91440" bIns="45720" anchor="b" anchorCtr="0"/>
          <a:p>
            <a:pPr algn="ctr" eaLnBrk="1" hangingPunct="1">
              <a:buClrTx/>
              <a:buSzTx/>
              <a:buFontTx/>
            </a:pPr>
            <a:r>
              <a:rPr lang="zh-CN" altLang="en-US" sz="4400" dirty="0">
                <a:solidFill>
                  <a:srgbClr val="C00000"/>
                </a:solidFill>
                <a:latin typeface="微软雅黑" panose="020B0503020204020204" pitchFamily="34" charset="-122"/>
                <a:ea typeface="微软雅黑" panose="020B0503020204020204" pitchFamily="34" charset="-122"/>
                <a:cs typeface="+mj-cs"/>
              </a:rPr>
              <a:t>第</a:t>
            </a:r>
            <a:r>
              <a:rPr lang="en-US" altLang="zh-CN" sz="4400" dirty="0">
                <a:solidFill>
                  <a:srgbClr val="C00000"/>
                </a:solidFill>
                <a:latin typeface="微软雅黑" panose="020B0503020204020204" pitchFamily="34" charset="-122"/>
                <a:ea typeface="微软雅黑" panose="020B0503020204020204" pitchFamily="34" charset="-122"/>
                <a:cs typeface="+mj-cs"/>
              </a:rPr>
              <a:t>5</a:t>
            </a:r>
            <a:r>
              <a:rPr lang="zh-CN" altLang="en-US" sz="4400" dirty="0">
                <a:solidFill>
                  <a:srgbClr val="C00000"/>
                </a:solidFill>
                <a:latin typeface="微软雅黑" panose="020B0503020204020204" pitchFamily="34" charset="-122"/>
                <a:ea typeface="微软雅黑" panose="020B0503020204020204" pitchFamily="34" charset="-122"/>
                <a:cs typeface="+mj-cs"/>
              </a:rPr>
              <a:t>章 微生物的营养和生长</a:t>
            </a:r>
            <a:endParaRPr lang="zh-CN" altLang="en-US" sz="4400" dirty="0">
              <a:solidFill>
                <a:srgbClr val="C00000"/>
              </a:solidFill>
              <a:latin typeface="微软雅黑" panose="020B0503020204020204" pitchFamily="34" charset="-122"/>
              <a:ea typeface="微软雅黑" panose="020B0503020204020204" pitchFamily="34" charset="-122"/>
              <a:cs typeface="+mj-cs"/>
            </a:endParaRPr>
          </a:p>
        </p:txBody>
      </p:sp>
      <p:sp>
        <p:nvSpPr>
          <p:cNvPr id="5126" name="Rectangle 6"/>
          <p:cNvSpPr/>
          <p:nvPr/>
        </p:nvSpPr>
        <p:spPr>
          <a:xfrm>
            <a:off x="990600" y="3124200"/>
            <a:ext cx="6096000" cy="2743200"/>
          </a:xfrm>
          <a:prstGeom prst="rect">
            <a:avLst/>
          </a:prstGeom>
          <a:noFill/>
          <a:ln w="9525">
            <a:noFill/>
          </a:ln>
        </p:spPr>
        <p:txBody>
          <a:bodyPr anchor="ctr" anchorCtr="0"/>
          <a:p>
            <a:pPr>
              <a:lnSpc>
                <a:spcPct val="125000"/>
              </a:lnSpc>
            </a:pPr>
            <a:r>
              <a:rPr lang="zh-CN" altLang="en-US" sz="3600" baseline="0" dirty="0">
                <a:solidFill>
                  <a:srgbClr val="1E06CC"/>
                </a:solidFill>
                <a:latin typeface="华文新魏" panose="02010800040101010101" pitchFamily="2" charset="-122"/>
                <a:ea typeface="华文新魏" panose="02010800040101010101" pitchFamily="2" charset="-122"/>
              </a:rPr>
              <a:t>第一节  微生物的营养</a:t>
            </a:r>
            <a:br>
              <a:rPr lang="zh-CN" altLang="en-US" sz="3600" baseline="0" dirty="0">
                <a:solidFill>
                  <a:srgbClr val="1E06CC"/>
                </a:solidFill>
                <a:latin typeface="华文新魏" panose="02010800040101010101" pitchFamily="2" charset="-122"/>
                <a:ea typeface="华文新魏" panose="02010800040101010101" pitchFamily="2" charset="-122"/>
              </a:rPr>
            </a:br>
            <a:r>
              <a:rPr lang="zh-CN" altLang="en-US" sz="3600" baseline="0" dirty="0">
                <a:solidFill>
                  <a:srgbClr val="1E06CC"/>
                </a:solidFill>
                <a:latin typeface="华文新魏" panose="02010800040101010101" pitchFamily="2" charset="-122"/>
                <a:ea typeface="华文新魏" panose="02010800040101010101" pitchFamily="2" charset="-122"/>
              </a:rPr>
              <a:t>第二节  微生物的生长</a:t>
            </a:r>
            <a:br>
              <a:rPr lang="zh-CN" altLang="en-US" sz="3600" baseline="0" dirty="0">
                <a:solidFill>
                  <a:srgbClr val="1E06CC"/>
                </a:solidFill>
                <a:latin typeface="华文新魏" panose="02010800040101010101" pitchFamily="2" charset="-122"/>
                <a:ea typeface="华文新魏" panose="02010800040101010101" pitchFamily="2" charset="-122"/>
              </a:rPr>
            </a:br>
            <a:r>
              <a:rPr lang="zh-CN" altLang="en-US" sz="3600" baseline="0" dirty="0">
                <a:solidFill>
                  <a:srgbClr val="1E06CC"/>
                </a:solidFill>
                <a:latin typeface="华文新魏" panose="02010800040101010101" pitchFamily="2" charset="-122"/>
                <a:ea typeface="华文新魏" panose="02010800040101010101" pitchFamily="2" charset="-122"/>
              </a:rPr>
              <a:t>第三节  微生物生长的控制</a:t>
            </a:r>
            <a:endParaRPr lang="zh-CN" altLang="en-US" sz="3600" baseline="0" dirty="0">
              <a:solidFill>
                <a:srgbClr val="1E06CC"/>
              </a:solidFill>
              <a:latin typeface="华文新魏" panose="02010800040101010101" pitchFamily="2" charset="-122"/>
              <a:ea typeface="华文新魏" panose="0201080004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5126"/>
                                        </p:tgtEl>
                                        <p:attrNameLst>
                                          <p:attrName>style.visibility</p:attrName>
                                        </p:attrNameLst>
                                      </p:cBhvr>
                                      <p:to>
                                        <p:strVal val="visible"/>
                                      </p:to>
                                    </p:set>
                                    <p:anim by="(-#ppt_w*2)" calcmode="lin" valueType="num">
                                      <p:cBhvr rctx="PPT">
                                        <p:cTn id="7" dur="250" autoRev="1" fill="hold">
                                          <p:stCondLst>
                                            <p:cond delay="0"/>
                                          </p:stCondLst>
                                        </p:cTn>
                                        <p:tgtEl>
                                          <p:spTgt spid="5126"/>
                                        </p:tgtEl>
                                        <p:attrNameLst>
                                          <p:attrName>ppt_w</p:attrName>
                                        </p:attrNameLst>
                                      </p:cBhvr>
                                    </p:anim>
                                    <p:anim by="(#ppt_w*0.50)" calcmode="lin" valueType="num">
                                      <p:cBhvr>
                                        <p:cTn id="8" dur="250" decel="50000" autoRev="1" fill="hold">
                                          <p:stCondLst>
                                            <p:cond delay="0"/>
                                          </p:stCondLst>
                                        </p:cTn>
                                        <p:tgtEl>
                                          <p:spTgt spid="5126"/>
                                        </p:tgtEl>
                                        <p:attrNameLst>
                                          <p:attrName>ppt_x</p:attrName>
                                        </p:attrNameLst>
                                      </p:cBhvr>
                                    </p:anim>
                                    <p:anim from="(-#ppt_h/2)" to="(#ppt_y)" calcmode="lin" valueType="num">
                                      <p:cBhvr>
                                        <p:cTn id="9" dur="500" fill="hold">
                                          <p:stCondLst>
                                            <p:cond delay="0"/>
                                          </p:stCondLst>
                                        </p:cTn>
                                        <p:tgtEl>
                                          <p:spTgt spid="5126"/>
                                        </p:tgtEl>
                                        <p:attrNameLst>
                                          <p:attrName>ppt_y</p:attrName>
                                        </p:attrNameLst>
                                      </p:cBhvr>
                                    </p:anim>
                                    <p:animRot by="21600000">
                                      <p:cBhvr>
                                        <p:cTn id="10" dur="500" fill="hold">
                                          <p:stCondLst>
                                            <p:cond delay="0"/>
                                          </p:stCondLst>
                                        </p:cTn>
                                        <p:tgtEl>
                                          <p:spTgt spid="512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Rectangle 2"/>
          <p:cNvSpPr/>
          <p:nvPr/>
        </p:nvSpPr>
        <p:spPr>
          <a:xfrm>
            <a:off x="0" y="0"/>
            <a:ext cx="8763000" cy="6400800"/>
          </a:xfrm>
          <a:prstGeom prst="rect">
            <a:avLst/>
          </a:prstGeom>
          <a:noFill/>
          <a:ln w="9525">
            <a:noFill/>
          </a:ln>
        </p:spPr>
        <p:txBody>
          <a:bodyPr anchor="ctr" anchorCtr="0"/>
          <a:p>
            <a:pPr>
              <a:lnSpc>
                <a:spcPct val="140000"/>
              </a:lnSpc>
            </a:pPr>
            <a:r>
              <a:rPr lang="zh-CN" altLang="en-US" sz="3200" baseline="0" dirty="0">
                <a:solidFill>
                  <a:srgbClr val="C00000"/>
                </a:solidFill>
                <a:latin typeface="楷体_GB2312" pitchFamily="49" charset="-122"/>
              </a:rPr>
              <a:t>（四）</a:t>
            </a:r>
            <a:r>
              <a:rPr lang="zh-CN" altLang="en-US" sz="3200" baseline="0" dirty="0">
                <a:solidFill>
                  <a:srgbClr val="C00000"/>
                </a:solidFill>
                <a:latin typeface="Times New Roman" panose="02020603050405020304" pitchFamily="18" charset="0"/>
              </a:rPr>
              <a:t>无机盐：</a:t>
            </a:r>
            <a:br>
              <a:rPr lang="zh-CN" altLang="en-US" baseline="0" dirty="0">
                <a:latin typeface="Arial" panose="020B0604020202020204" pitchFamily="34" charset="0"/>
              </a:rPr>
            </a:br>
            <a:r>
              <a:rPr lang="zh-CN" altLang="en-US" sz="800" baseline="0" dirty="0">
                <a:latin typeface="Arial" panose="020B0604020202020204" pitchFamily="34" charset="0"/>
              </a:rPr>
              <a:t>            </a:t>
            </a:r>
            <a:r>
              <a:rPr lang="zh-CN" altLang="en-US" sz="800" baseline="0" dirty="0">
                <a:latin typeface="楷体_GB2312" pitchFamily="49" charset="-122"/>
              </a:rPr>
              <a:t>       </a:t>
            </a:r>
            <a:br>
              <a:rPr lang="zh-CN" altLang="en-US" sz="800" baseline="0" dirty="0">
                <a:latin typeface="楷体_GB2312" pitchFamily="49" charset="-122"/>
              </a:rPr>
            </a:br>
            <a:r>
              <a:rPr lang="zh-CN" altLang="en-US" baseline="0" dirty="0">
                <a:latin typeface="楷体_GB2312" pitchFamily="49" charset="-122"/>
              </a:rPr>
              <a:t>       </a:t>
            </a:r>
            <a:r>
              <a:rPr lang="zh-CN" altLang="en-US" sz="2800" baseline="0" dirty="0">
                <a:latin typeface="楷体_GB2312" pitchFamily="49" charset="-122"/>
              </a:rPr>
              <a:t>能为微生物生长提供必须的金属元素。</a:t>
            </a:r>
            <a:br>
              <a:rPr lang="zh-CN" altLang="en-US" sz="2800" baseline="0" dirty="0">
                <a:latin typeface="楷体_GB2312" pitchFamily="49" charset="-122"/>
              </a:rPr>
            </a:br>
            <a:r>
              <a:rPr lang="zh-CN" altLang="en-US" sz="2800" baseline="0" dirty="0">
                <a:latin typeface="楷体_GB2312" pitchFamily="49" charset="-122"/>
              </a:rPr>
              <a:t>   作用：</a:t>
            </a:r>
            <a:br>
              <a:rPr lang="zh-CN" altLang="en-US" sz="800" baseline="0" dirty="0">
                <a:latin typeface="楷体_GB2312" pitchFamily="49" charset="-122"/>
              </a:rPr>
            </a:br>
            <a:r>
              <a:rPr lang="zh-CN" altLang="en-US" sz="800" baseline="0" dirty="0">
                <a:latin typeface="楷体_GB2312" pitchFamily="49" charset="-122"/>
              </a:rPr>
              <a:t>                     </a:t>
            </a:r>
            <a:r>
              <a:rPr lang="en-US" altLang="zh-CN" baseline="0" dirty="0">
                <a:latin typeface="楷体_GB2312" pitchFamily="49" charset="-122"/>
              </a:rPr>
              <a:t>1.</a:t>
            </a:r>
            <a:r>
              <a:rPr lang="zh-CN" altLang="en-US" baseline="0" dirty="0">
                <a:latin typeface="楷体_GB2312" pitchFamily="49" charset="-122"/>
              </a:rPr>
              <a:t>参与微生物中酶的组成；</a:t>
            </a:r>
            <a:br>
              <a:rPr lang="zh-CN" altLang="en-US" baseline="0" dirty="0">
                <a:latin typeface="楷体_GB2312" pitchFamily="49" charset="-122"/>
              </a:rPr>
            </a:br>
            <a:r>
              <a:rPr lang="zh-CN" altLang="en-US" baseline="0" dirty="0">
                <a:latin typeface="楷体_GB2312" pitchFamily="49" charset="-122"/>
              </a:rPr>
              <a:t>       </a:t>
            </a:r>
            <a:r>
              <a:rPr lang="en-US" altLang="zh-CN" baseline="0" dirty="0">
                <a:latin typeface="楷体_GB2312" pitchFamily="49" charset="-122"/>
              </a:rPr>
              <a:t>2.</a:t>
            </a:r>
            <a:r>
              <a:rPr lang="zh-CN" altLang="en-US" baseline="0" dirty="0">
                <a:latin typeface="楷体_GB2312" pitchFamily="49" charset="-122"/>
              </a:rPr>
              <a:t>作为酶的激活剂；</a:t>
            </a:r>
            <a:br>
              <a:rPr lang="zh-CN" altLang="en-US" baseline="0" dirty="0">
                <a:latin typeface="楷体_GB2312" pitchFamily="49" charset="-122"/>
              </a:rPr>
            </a:br>
            <a:r>
              <a:rPr lang="zh-CN" altLang="en-US" baseline="0" dirty="0">
                <a:latin typeface="楷体_GB2312" pitchFamily="49" charset="-122"/>
              </a:rPr>
              <a:t>       </a:t>
            </a:r>
            <a:r>
              <a:rPr lang="en-US" altLang="zh-CN" baseline="0" dirty="0">
                <a:latin typeface="楷体_GB2312" pitchFamily="49" charset="-122"/>
              </a:rPr>
              <a:t>3.</a:t>
            </a:r>
            <a:r>
              <a:rPr lang="zh-CN" altLang="en-US" baseline="0" dirty="0">
                <a:latin typeface="楷体_GB2312" pitchFamily="49" charset="-122"/>
              </a:rPr>
              <a:t>控制细胞的氧化还原电位，维持细胞的渗透压平衡；</a:t>
            </a:r>
            <a:br>
              <a:rPr lang="zh-CN" altLang="en-US" baseline="0" dirty="0">
                <a:latin typeface="楷体_GB2312" pitchFamily="49" charset="-122"/>
              </a:rPr>
            </a:br>
            <a:r>
              <a:rPr lang="zh-CN" altLang="en-US" baseline="0" dirty="0">
                <a:latin typeface="楷体_GB2312" pitchFamily="49" charset="-122"/>
              </a:rPr>
              <a:t>       </a:t>
            </a:r>
            <a:r>
              <a:rPr lang="en-US" altLang="zh-CN" baseline="0" dirty="0">
                <a:latin typeface="楷体_GB2312" pitchFamily="49" charset="-122"/>
              </a:rPr>
              <a:t>4.</a:t>
            </a:r>
            <a:r>
              <a:rPr lang="zh-CN" altLang="en-US" baseline="0" dirty="0">
                <a:latin typeface="楷体_GB2312" pitchFamily="49" charset="-122"/>
              </a:rPr>
              <a:t>作为某些微生物生长的能源物质。</a:t>
            </a:r>
            <a:br>
              <a:rPr lang="zh-CN" altLang="en-US" baseline="0" dirty="0">
                <a:latin typeface="楷体_GB2312" pitchFamily="49" charset="-122"/>
              </a:rPr>
            </a:br>
            <a:endParaRPr lang="zh-CN" altLang="en-US" sz="3900" baseline="0" dirty="0">
              <a:solidFill>
                <a:schemeClr val="tx2"/>
              </a:solidFill>
              <a:latin typeface="Arial" panose="020B0604020202020204" pitchFamily="34" charset="0"/>
              <a:ea typeface="SimSun" panose="02010600030101010101" pitchFamily="2" charset="-122"/>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6498" name="Rectangle 2"/>
          <p:cNvSpPr/>
          <p:nvPr/>
        </p:nvSpPr>
        <p:spPr>
          <a:xfrm>
            <a:off x="152400" y="533400"/>
            <a:ext cx="8839200" cy="5753100"/>
          </a:xfrm>
          <a:prstGeom prst="rect">
            <a:avLst/>
          </a:prstGeom>
          <a:noFill/>
          <a:ln w="9525">
            <a:noFill/>
          </a:ln>
        </p:spPr>
        <p:txBody>
          <a:bodyPr>
            <a:spAutoFit/>
          </a:bodyPr>
          <a:p>
            <a:pPr>
              <a:lnSpc>
                <a:spcPct val="150000"/>
              </a:lnSpc>
              <a:buClr>
                <a:schemeClr val="folHlink"/>
              </a:buClr>
              <a:buSzPct val="60000"/>
              <a:buFont typeface="Wingdings" panose="05000000000000000000" pitchFamily="2" charset="2"/>
            </a:pPr>
            <a:r>
              <a:rPr lang="en-US" altLang="zh-CN" baseline="0" dirty="0">
                <a:latin typeface="楷体_GB2312" pitchFamily="49" charset="-122"/>
              </a:rPr>
              <a:t>★ </a:t>
            </a:r>
            <a:r>
              <a:rPr lang="zh-CN" altLang="en-US" baseline="0" dirty="0">
                <a:latin typeface="楷体_GB2312" pitchFamily="49" charset="-122"/>
              </a:rPr>
              <a:t>间歇杀菌法：</a:t>
            </a:r>
            <a:endParaRPr lang="zh-CN" altLang="en-US" baseline="0" dirty="0">
              <a:latin typeface="楷体_GB2312" pitchFamily="49" charset="-122"/>
            </a:endParaRPr>
          </a:p>
          <a:p>
            <a:pPr algn="just">
              <a:lnSpc>
                <a:spcPct val="150000"/>
              </a:lnSpc>
            </a:pPr>
            <a:r>
              <a:rPr lang="zh-CN" altLang="en-US" baseline="0" dirty="0">
                <a:latin typeface="楷体_GB2312" pitchFamily="49" charset="-122"/>
              </a:rPr>
              <a:t>    对于某些培养基，由于高压蒸汽灭菌会破坏某些营养成分，可用间隙灭菌法灭菌，即流通蒸汽</a:t>
            </a:r>
            <a:r>
              <a:rPr lang="en-US" altLang="zh-CN" baseline="0" dirty="0">
                <a:latin typeface="楷体_GB2312" pitchFamily="49" charset="-122"/>
              </a:rPr>
              <a:t>(</a:t>
            </a:r>
            <a:r>
              <a:rPr lang="zh-CN" altLang="en-US" baseline="0" dirty="0">
                <a:latin typeface="楷体_GB2312" pitchFamily="49" charset="-122"/>
              </a:rPr>
              <a:t>或蒸煮</a:t>
            </a:r>
            <a:r>
              <a:rPr lang="en-US" altLang="zh-CN" baseline="0" dirty="0">
                <a:latin typeface="楷体_GB2312" pitchFamily="49" charset="-122"/>
              </a:rPr>
              <a:t>)</a:t>
            </a:r>
            <a:r>
              <a:rPr lang="zh-CN" altLang="en-US" baseline="0" dirty="0">
                <a:latin typeface="楷体_GB2312" pitchFamily="49" charset="-122"/>
              </a:rPr>
              <a:t>反复灭菌几次，例如第一次蒸煮后杀死微生物营养体，冷却，培养过夜，孢子萌发，又第二次蒸煮，杀死营养体。这样反复</a:t>
            </a:r>
            <a:r>
              <a:rPr lang="en-US" altLang="zh-CN" baseline="0" dirty="0">
                <a:latin typeface="楷体_GB2312" pitchFamily="49" charset="-122"/>
              </a:rPr>
              <a:t>2</a:t>
            </a:r>
            <a:r>
              <a:rPr lang="en-US" altLang="zh-CN" baseline="0" dirty="0">
                <a:latin typeface="Tahoma" panose="020B0604030504040204" pitchFamily="34" charset="0"/>
              </a:rPr>
              <a:t>—</a:t>
            </a:r>
            <a:r>
              <a:rPr lang="en-US" altLang="zh-CN" baseline="0" dirty="0">
                <a:latin typeface="楷体_GB2312" pitchFamily="49" charset="-122"/>
              </a:rPr>
              <a:t>3</a:t>
            </a:r>
            <a:r>
              <a:rPr lang="zh-CN" altLang="en-US" baseline="0" dirty="0">
                <a:latin typeface="楷体_GB2312" pitchFamily="49" charset="-122"/>
              </a:rPr>
              <a:t>次就可以完全杀死营养体和芽孢，也可保持某些营养物质不被破坏。 </a:t>
            </a:r>
            <a:endParaRPr lang="zh-CN" altLang="en-US" baseline="0" dirty="0">
              <a:latin typeface="楷体_GB2312" pitchFamily="49" charset="-122"/>
            </a:endParaRPr>
          </a:p>
          <a:p>
            <a:pPr algn="just">
              <a:lnSpc>
                <a:spcPct val="150000"/>
              </a:lnSpc>
            </a:pPr>
            <a:endParaRPr lang="zh-CN" altLang="en-US" sz="800" baseline="0" dirty="0">
              <a:latin typeface="楷体_GB2312" pitchFamily="49" charset="-122"/>
            </a:endParaRPr>
          </a:p>
          <a:p>
            <a:pPr>
              <a:lnSpc>
                <a:spcPct val="150000"/>
              </a:lnSpc>
              <a:buClr>
                <a:schemeClr val="folHlink"/>
              </a:buClr>
              <a:buSzPct val="60000"/>
              <a:buFont typeface="Wingdings" panose="05000000000000000000" pitchFamily="2" charset="2"/>
            </a:pPr>
            <a:r>
              <a:rPr lang="zh-CN" altLang="en-US" baseline="0" dirty="0">
                <a:latin typeface="楷体_GB2312" pitchFamily="49" charset="-122"/>
              </a:rPr>
              <a:t>★ 煮沸杀菌法：</a:t>
            </a:r>
            <a:endParaRPr lang="zh-CN" altLang="en-US" baseline="0" dirty="0">
              <a:latin typeface="楷体_GB2312" pitchFamily="49" charset="-122"/>
            </a:endParaRPr>
          </a:p>
          <a:p>
            <a:pPr>
              <a:lnSpc>
                <a:spcPct val="150000"/>
              </a:lnSpc>
            </a:pPr>
            <a:r>
              <a:rPr lang="zh-CN" altLang="en-US" baseline="0" dirty="0">
                <a:latin typeface="楷体_GB2312" pitchFamily="49" charset="-122"/>
              </a:rPr>
              <a:t>    将待消毒物品如注射器、金属用具、解剖用具等，在水中煮沸</a:t>
            </a:r>
            <a:r>
              <a:rPr lang="en-US" altLang="zh-CN" baseline="0" dirty="0">
                <a:latin typeface="楷体_GB2312" pitchFamily="49" charset="-122"/>
              </a:rPr>
              <a:t>15min</a:t>
            </a:r>
            <a:r>
              <a:rPr lang="zh-CN" altLang="en-US" baseline="0" dirty="0">
                <a:latin typeface="楷体_GB2312" pitchFamily="49" charset="-122"/>
              </a:rPr>
              <a:t>或更长时间，以杀死细菌或其他微生物的营养体和少部分的芽孢或孢子。也用于饮用水的杀菌。</a:t>
            </a:r>
            <a:endParaRPr lang="zh-CN" altLang="en-US" baseline="0" dirty="0">
              <a:latin typeface="楷体_GB2312" pitchFamily="49" charset="-122"/>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7522" name="Rectangle 2"/>
          <p:cNvSpPr/>
          <p:nvPr/>
        </p:nvSpPr>
        <p:spPr>
          <a:xfrm>
            <a:off x="304800" y="1828800"/>
            <a:ext cx="8839200" cy="4110038"/>
          </a:xfrm>
          <a:prstGeom prst="rect">
            <a:avLst/>
          </a:prstGeom>
          <a:noFill/>
          <a:ln w="9525">
            <a:noFill/>
          </a:ln>
        </p:spPr>
        <p:txBody>
          <a:bodyPr>
            <a:spAutoFit/>
          </a:bodyPr>
          <a:p>
            <a:pPr>
              <a:lnSpc>
                <a:spcPct val="150000"/>
              </a:lnSpc>
              <a:buClr>
                <a:schemeClr val="folHlink"/>
              </a:buClr>
              <a:buSzPct val="60000"/>
              <a:buFont typeface="Wingdings" panose="05000000000000000000" pitchFamily="2" charset="2"/>
            </a:pPr>
            <a:r>
              <a:rPr lang="en-US" altLang="zh-CN" baseline="0" dirty="0">
                <a:latin typeface="楷体_GB2312" pitchFamily="49" charset="-122"/>
              </a:rPr>
              <a:t>★ </a:t>
            </a:r>
            <a:r>
              <a:rPr lang="zh-CN" altLang="en-US" baseline="0" dirty="0">
                <a:latin typeface="楷体_GB2312" pitchFamily="49" charset="-122"/>
              </a:rPr>
              <a:t>高压蒸汽杀菌法：</a:t>
            </a:r>
            <a:endParaRPr lang="zh-CN" altLang="en-US" baseline="0" dirty="0">
              <a:latin typeface="楷体_GB2312" pitchFamily="49" charset="-122"/>
            </a:endParaRPr>
          </a:p>
          <a:p>
            <a:pPr algn="just">
              <a:lnSpc>
                <a:spcPct val="150000"/>
              </a:lnSpc>
            </a:pPr>
            <a:r>
              <a:rPr lang="zh-CN" altLang="en-US" baseline="0" dirty="0">
                <a:latin typeface="楷体_GB2312" pitchFamily="49" charset="-122"/>
              </a:rPr>
              <a:t>    在高压蒸汽锅内进行，温度越高，微生物死亡越快。通常情况下温度为</a:t>
            </a:r>
            <a:r>
              <a:rPr lang="en-US" altLang="zh-CN" baseline="0" dirty="0">
                <a:latin typeface="楷体_GB2312" pitchFamily="49" charset="-122"/>
              </a:rPr>
              <a:t>121.3℃</a:t>
            </a:r>
            <a:r>
              <a:rPr lang="zh-CN" altLang="en-US" baseline="0" dirty="0">
                <a:latin typeface="楷体_GB2312" pitchFamily="49" charset="-122"/>
              </a:rPr>
              <a:t>（约 </a:t>
            </a:r>
            <a:r>
              <a:rPr lang="en-US" altLang="zh-CN" baseline="0" dirty="0">
                <a:latin typeface="楷体_GB2312" pitchFamily="49" charset="-122"/>
              </a:rPr>
              <a:t>9.8×10</a:t>
            </a:r>
            <a:r>
              <a:rPr lang="en-US" altLang="zh-CN" baseline="32000" dirty="0">
                <a:latin typeface="楷体_GB2312" pitchFamily="49" charset="-122"/>
              </a:rPr>
              <a:t>4</a:t>
            </a:r>
            <a:r>
              <a:rPr lang="en-US" altLang="zh-CN" baseline="0" dirty="0">
                <a:latin typeface="楷体_GB2312" pitchFamily="49" charset="-122"/>
              </a:rPr>
              <a:t> Pa</a:t>
            </a:r>
            <a:r>
              <a:rPr lang="zh-CN" altLang="en-US" baseline="0" dirty="0">
                <a:latin typeface="楷体_GB2312" pitchFamily="49" charset="-122"/>
              </a:rPr>
              <a:t>），</a:t>
            </a:r>
            <a:r>
              <a:rPr lang="en-US" altLang="zh-CN" baseline="0" dirty="0">
                <a:latin typeface="楷体_GB2312" pitchFamily="49" charset="-122"/>
              </a:rPr>
              <a:t>15</a:t>
            </a:r>
            <a:r>
              <a:rPr lang="zh-CN" altLang="en-US" baseline="0" dirty="0">
                <a:latin typeface="楷体_GB2312" pitchFamily="49" charset="-122"/>
              </a:rPr>
              <a:t>～</a:t>
            </a:r>
            <a:r>
              <a:rPr lang="en-US" altLang="zh-CN" baseline="0" dirty="0">
                <a:latin typeface="楷体_GB2312" pitchFamily="49" charset="-122"/>
              </a:rPr>
              <a:t>20 min </a:t>
            </a:r>
            <a:r>
              <a:rPr lang="zh-CN" altLang="en-US" baseline="0" dirty="0">
                <a:latin typeface="楷体_GB2312" pitchFamily="49" charset="-122"/>
              </a:rPr>
              <a:t>。 </a:t>
            </a:r>
            <a:endParaRPr lang="zh-CN" altLang="en-US" baseline="0" dirty="0">
              <a:latin typeface="楷体_GB2312" pitchFamily="49" charset="-122"/>
            </a:endParaRPr>
          </a:p>
          <a:p>
            <a:pPr algn="just">
              <a:lnSpc>
                <a:spcPct val="150000"/>
              </a:lnSpc>
            </a:pPr>
            <a:r>
              <a:rPr lang="zh-CN" altLang="en-US" baseline="0" dirty="0">
                <a:latin typeface="楷体_GB2312" pitchFamily="49" charset="-122"/>
              </a:rPr>
              <a:t>有时也用</a:t>
            </a:r>
            <a:r>
              <a:rPr lang="en-US" altLang="zh-CN" baseline="0" dirty="0">
                <a:latin typeface="楷体_GB2312" pitchFamily="49" charset="-122"/>
              </a:rPr>
              <a:t>112.6℃</a:t>
            </a:r>
            <a:r>
              <a:rPr lang="zh-CN" altLang="en-US" baseline="0" dirty="0">
                <a:latin typeface="楷体_GB2312" pitchFamily="49" charset="-122"/>
              </a:rPr>
              <a:t>（约</a:t>
            </a:r>
            <a:r>
              <a:rPr lang="en-US" altLang="zh-CN" baseline="0" dirty="0">
                <a:latin typeface="楷体_GB2312" pitchFamily="49" charset="-122"/>
              </a:rPr>
              <a:t>6.9×10</a:t>
            </a:r>
            <a:r>
              <a:rPr lang="en-US" altLang="zh-CN" baseline="32000" dirty="0">
                <a:latin typeface="楷体_GB2312" pitchFamily="49" charset="-122"/>
              </a:rPr>
              <a:t>4</a:t>
            </a:r>
            <a:r>
              <a:rPr lang="en-US" altLang="zh-CN" baseline="0" dirty="0">
                <a:latin typeface="楷体_GB2312" pitchFamily="49" charset="-122"/>
              </a:rPr>
              <a:t> Pa</a:t>
            </a:r>
            <a:r>
              <a:rPr lang="zh-CN" altLang="en-US" baseline="0" dirty="0">
                <a:latin typeface="楷体_GB2312" pitchFamily="49" charset="-122"/>
              </a:rPr>
              <a:t>），</a:t>
            </a:r>
            <a:r>
              <a:rPr lang="en-US" altLang="zh-CN" baseline="0" dirty="0">
                <a:latin typeface="楷体_GB2312" pitchFamily="49" charset="-122"/>
              </a:rPr>
              <a:t>30 min </a:t>
            </a:r>
            <a:r>
              <a:rPr lang="zh-CN" altLang="en-US" baseline="0" dirty="0">
                <a:latin typeface="楷体_GB2312" pitchFamily="49" charset="-122"/>
              </a:rPr>
              <a:t>。</a:t>
            </a:r>
            <a:endParaRPr lang="zh-CN" altLang="en-US" baseline="0" dirty="0">
              <a:latin typeface="楷体_GB2312" pitchFamily="49" charset="-122"/>
            </a:endParaRPr>
          </a:p>
          <a:p>
            <a:pPr algn="just">
              <a:lnSpc>
                <a:spcPct val="150000"/>
              </a:lnSpc>
            </a:pPr>
            <a:endParaRPr lang="zh-CN" altLang="en-US" sz="800" baseline="0" dirty="0">
              <a:latin typeface="楷体_GB2312" pitchFamily="49" charset="-122"/>
            </a:endParaRPr>
          </a:p>
          <a:p>
            <a:pPr algn="just">
              <a:lnSpc>
                <a:spcPct val="150000"/>
              </a:lnSpc>
            </a:pPr>
            <a:r>
              <a:rPr lang="zh-CN" altLang="en-US" baseline="0" dirty="0">
                <a:latin typeface="楷体_GB2312" pitchFamily="49" charset="-122"/>
              </a:rPr>
              <a:t>★ 超高温瞬时杀菌法：</a:t>
            </a:r>
            <a:endParaRPr lang="zh-CN" altLang="en-US" baseline="0" dirty="0">
              <a:latin typeface="楷体_GB2312" pitchFamily="49" charset="-122"/>
            </a:endParaRPr>
          </a:p>
          <a:p>
            <a:pPr algn="just">
              <a:lnSpc>
                <a:spcPct val="150000"/>
              </a:lnSpc>
            </a:pPr>
            <a:r>
              <a:rPr lang="zh-CN" altLang="en-US" baseline="0" dirty="0">
                <a:latin typeface="楷体_GB2312" pitchFamily="49" charset="-122"/>
              </a:rPr>
              <a:t>       </a:t>
            </a:r>
            <a:r>
              <a:rPr lang="en-US" altLang="zh-CN" baseline="0" dirty="0">
                <a:latin typeface="楷体_GB2312" pitchFamily="49" charset="-122"/>
              </a:rPr>
              <a:t>135</a:t>
            </a:r>
            <a:r>
              <a:rPr lang="zh-CN" altLang="en-US" baseline="0" dirty="0">
                <a:latin typeface="楷体_GB2312" pitchFamily="49" charset="-122"/>
              </a:rPr>
              <a:t>～</a:t>
            </a:r>
            <a:r>
              <a:rPr lang="en-US" altLang="zh-CN" baseline="0" dirty="0">
                <a:latin typeface="楷体_GB2312" pitchFamily="49" charset="-122"/>
              </a:rPr>
              <a:t>150℃</a:t>
            </a:r>
            <a:r>
              <a:rPr lang="zh-CN" altLang="en-US" baseline="0" dirty="0">
                <a:latin typeface="楷体_GB2312" pitchFamily="49" charset="-122"/>
              </a:rPr>
              <a:t>，</a:t>
            </a:r>
            <a:r>
              <a:rPr lang="en-US" altLang="zh-CN" baseline="0" dirty="0">
                <a:latin typeface="楷体_GB2312" pitchFamily="49" charset="-122"/>
              </a:rPr>
              <a:t>2</a:t>
            </a:r>
            <a:r>
              <a:rPr lang="zh-CN" altLang="en-US" baseline="0" dirty="0">
                <a:latin typeface="楷体_GB2312" pitchFamily="49" charset="-122"/>
              </a:rPr>
              <a:t>～</a:t>
            </a:r>
            <a:r>
              <a:rPr lang="en-US" altLang="zh-CN" baseline="0" dirty="0">
                <a:latin typeface="楷体_GB2312" pitchFamily="49" charset="-122"/>
              </a:rPr>
              <a:t>6 s </a:t>
            </a:r>
            <a:r>
              <a:rPr lang="zh-CN" altLang="en-US" baseline="0" dirty="0">
                <a:latin typeface="楷体_GB2312" pitchFamily="49" charset="-122"/>
              </a:rPr>
              <a:t>。</a:t>
            </a:r>
            <a:endParaRPr lang="zh-CN" altLang="en-US" baseline="0" dirty="0">
              <a:latin typeface="楷体_GB2312" pitchFamily="49" charset="-122"/>
            </a:endParaRPr>
          </a:p>
          <a:p>
            <a:pPr algn="just">
              <a:lnSpc>
                <a:spcPct val="150000"/>
              </a:lnSpc>
            </a:pPr>
            <a:r>
              <a:rPr lang="zh-CN" altLang="en-US" baseline="0" dirty="0">
                <a:latin typeface="楷体_GB2312" pitchFamily="49" charset="-122"/>
              </a:rPr>
              <a:t>    现在广泛用于各种果汁、牛奶、酱油等液态食品中。</a:t>
            </a:r>
            <a:endParaRPr lang="zh-CN" altLang="en-US" baseline="0" dirty="0">
              <a:latin typeface="楷体_GB2312" pitchFamily="49" charset="-122"/>
            </a:endParaRP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08546" name="Picture 2" descr="2sod"/>
          <p:cNvPicPr>
            <a:picLocks noChangeAspect="1"/>
          </p:cNvPicPr>
          <p:nvPr/>
        </p:nvPicPr>
        <p:blipFill>
          <a:blip r:embed="rId1"/>
          <a:stretch>
            <a:fillRect/>
          </a:stretch>
        </p:blipFill>
        <p:spPr>
          <a:xfrm>
            <a:off x="381000" y="381000"/>
            <a:ext cx="4321175" cy="3429000"/>
          </a:xfrm>
          <a:prstGeom prst="rect">
            <a:avLst/>
          </a:prstGeom>
          <a:noFill/>
          <a:ln w="9525">
            <a:noFill/>
          </a:ln>
        </p:spPr>
      </p:pic>
      <p:sp>
        <p:nvSpPr>
          <p:cNvPr id="108547" name="Rectangle 3"/>
          <p:cNvSpPr/>
          <p:nvPr/>
        </p:nvSpPr>
        <p:spPr>
          <a:xfrm>
            <a:off x="4648200" y="1828800"/>
            <a:ext cx="4495800" cy="792163"/>
          </a:xfrm>
          <a:prstGeom prst="rect">
            <a:avLst/>
          </a:prstGeom>
          <a:solidFill>
            <a:schemeClr val="tx1"/>
          </a:solidFill>
          <a:ln w="9525" cap="flat" cmpd="sng">
            <a:solidFill>
              <a:schemeClr val="tx1"/>
            </a:solidFill>
            <a:prstDash val="solid"/>
            <a:miter/>
            <a:headEnd type="none" w="med" len="med"/>
            <a:tailEnd type="none" w="med" len="med"/>
          </a:ln>
        </p:spPr>
        <p:txBody>
          <a:bodyPr wrap="none" anchor="ctr" anchorCtr="0"/>
          <a:p>
            <a:pPr algn="ctr" eaLnBrk="0" hangingPunct="0"/>
            <a:r>
              <a:rPr lang="zh-CN" altLang="en-US" sz="3200" baseline="0" dirty="0">
                <a:solidFill>
                  <a:srgbClr val="FFFF99"/>
                </a:solidFill>
                <a:latin typeface="楷体_GB2312" pitchFamily="49" charset="-122"/>
              </a:rPr>
              <a:t>超氧化物歧化酶（</a:t>
            </a:r>
            <a:r>
              <a:rPr lang="en-US" altLang="zh-CN" sz="3200" baseline="0" dirty="0">
                <a:solidFill>
                  <a:srgbClr val="FFFF99"/>
                </a:solidFill>
                <a:latin typeface="楷体_GB2312" pitchFamily="49" charset="-122"/>
              </a:rPr>
              <a:t>SOD</a:t>
            </a:r>
            <a:r>
              <a:rPr lang="zh-CN" altLang="en-US" sz="3200" baseline="0" dirty="0">
                <a:solidFill>
                  <a:srgbClr val="FFFF99"/>
                </a:solidFill>
                <a:latin typeface="楷体_GB2312" pitchFamily="49" charset="-122"/>
              </a:rPr>
              <a:t>）</a:t>
            </a:r>
            <a:endParaRPr lang="zh-CN" altLang="en-US" sz="3200" baseline="0" dirty="0">
              <a:solidFill>
                <a:srgbClr val="FFFF99"/>
              </a:solidFill>
              <a:latin typeface="楷体_GB2312" pitchFamily="49" charset="-122"/>
            </a:endParaRPr>
          </a:p>
        </p:txBody>
      </p:sp>
      <p:sp>
        <p:nvSpPr>
          <p:cNvPr id="118788" name="Rectangle 4"/>
          <p:cNvSpPr/>
          <p:nvPr/>
        </p:nvSpPr>
        <p:spPr>
          <a:xfrm>
            <a:off x="304800" y="4343400"/>
            <a:ext cx="8610600" cy="1341438"/>
          </a:xfrm>
          <a:prstGeom prst="rect">
            <a:avLst/>
          </a:prstGeom>
          <a:noFill/>
          <a:ln w="9525">
            <a:noFill/>
          </a:ln>
        </p:spPr>
        <p:txBody>
          <a:bodyPr wrap="none" anchor="ctr" anchorCtr="0"/>
          <a:p>
            <a:r>
              <a:rPr lang="zh-CN" altLang="en-US" sz="3200" baseline="0" dirty="0">
                <a:latin typeface="Times New Roman" panose="02020603050405020304" pitchFamily="18" charset="0"/>
              </a:rPr>
              <a:t>功能：</a:t>
            </a:r>
            <a:endParaRPr lang="zh-CN" altLang="en-US" sz="3200" baseline="0" dirty="0">
              <a:latin typeface="Times New Roman" panose="02020603050405020304" pitchFamily="18" charset="0"/>
            </a:endParaRPr>
          </a:p>
          <a:p>
            <a:r>
              <a:rPr lang="zh-CN" altLang="en-US" sz="3200" baseline="0" dirty="0">
                <a:latin typeface="Times New Roman" panose="02020603050405020304" pitchFamily="18" charset="0"/>
              </a:rPr>
              <a:t>使好氧菌免受超氧化物阴离子自由基的毒害。</a:t>
            </a:r>
            <a:endParaRPr lang="zh-CN" altLang="en-US" sz="3200" baseline="0" dirty="0">
              <a:latin typeface="Times New Roman" panose="02020603050405020304" pitchFamily="18" charset="0"/>
            </a:endParaRPr>
          </a:p>
        </p:txBody>
      </p:sp>
      <p:sp>
        <p:nvSpPr>
          <p:cNvPr id="108549" name="AutoShape 5">
            <a:hlinkClick r:id="rId2" action="ppaction://hlinksldjump"/>
          </p:cNvPr>
          <p:cNvSpPr/>
          <p:nvPr/>
        </p:nvSpPr>
        <p:spPr>
          <a:xfrm>
            <a:off x="6629400" y="609600"/>
            <a:ext cx="533400" cy="533400"/>
          </a:xfrm>
          <a:prstGeom prst="smileyFace">
            <a:avLst>
              <a:gd name="adj" fmla="val 4653"/>
            </a:avLst>
          </a:prstGeom>
          <a:solidFill>
            <a:srgbClr val="FFFF00"/>
          </a:solidFill>
          <a:ln w="9525" cap="flat" cmpd="sng">
            <a:solidFill>
              <a:schemeClr val="tx1"/>
            </a:solidFill>
            <a:prstDash val="solid"/>
            <a:headEnd type="none" w="med" len="med"/>
            <a:tailEnd type="none" w="med" len="med"/>
          </a:ln>
        </p:spPr>
        <p:txBody>
          <a:bodyPr wrap="none" anchor="ctr" anchorCtr="0"/>
          <a:p>
            <a:endParaRPr lang="zh-CN" altLang="en-US" dirty="0">
              <a:latin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8788"/>
                                        </p:tgtEl>
                                        <p:attrNameLst>
                                          <p:attrName>style.visibility</p:attrName>
                                        </p:attrNameLst>
                                      </p:cBhvr>
                                      <p:to>
                                        <p:strVal val="visible"/>
                                      </p:to>
                                    </p:set>
                                    <p:anim calcmode="lin" valueType="num">
                                      <p:cBhvr>
                                        <p:cTn id="7" dur="1000" fill="hold"/>
                                        <p:tgtEl>
                                          <p:spTgt spid="118788"/>
                                        </p:tgtEl>
                                        <p:attrNameLst>
                                          <p:attrName>ppt_w</p:attrName>
                                        </p:attrNameLst>
                                      </p:cBhvr>
                                      <p:tavLst>
                                        <p:tav tm="0">
                                          <p:val>
                                            <p:fltVal val="0.000000"/>
                                          </p:val>
                                        </p:tav>
                                        <p:tav tm="100000">
                                          <p:val>
                                            <p:strVal val="#ppt_w"/>
                                          </p:val>
                                        </p:tav>
                                      </p:tavLst>
                                    </p:anim>
                                    <p:anim calcmode="lin" valueType="num">
                                      <p:cBhvr>
                                        <p:cTn id="8" dur="1000" fill="hold"/>
                                        <p:tgtEl>
                                          <p:spTgt spid="118788"/>
                                        </p:tgtEl>
                                        <p:attrNameLst>
                                          <p:attrName>ppt_h</p:attrName>
                                        </p:attrNameLst>
                                      </p:cBhvr>
                                      <p:tavLst>
                                        <p:tav tm="0">
                                          <p:val>
                                            <p:fltVal val="0.000000"/>
                                          </p:val>
                                        </p:tav>
                                        <p:tav tm="100000">
                                          <p:val>
                                            <p:strVal val="#ppt_h"/>
                                          </p:val>
                                        </p:tav>
                                      </p:tavLst>
                                    </p:anim>
                                    <p:animEffect transition="in" filter="fade">
                                      <p:cBhvr>
                                        <p:cTn id="9" dur="1000"/>
                                        <p:tgtEl>
                                          <p:spTgt spid="1187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8" grpId="0"/>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Rectangle 2"/>
          <p:cNvSpPr/>
          <p:nvPr/>
        </p:nvSpPr>
        <p:spPr>
          <a:xfrm>
            <a:off x="228600" y="228600"/>
            <a:ext cx="8763000" cy="6400800"/>
          </a:xfrm>
          <a:prstGeom prst="rect">
            <a:avLst/>
          </a:prstGeom>
          <a:noFill/>
          <a:ln w="9525">
            <a:noFill/>
          </a:ln>
        </p:spPr>
        <p:txBody>
          <a:bodyPr anchor="ctr" anchorCtr="0"/>
          <a:p>
            <a:pPr>
              <a:lnSpc>
                <a:spcPct val="135000"/>
              </a:lnSpc>
            </a:pPr>
            <a:r>
              <a:rPr lang="en-US" altLang="zh-CN" baseline="0" dirty="0">
                <a:latin typeface="楷体_GB2312" pitchFamily="49" charset="-122"/>
              </a:rPr>
              <a:t>    </a:t>
            </a:r>
            <a:r>
              <a:rPr lang="zh-CN" altLang="en-US" baseline="0" dirty="0">
                <a:latin typeface="楷体_GB2312" pitchFamily="49" charset="-122"/>
              </a:rPr>
              <a:t>大量元素：</a:t>
            </a:r>
            <a:r>
              <a:rPr lang="en-US" altLang="zh-CN" sz="2800" baseline="0" dirty="0">
                <a:latin typeface="楷体_GB2312" pitchFamily="49" charset="-122"/>
              </a:rPr>
              <a:t>Na</a:t>
            </a:r>
            <a:r>
              <a:rPr lang="zh-CN" altLang="en-US" sz="2800" baseline="0" dirty="0">
                <a:latin typeface="楷体_GB2312" pitchFamily="49" charset="-122"/>
              </a:rPr>
              <a:t>、 </a:t>
            </a:r>
            <a:r>
              <a:rPr lang="en-US" altLang="zh-CN" sz="2800" baseline="0" dirty="0">
                <a:latin typeface="楷体_GB2312" pitchFamily="49" charset="-122"/>
              </a:rPr>
              <a:t>K</a:t>
            </a:r>
            <a:r>
              <a:rPr lang="zh-CN" altLang="en-US" sz="2800" baseline="0" dirty="0">
                <a:latin typeface="楷体_GB2312" pitchFamily="49" charset="-122"/>
              </a:rPr>
              <a:t>、 </a:t>
            </a:r>
            <a:r>
              <a:rPr lang="en-US" altLang="zh-CN" sz="2800" baseline="0" dirty="0">
                <a:latin typeface="楷体_GB2312" pitchFamily="49" charset="-122"/>
              </a:rPr>
              <a:t>Mg</a:t>
            </a:r>
            <a:r>
              <a:rPr lang="zh-CN" altLang="en-US" sz="2800" baseline="0" dirty="0">
                <a:latin typeface="楷体_GB2312" pitchFamily="49" charset="-122"/>
              </a:rPr>
              <a:t>、 </a:t>
            </a:r>
            <a:r>
              <a:rPr lang="en-US" altLang="zh-CN" sz="2800" baseline="0" dirty="0">
                <a:latin typeface="楷体_GB2312" pitchFamily="49" charset="-122"/>
              </a:rPr>
              <a:t>Ca</a:t>
            </a:r>
            <a:r>
              <a:rPr lang="zh-CN" altLang="en-US" sz="2800" baseline="0" dirty="0">
                <a:latin typeface="楷体_GB2312" pitchFamily="49" charset="-122"/>
              </a:rPr>
              <a:t>、 </a:t>
            </a:r>
            <a:r>
              <a:rPr lang="en-US" altLang="zh-CN" sz="2800" baseline="0" dirty="0">
                <a:latin typeface="楷体_GB2312" pitchFamily="49" charset="-122"/>
              </a:rPr>
              <a:t>S</a:t>
            </a:r>
            <a:r>
              <a:rPr lang="zh-CN" altLang="en-US" sz="2800" baseline="0" dirty="0">
                <a:latin typeface="楷体_GB2312" pitchFamily="49" charset="-122"/>
              </a:rPr>
              <a:t>、 </a:t>
            </a:r>
            <a:r>
              <a:rPr lang="en-US" altLang="zh-CN" sz="2800" baseline="0" dirty="0">
                <a:latin typeface="楷体_GB2312" pitchFamily="49" charset="-122"/>
              </a:rPr>
              <a:t>P </a:t>
            </a:r>
            <a:r>
              <a:rPr lang="zh-CN" altLang="en-US" baseline="0" dirty="0">
                <a:latin typeface="楷体_GB2312" pitchFamily="49" charset="-122"/>
              </a:rPr>
              <a:t>等</a:t>
            </a:r>
            <a:r>
              <a:rPr lang="zh-CN" altLang="en-US" sz="2800" baseline="0" dirty="0">
                <a:latin typeface="楷体_GB2312" pitchFamily="49" charset="-122"/>
              </a:rPr>
              <a:t>。</a:t>
            </a:r>
            <a:br>
              <a:rPr lang="zh-CN" altLang="en-US" sz="2800" baseline="0" dirty="0">
                <a:latin typeface="楷体_GB2312" pitchFamily="49" charset="-122"/>
              </a:rPr>
            </a:br>
            <a:r>
              <a:rPr lang="zh-CN" altLang="en-US" sz="2800" baseline="0" dirty="0">
                <a:latin typeface="楷体_GB2312" pitchFamily="49" charset="-122"/>
              </a:rPr>
              <a:t>              （</a:t>
            </a:r>
            <a:r>
              <a:rPr lang="en-US" altLang="en-US" sz="2800" baseline="0" dirty="0">
                <a:solidFill>
                  <a:schemeClr val="tx2"/>
                </a:solidFill>
                <a:latin typeface="楷体_GB2312" pitchFamily="49" charset="-122"/>
              </a:rPr>
              <a:t>＞</a:t>
            </a:r>
            <a:r>
              <a:rPr lang="en-US" altLang="zh-CN" sz="2800" baseline="0" dirty="0">
                <a:latin typeface="楷体_GB2312" pitchFamily="49" charset="-122"/>
              </a:rPr>
              <a:t>10</a:t>
            </a:r>
            <a:r>
              <a:rPr lang="en-US" altLang="zh-CN" sz="2800" baseline="30000" dirty="0">
                <a:latin typeface="楷体_GB2312" pitchFamily="49" charset="-122"/>
              </a:rPr>
              <a:t>-3 </a:t>
            </a:r>
            <a:r>
              <a:rPr lang="zh-CN" altLang="en-US" sz="2800" baseline="0" dirty="0">
                <a:latin typeface="楷体_GB2312" pitchFamily="49" charset="-122"/>
              </a:rPr>
              <a:t>～ </a:t>
            </a:r>
            <a:r>
              <a:rPr lang="en-US" altLang="zh-CN" sz="2800" baseline="0" dirty="0">
                <a:latin typeface="楷体_GB2312" pitchFamily="49" charset="-122"/>
              </a:rPr>
              <a:t>10</a:t>
            </a:r>
            <a:r>
              <a:rPr lang="en-US" altLang="zh-CN" sz="2800" baseline="30000" dirty="0">
                <a:latin typeface="楷体_GB2312" pitchFamily="49" charset="-122"/>
              </a:rPr>
              <a:t>-4  </a:t>
            </a:r>
            <a:r>
              <a:rPr lang="en-US" altLang="zh-CN" sz="2800" baseline="0" dirty="0">
                <a:latin typeface="楷体_GB2312" pitchFamily="49" charset="-122"/>
              </a:rPr>
              <a:t>mol/L</a:t>
            </a:r>
            <a:r>
              <a:rPr lang="zh-CN" altLang="en-US" sz="2800" baseline="0" dirty="0">
                <a:latin typeface="楷体_GB2312" pitchFamily="49" charset="-122"/>
              </a:rPr>
              <a:t>）</a:t>
            </a:r>
            <a:br>
              <a:rPr lang="zh-CN" altLang="en-US" sz="800" baseline="0" dirty="0">
                <a:latin typeface="楷体_GB2312" pitchFamily="49" charset="-122"/>
              </a:rPr>
            </a:br>
            <a:r>
              <a:rPr lang="zh-CN" altLang="en-US" sz="800" baseline="0" dirty="0">
                <a:latin typeface="楷体_GB2312" pitchFamily="49" charset="-122"/>
              </a:rPr>
              <a:t>  </a:t>
            </a:r>
            <a:r>
              <a:rPr lang="zh-CN" altLang="en-US" sz="800" b="0" baseline="0" dirty="0">
                <a:latin typeface="楷体_GB2312" pitchFamily="49" charset="-122"/>
              </a:rPr>
              <a:t>  </a:t>
            </a:r>
            <a:br>
              <a:rPr lang="zh-CN" altLang="en-US" sz="800" b="0" baseline="0" dirty="0">
                <a:latin typeface="楷体_GB2312" pitchFamily="49" charset="-122"/>
              </a:rPr>
            </a:br>
            <a:r>
              <a:rPr lang="zh-CN" altLang="en-US" sz="2800" baseline="0" dirty="0">
                <a:latin typeface="楷体_GB2312" pitchFamily="49" charset="-122"/>
              </a:rPr>
              <a:t>    </a:t>
            </a:r>
            <a:r>
              <a:rPr lang="zh-CN" altLang="en-US" baseline="0" dirty="0">
                <a:latin typeface="楷体_GB2312" pitchFamily="49" charset="-122"/>
              </a:rPr>
              <a:t>微量元素</a:t>
            </a:r>
            <a:r>
              <a:rPr lang="en-US" altLang="zh-CN" baseline="0" dirty="0">
                <a:latin typeface="楷体_GB2312" pitchFamily="49" charset="-122"/>
              </a:rPr>
              <a:t>: </a:t>
            </a:r>
            <a:r>
              <a:rPr lang="zh-CN" altLang="en-US" baseline="0" dirty="0">
                <a:latin typeface="楷体_GB2312" pitchFamily="49" charset="-122"/>
              </a:rPr>
              <a:t>是指那些在微生物生长过程中起重要作用，而机体对这些元素的需要量极其微小的元素。</a:t>
            </a:r>
            <a:br>
              <a:rPr lang="zh-CN" altLang="en-US" baseline="0" dirty="0">
                <a:latin typeface="楷体_GB2312" pitchFamily="49" charset="-122"/>
              </a:rPr>
            </a:br>
            <a:r>
              <a:rPr lang="zh-CN" altLang="en-US" baseline="0" dirty="0">
                <a:latin typeface="楷体_GB2312" pitchFamily="49" charset="-122"/>
              </a:rPr>
              <a:t>     锌、锰、钠、氯、钼、硒、钴、铜、钨、镍、硼 等。</a:t>
            </a:r>
            <a:br>
              <a:rPr lang="zh-CN" altLang="en-US" baseline="0" dirty="0">
                <a:latin typeface="楷体_GB2312" pitchFamily="49" charset="-122"/>
              </a:rPr>
            </a:br>
            <a:r>
              <a:rPr lang="zh-CN" altLang="en-US" baseline="0" dirty="0">
                <a:latin typeface="楷体_GB2312" pitchFamily="49" charset="-122"/>
              </a:rPr>
              <a:t>                 </a:t>
            </a:r>
            <a:r>
              <a:rPr lang="zh-CN" altLang="en-US" sz="2800" baseline="0" dirty="0">
                <a:latin typeface="楷体_GB2312" pitchFamily="49" charset="-122"/>
              </a:rPr>
              <a:t>（</a:t>
            </a:r>
            <a:r>
              <a:rPr lang="en-US" altLang="zh-CN" sz="2800" baseline="0" dirty="0">
                <a:latin typeface="楷体_GB2312" pitchFamily="49" charset="-122"/>
              </a:rPr>
              <a:t>10</a:t>
            </a:r>
            <a:r>
              <a:rPr lang="en-US" altLang="zh-CN" sz="2800" baseline="30000" dirty="0">
                <a:latin typeface="楷体_GB2312" pitchFamily="49" charset="-122"/>
              </a:rPr>
              <a:t>-6 </a:t>
            </a:r>
            <a:r>
              <a:rPr lang="zh-CN" altLang="en-US" sz="2800" baseline="0" dirty="0">
                <a:latin typeface="楷体_GB2312" pitchFamily="49" charset="-122"/>
              </a:rPr>
              <a:t>～ </a:t>
            </a:r>
            <a:r>
              <a:rPr lang="en-US" altLang="zh-CN" sz="2800" baseline="0" dirty="0">
                <a:latin typeface="楷体_GB2312" pitchFamily="49" charset="-122"/>
              </a:rPr>
              <a:t>10</a:t>
            </a:r>
            <a:r>
              <a:rPr lang="en-US" altLang="zh-CN" sz="2800" baseline="30000" dirty="0">
                <a:latin typeface="楷体_GB2312" pitchFamily="49" charset="-122"/>
              </a:rPr>
              <a:t>-8 </a:t>
            </a:r>
            <a:r>
              <a:rPr lang="en-US" altLang="zh-CN" sz="2800" baseline="0" dirty="0">
                <a:latin typeface="楷体_GB2312" pitchFamily="49" charset="-122"/>
              </a:rPr>
              <a:t>mol/L</a:t>
            </a:r>
            <a:r>
              <a:rPr lang="zh-CN" altLang="en-US" sz="2800" baseline="0" dirty="0">
                <a:latin typeface="楷体_GB2312" pitchFamily="49" charset="-122"/>
              </a:rPr>
              <a:t>）</a:t>
            </a:r>
            <a:r>
              <a:rPr lang="zh-CN" altLang="en-US" sz="3900" baseline="0" dirty="0">
                <a:solidFill>
                  <a:schemeClr val="tx2"/>
                </a:solidFill>
                <a:latin typeface="Arial" panose="020B0604020202020204" pitchFamily="34" charset="0"/>
                <a:ea typeface="SimSun" panose="02010600030101010101" pitchFamily="2" charset="-122"/>
              </a:rPr>
              <a:t> </a:t>
            </a:r>
            <a:br>
              <a:rPr lang="zh-CN" altLang="en-US" sz="3900" baseline="0" dirty="0">
                <a:solidFill>
                  <a:schemeClr val="tx2"/>
                </a:solidFill>
                <a:latin typeface="Arial" panose="020B0604020202020204" pitchFamily="34" charset="0"/>
                <a:ea typeface="SimSun" panose="02010600030101010101" pitchFamily="2" charset="-122"/>
              </a:rPr>
            </a:br>
            <a:r>
              <a:rPr lang="zh-CN" altLang="en-US" sz="2800" baseline="0" dirty="0">
                <a:solidFill>
                  <a:srgbClr val="0000FF"/>
                </a:solidFill>
                <a:latin typeface="Arial" panose="020B0604020202020204" pitchFamily="34" charset="0"/>
              </a:rPr>
              <a:t>单盐毒害：</a:t>
            </a:r>
            <a:r>
              <a:rPr lang="zh-CN" altLang="en-US" baseline="0" dirty="0">
                <a:latin typeface="Arial" panose="020B0604020202020204" pitchFamily="34" charset="0"/>
              </a:rPr>
              <a:t>微量元素中有许多是重金属元素，如果它们过量会对机体的正常代谢产生毒害作用，而且单独一种微量元素过量产生的毒害作用更大，称作单盐毒害作用。</a:t>
            </a:r>
            <a:br>
              <a:rPr lang="zh-CN" altLang="en-US" baseline="0" dirty="0">
                <a:latin typeface="Arial" panose="020B0604020202020204" pitchFamily="34" charset="0"/>
              </a:rPr>
            </a:br>
            <a:r>
              <a:rPr lang="zh-CN" altLang="en-US" baseline="0" dirty="0">
                <a:latin typeface="Arial" panose="020B0604020202020204" pitchFamily="34" charset="0"/>
              </a:rPr>
              <a:t>        所以，没有特殊原因，在配制培养基时没有另外加入微量元素的必要。</a:t>
            </a:r>
            <a:endParaRPr lang="zh-CN" altLang="en-US" baseline="0" dirty="0">
              <a:latin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Rectangle 2"/>
          <p:cNvSpPr/>
          <p:nvPr/>
        </p:nvSpPr>
        <p:spPr>
          <a:xfrm>
            <a:off x="228600" y="838200"/>
            <a:ext cx="8763000" cy="6400800"/>
          </a:xfrm>
          <a:prstGeom prst="rect">
            <a:avLst/>
          </a:prstGeom>
          <a:noFill/>
          <a:ln w="9525">
            <a:noFill/>
          </a:ln>
        </p:spPr>
        <p:txBody>
          <a:bodyPr anchor="ctr" anchorCtr="0"/>
          <a:p>
            <a:pPr>
              <a:lnSpc>
                <a:spcPct val="140000"/>
              </a:lnSpc>
            </a:pPr>
            <a:r>
              <a:rPr lang="zh-CN" altLang="en-US" sz="3200" baseline="0" dirty="0">
                <a:solidFill>
                  <a:srgbClr val="C00000"/>
                </a:solidFill>
                <a:latin typeface="楷体_GB2312" pitchFamily="49" charset="-122"/>
              </a:rPr>
              <a:t>（五）</a:t>
            </a:r>
            <a:r>
              <a:rPr lang="zh-CN" altLang="en-US" sz="3200" baseline="0" dirty="0">
                <a:solidFill>
                  <a:srgbClr val="C00000"/>
                </a:solidFill>
                <a:latin typeface="Times New Roman" panose="02020603050405020304" pitchFamily="18" charset="0"/>
              </a:rPr>
              <a:t>生长因子：</a:t>
            </a:r>
            <a:br>
              <a:rPr lang="zh-CN" altLang="en-US" baseline="0" dirty="0">
                <a:latin typeface="Arial" panose="020B0604020202020204" pitchFamily="34" charset="0"/>
              </a:rPr>
            </a:br>
            <a:r>
              <a:rPr lang="zh-CN" altLang="en-US" sz="800" baseline="0" dirty="0">
                <a:latin typeface="Arial" panose="020B0604020202020204" pitchFamily="34" charset="0"/>
              </a:rPr>
              <a:t>            </a:t>
            </a:r>
            <a:r>
              <a:rPr lang="zh-CN" altLang="en-US" sz="800" baseline="0" dirty="0">
                <a:latin typeface="楷体_GB2312" pitchFamily="49" charset="-122"/>
              </a:rPr>
              <a:t>       </a:t>
            </a:r>
            <a:br>
              <a:rPr lang="zh-CN" altLang="en-US" sz="800" baseline="0" dirty="0">
                <a:latin typeface="楷体_GB2312" pitchFamily="49" charset="-122"/>
              </a:rPr>
            </a:br>
            <a:r>
              <a:rPr lang="zh-CN" altLang="en-US" baseline="0" dirty="0">
                <a:latin typeface="楷体_GB2312" pitchFamily="49" charset="-122"/>
              </a:rPr>
              <a:t>       通常是指那些微生物生长所必需而且需要量很小，但微生物自身不能合成的或合成量不足以满足机体生长需要的有机化合物。</a:t>
            </a:r>
            <a:br>
              <a:rPr lang="zh-CN" altLang="en-US" baseline="0" dirty="0">
                <a:latin typeface="楷体_GB2312" pitchFamily="49" charset="-122"/>
              </a:rPr>
            </a:br>
            <a:r>
              <a:rPr lang="zh-CN" altLang="en-US" baseline="0" dirty="0">
                <a:latin typeface="楷体_GB2312" pitchFamily="49" charset="-122"/>
              </a:rPr>
              <a:t>       根据生长因子的化学结构与它们在机体内的生理作用，可以分为：维生素；氨基酸；嘌呤或嘧啶碱基。</a:t>
            </a:r>
            <a:br>
              <a:rPr lang="zh-CN" altLang="en-US" baseline="0" dirty="0">
                <a:latin typeface="楷体_GB2312" pitchFamily="49" charset="-122"/>
              </a:rPr>
            </a:br>
            <a:r>
              <a:rPr lang="zh-CN" altLang="en-US" sz="1000" baseline="0" dirty="0">
                <a:latin typeface="楷体_GB2312" pitchFamily="49" charset="-122"/>
              </a:rPr>
              <a:t>       </a:t>
            </a:r>
            <a:br>
              <a:rPr lang="zh-CN" altLang="en-US" sz="1000" baseline="0" dirty="0">
                <a:latin typeface="楷体_GB2312" pitchFamily="49" charset="-122"/>
              </a:rPr>
            </a:br>
            <a:r>
              <a:rPr lang="zh-CN" altLang="en-US" sz="1000" baseline="0" dirty="0">
                <a:latin typeface="楷体_GB2312" pitchFamily="49" charset="-122"/>
              </a:rPr>
              <a:t>                </a:t>
            </a:r>
            <a:r>
              <a:rPr lang="zh-CN" altLang="en-US" baseline="0" dirty="0">
                <a:latin typeface="楷体_GB2312" pitchFamily="49" charset="-122"/>
              </a:rPr>
              <a:t>维生素大部分是构成酶的辅基或辅酶，是酶活性所需要的成分。</a:t>
            </a:r>
            <a:br>
              <a:rPr lang="zh-CN" altLang="en-US" baseline="0" dirty="0">
                <a:latin typeface="楷体_GB2312" pitchFamily="49" charset="-122"/>
              </a:rPr>
            </a:br>
            <a:r>
              <a:rPr lang="zh-CN" altLang="en-US" baseline="0" dirty="0">
                <a:latin typeface="楷体_GB2312" pitchFamily="49" charset="-122"/>
              </a:rPr>
              <a:t>       嘌呤或嘧啶碱基一般是构成某些酶的辅酶或辅基或构成核酸的组成成分。</a:t>
            </a:r>
            <a:br>
              <a:rPr lang="zh-CN" altLang="en-US" baseline="0" dirty="0">
                <a:latin typeface="楷体_GB2312" pitchFamily="49" charset="-122"/>
              </a:rPr>
            </a:br>
            <a:endParaRPr lang="zh-CN" altLang="en-US" baseline="0" dirty="0">
              <a:latin typeface="楷体_GB2312" pitchFamily="49"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Rectangle 3"/>
          <p:cNvSpPr/>
          <p:nvPr/>
        </p:nvSpPr>
        <p:spPr>
          <a:xfrm>
            <a:off x="152400" y="1514475"/>
            <a:ext cx="8763000" cy="2066925"/>
          </a:xfrm>
          <a:prstGeom prst="rect">
            <a:avLst/>
          </a:prstGeom>
          <a:noFill/>
          <a:ln w="9525">
            <a:noFill/>
          </a:ln>
        </p:spPr>
        <p:txBody>
          <a:bodyPr>
            <a:spAutoFit/>
          </a:bodyPr>
          <a:p>
            <a:pPr>
              <a:lnSpc>
                <a:spcPct val="135000"/>
              </a:lnSpc>
            </a:pPr>
            <a:r>
              <a:rPr lang="en-US" altLang="zh-CN" baseline="0" dirty="0">
                <a:latin typeface="楷体_GB2312" pitchFamily="49" charset="-122"/>
              </a:rPr>
              <a:t>      </a:t>
            </a:r>
            <a:r>
              <a:rPr lang="zh-CN" altLang="en-US" baseline="0" dirty="0">
                <a:latin typeface="楷体_GB2312" pitchFamily="49" charset="-122"/>
              </a:rPr>
              <a:t>在一些情况下，培养基中一种氨基酸的含量过高，</a:t>
            </a:r>
            <a:endParaRPr lang="zh-CN" altLang="en-US" baseline="0" dirty="0">
              <a:latin typeface="楷体_GB2312" pitchFamily="49" charset="-122"/>
            </a:endParaRPr>
          </a:p>
          <a:p>
            <a:pPr>
              <a:lnSpc>
                <a:spcPct val="135000"/>
              </a:lnSpc>
            </a:pPr>
            <a:r>
              <a:rPr lang="zh-CN" altLang="en-US" baseline="0" dirty="0">
                <a:latin typeface="楷体_GB2312" pitchFamily="49" charset="-122"/>
              </a:rPr>
              <a:t>也会导致其他所需氨基酸的吸收不好，因此，氨基酸的含量</a:t>
            </a:r>
            <a:endParaRPr lang="zh-CN" altLang="en-US" baseline="0" dirty="0">
              <a:latin typeface="楷体_GB2312" pitchFamily="49" charset="-122"/>
            </a:endParaRPr>
          </a:p>
          <a:p>
            <a:pPr>
              <a:lnSpc>
                <a:spcPct val="135000"/>
              </a:lnSpc>
            </a:pPr>
            <a:r>
              <a:rPr lang="zh-CN" altLang="en-US" baseline="0" dirty="0">
                <a:latin typeface="楷体_GB2312" pitchFamily="49" charset="-122"/>
              </a:rPr>
              <a:t>要控制在一定浓度范围内，避免氨基酸之间因浓度不协调所产生的不良作用。</a:t>
            </a:r>
            <a:endParaRPr lang="zh-CN" altLang="en-US" baseline="0" dirty="0">
              <a:latin typeface="楷体_GB2312" pitchFamily="49" charset="-122"/>
            </a:endParaRPr>
          </a:p>
        </p:txBody>
      </p:sp>
      <p:sp>
        <p:nvSpPr>
          <p:cNvPr id="17411" name="Rectangle 4"/>
          <p:cNvSpPr/>
          <p:nvPr/>
        </p:nvSpPr>
        <p:spPr>
          <a:xfrm>
            <a:off x="169863" y="3594100"/>
            <a:ext cx="8839200" cy="3136900"/>
          </a:xfrm>
          <a:prstGeom prst="rect">
            <a:avLst/>
          </a:prstGeom>
          <a:noFill/>
          <a:ln w="28575" cap="flat" cmpd="sng">
            <a:solidFill>
              <a:srgbClr val="00FFFF"/>
            </a:solidFill>
            <a:prstDash val="solid"/>
            <a:miter/>
            <a:headEnd type="none" w="med" len="med"/>
            <a:tailEnd type="none" w="med" len="med"/>
          </a:ln>
        </p:spPr>
        <p:txBody>
          <a:bodyPr>
            <a:spAutoFit/>
          </a:bodyPr>
          <a:p>
            <a:pPr eaLnBrk="0" hangingPunct="0">
              <a:spcBef>
                <a:spcPct val="50000"/>
              </a:spcBef>
            </a:pPr>
            <a:r>
              <a:rPr lang="en-US" altLang="zh-CN" baseline="0" dirty="0">
                <a:latin typeface="Times New Roman" panose="02020603050405020304" pitchFamily="18" charset="0"/>
                <a:ea typeface="SimSun" panose="02010600030101010101" pitchFamily="2" charset="-122"/>
              </a:rPr>
              <a:t>                 </a:t>
            </a:r>
            <a:r>
              <a:rPr lang="zh-CN" altLang="en-US" baseline="0" dirty="0">
                <a:latin typeface="Times New Roman" panose="02020603050405020304" pitchFamily="18" charset="0"/>
                <a:ea typeface="SimSun" panose="02010600030101010101" pitchFamily="2" charset="-122"/>
              </a:rPr>
              <a:t>微  生  物                                生长因子 需要量（</a:t>
            </a:r>
            <a:r>
              <a:rPr lang="en-US" altLang="zh-CN" baseline="0" dirty="0">
                <a:latin typeface="Times New Roman" panose="02020603050405020304" pitchFamily="18" charset="0"/>
                <a:ea typeface="SimSun" panose="02010600030101010101" pitchFamily="2" charset="-122"/>
              </a:rPr>
              <a:t>ml</a:t>
            </a:r>
            <a:r>
              <a:rPr lang="en-US" altLang="zh-CN" baseline="30000" dirty="0">
                <a:latin typeface="Times New Roman" panose="02020603050405020304" pitchFamily="18" charset="0"/>
                <a:ea typeface="SimSun" panose="02010600030101010101" pitchFamily="2" charset="-122"/>
              </a:rPr>
              <a:t>-1</a:t>
            </a:r>
            <a:r>
              <a:rPr lang="zh-CN" altLang="en-US" baseline="0" dirty="0">
                <a:latin typeface="Times New Roman" panose="02020603050405020304" pitchFamily="18" charset="0"/>
                <a:ea typeface="SimSun" panose="02010600030101010101" pitchFamily="2" charset="-122"/>
              </a:rPr>
              <a:t>）	</a:t>
            </a:r>
            <a:endParaRPr lang="zh-CN" altLang="en-US" baseline="0" dirty="0">
              <a:latin typeface="Times New Roman" panose="02020603050405020304" pitchFamily="18" charset="0"/>
              <a:ea typeface="SimSun" panose="02010600030101010101" pitchFamily="2" charset="-122"/>
            </a:endParaRPr>
          </a:p>
          <a:p>
            <a:pPr eaLnBrk="0" hangingPunct="0">
              <a:spcBef>
                <a:spcPct val="50000"/>
              </a:spcBef>
            </a:pPr>
            <a:r>
              <a:rPr lang="en-US" altLang="zh-CN" sz="2000" baseline="0" dirty="0">
                <a:latin typeface="SimSun" panose="02010600030101010101" pitchFamily="2" charset="-122"/>
                <a:ea typeface="SimSun" panose="02010600030101010101" pitchFamily="2" charset="-122"/>
              </a:rPr>
              <a:t>III</a:t>
            </a:r>
            <a:r>
              <a:rPr lang="zh-CN" altLang="en-US" sz="2000" baseline="0" dirty="0">
                <a:latin typeface="SimSun" panose="02010600030101010101" pitchFamily="2" charset="-122"/>
                <a:ea typeface="SimSun" panose="02010600030101010101" pitchFamily="2" charset="-122"/>
              </a:rPr>
              <a:t>型肺炎链球菌（</a:t>
            </a:r>
            <a:r>
              <a:rPr lang="en-US" altLang="zh-CN" sz="2000" i="1" baseline="0" dirty="0">
                <a:latin typeface="SimSun" panose="02010600030101010101" pitchFamily="2" charset="-122"/>
                <a:ea typeface="SimSun" panose="02010600030101010101" pitchFamily="2" charset="-122"/>
              </a:rPr>
              <a:t>Streptococcus pneumoniae</a:t>
            </a:r>
            <a:r>
              <a:rPr lang="zh-CN" altLang="en-US" sz="2000" baseline="0" dirty="0">
                <a:latin typeface="SimSun" panose="02010600030101010101" pitchFamily="2" charset="-122"/>
                <a:ea typeface="SimSun" panose="02010600030101010101" pitchFamily="2" charset="-122"/>
              </a:rPr>
              <a:t>）胆碱	         </a:t>
            </a:r>
            <a:r>
              <a:rPr lang="en-US" altLang="zh-CN" sz="2000" baseline="0" dirty="0">
                <a:latin typeface="SimSun" panose="02010600030101010101" pitchFamily="2" charset="-122"/>
                <a:ea typeface="SimSun" panose="02010600030101010101" pitchFamily="2" charset="-122"/>
              </a:rPr>
              <a:t>6ug	</a:t>
            </a:r>
            <a:endParaRPr lang="en-US" altLang="zh-CN" sz="2000" baseline="0" dirty="0">
              <a:latin typeface="SimSun" panose="02010600030101010101" pitchFamily="2" charset="-122"/>
              <a:ea typeface="SimSun" panose="02010600030101010101" pitchFamily="2" charset="-122"/>
            </a:endParaRPr>
          </a:p>
          <a:p>
            <a:pPr eaLnBrk="0" hangingPunct="0">
              <a:spcBef>
                <a:spcPct val="50000"/>
              </a:spcBef>
            </a:pPr>
            <a:r>
              <a:rPr lang="zh-CN" altLang="en-US" sz="2000" baseline="0" dirty="0">
                <a:latin typeface="SimSun" panose="02010600030101010101" pitchFamily="2" charset="-122"/>
                <a:ea typeface="SimSun" panose="02010600030101010101" pitchFamily="2" charset="-122"/>
              </a:rPr>
              <a:t>金黄色葡萄球菌（</a:t>
            </a:r>
            <a:r>
              <a:rPr lang="en-US" altLang="zh-CN" sz="2000" i="1" baseline="0" dirty="0">
                <a:latin typeface="SimSun" panose="02010600030101010101" pitchFamily="2" charset="-122"/>
                <a:ea typeface="SimSun" panose="02010600030101010101" pitchFamily="2" charset="-122"/>
              </a:rPr>
              <a:t>Staphylococcus aureus</a:t>
            </a:r>
            <a:r>
              <a:rPr lang="zh-CN" altLang="en-US" sz="2000" baseline="0" dirty="0">
                <a:latin typeface="SimSun" panose="02010600030101010101" pitchFamily="2" charset="-122"/>
                <a:ea typeface="SimSun" panose="02010600030101010101" pitchFamily="2" charset="-122"/>
              </a:rPr>
              <a:t>）	硫胺素	         </a:t>
            </a:r>
            <a:r>
              <a:rPr lang="en-US" altLang="zh-CN" sz="2000" baseline="0" dirty="0">
                <a:latin typeface="SimSun" panose="02010600030101010101" pitchFamily="2" charset="-122"/>
                <a:ea typeface="SimSun" panose="02010600030101010101" pitchFamily="2" charset="-122"/>
              </a:rPr>
              <a:t>0.5ng	</a:t>
            </a:r>
            <a:endParaRPr lang="en-US" altLang="zh-CN" sz="2000" baseline="0" dirty="0">
              <a:latin typeface="SimSun" panose="02010600030101010101" pitchFamily="2" charset="-122"/>
              <a:ea typeface="SimSun" panose="02010600030101010101" pitchFamily="2" charset="-122"/>
            </a:endParaRPr>
          </a:p>
          <a:p>
            <a:pPr eaLnBrk="0" hangingPunct="0">
              <a:spcBef>
                <a:spcPct val="50000"/>
              </a:spcBef>
            </a:pPr>
            <a:r>
              <a:rPr lang="zh-CN" altLang="en-US" sz="2000" baseline="0" dirty="0">
                <a:latin typeface="SimSun" panose="02010600030101010101" pitchFamily="2" charset="-122"/>
                <a:ea typeface="SimSun" panose="02010600030101010101" pitchFamily="2" charset="-122"/>
              </a:rPr>
              <a:t>白喉棒杆菌（</a:t>
            </a:r>
            <a:r>
              <a:rPr lang="en-US" altLang="zh-CN" sz="2000" i="1" baseline="0" dirty="0">
                <a:latin typeface="SimSun" panose="02010600030101010101" pitchFamily="2" charset="-122"/>
                <a:ea typeface="SimSun" panose="02010600030101010101" pitchFamily="2" charset="-122"/>
              </a:rPr>
              <a:t>Cornebacterium diphtherriae</a:t>
            </a:r>
            <a:r>
              <a:rPr lang="zh-CN" altLang="en-US" sz="2000" baseline="0" dirty="0">
                <a:latin typeface="SimSun" panose="02010600030101010101" pitchFamily="2" charset="-122"/>
                <a:ea typeface="SimSun" panose="02010600030101010101" pitchFamily="2" charset="-122"/>
              </a:rPr>
              <a:t>）	</a:t>
            </a:r>
            <a:r>
              <a:rPr lang="en-US" altLang="zh-CN" sz="2000" baseline="0" dirty="0">
                <a:latin typeface="SimSun" panose="02010600030101010101" pitchFamily="2" charset="-122"/>
                <a:ea typeface="SimSun" panose="02010600030101010101" pitchFamily="2" charset="-122"/>
              </a:rPr>
              <a:t>B-</a:t>
            </a:r>
            <a:r>
              <a:rPr lang="zh-CN" altLang="en-US" sz="2000" baseline="0" dirty="0">
                <a:latin typeface="SimSun" panose="02010600030101010101" pitchFamily="2" charset="-122"/>
                <a:ea typeface="SimSun" panose="02010600030101010101" pitchFamily="2" charset="-122"/>
              </a:rPr>
              <a:t>丙氨酸        </a:t>
            </a:r>
            <a:r>
              <a:rPr lang="en-US" altLang="zh-CN" sz="2000" baseline="0" dirty="0">
                <a:latin typeface="SimSun" panose="02010600030101010101" pitchFamily="2" charset="-122"/>
                <a:ea typeface="SimSun" panose="02010600030101010101" pitchFamily="2" charset="-122"/>
              </a:rPr>
              <a:t>1.5ug	</a:t>
            </a:r>
            <a:endParaRPr lang="en-US" altLang="zh-CN" sz="2000" baseline="0" dirty="0">
              <a:latin typeface="SimSun" panose="02010600030101010101" pitchFamily="2" charset="-122"/>
              <a:ea typeface="SimSun" panose="02010600030101010101" pitchFamily="2" charset="-122"/>
            </a:endParaRPr>
          </a:p>
          <a:p>
            <a:pPr eaLnBrk="0" hangingPunct="0">
              <a:spcBef>
                <a:spcPct val="50000"/>
              </a:spcBef>
            </a:pPr>
            <a:r>
              <a:rPr lang="zh-CN" altLang="en-US" sz="2000" baseline="0" dirty="0">
                <a:latin typeface="SimSun" panose="02010600030101010101" pitchFamily="2" charset="-122"/>
                <a:ea typeface="SimSun" panose="02010600030101010101" pitchFamily="2" charset="-122"/>
              </a:rPr>
              <a:t>破伤风梭状芽孢杆菌（</a:t>
            </a:r>
            <a:r>
              <a:rPr lang="en-US" altLang="zh-CN" sz="2000" i="1" baseline="0" dirty="0">
                <a:latin typeface="SimSun" panose="02010600030101010101" pitchFamily="2" charset="-122"/>
                <a:ea typeface="SimSun" panose="02010600030101010101" pitchFamily="2" charset="-122"/>
              </a:rPr>
              <a:t>Clostridium tetani</a:t>
            </a:r>
            <a:r>
              <a:rPr lang="zh-CN" altLang="en-US" sz="2000" baseline="0" dirty="0">
                <a:latin typeface="SimSun" panose="02010600030101010101" pitchFamily="2" charset="-122"/>
                <a:ea typeface="SimSun" panose="02010600030101010101" pitchFamily="2" charset="-122"/>
              </a:rPr>
              <a:t>）	尿嘧啶          </a:t>
            </a:r>
            <a:r>
              <a:rPr lang="en-US" altLang="zh-CN" sz="2000" baseline="0" dirty="0">
                <a:latin typeface="SimSun" panose="02010600030101010101" pitchFamily="2" charset="-122"/>
                <a:ea typeface="SimSun" panose="02010600030101010101" pitchFamily="2" charset="-122"/>
              </a:rPr>
              <a:t>0-4ug	</a:t>
            </a:r>
            <a:endParaRPr lang="en-US" altLang="zh-CN" sz="2000" baseline="0" dirty="0">
              <a:latin typeface="SimSun" panose="02010600030101010101" pitchFamily="2" charset="-122"/>
              <a:ea typeface="SimSun" panose="02010600030101010101" pitchFamily="2" charset="-122"/>
            </a:endParaRPr>
          </a:p>
          <a:p>
            <a:pPr eaLnBrk="0" hangingPunct="0">
              <a:spcBef>
                <a:spcPct val="50000"/>
              </a:spcBef>
            </a:pPr>
            <a:r>
              <a:rPr lang="zh-CN" altLang="en-US" sz="2000" baseline="0" dirty="0">
                <a:latin typeface="SimSun" panose="02010600030101010101" pitchFamily="2" charset="-122"/>
                <a:ea typeface="SimSun" panose="02010600030101010101" pitchFamily="2" charset="-122"/>
              </a:rPr>
              <a:t>肠膜状串珠菌（</a:t>
            </a:r>
            <a:r>
              <a:rPr lang="en-US" altLang="zh-CN" sz="2000" i="1" baseline="0" dirty="0">
                <a:latin typeface="SimSun" panose="02010600030101010101" pitchFamily="2" charset="-122"/>
                <a:ea typeface="SimSun" panose="02010600030101010101" pitchFamily="2" charset="-122"/>
              </a:rPr>
              <a:t>Leuconostoc mesenteroides</a:t>
            </a:r>
            <a:r>
              <a:rPr lang="zh-CN" altLang="en-US" sz="2000" baseline="0" dirty="0">
                <a:latin typeface="SimSun" panose="02010600030101010101" pitchFamily="2" charset="-122"/>
                <a:ea typeface="SimSun" panose="02010600030101010101" pitchFamily="2" charset="-122"/>
              </a:rPr>
              <a:t>）	吡哆醛          </a:t>
            </a:r>
            <a:r>
              <a:rPr lang="en-US" altLang="zh-CN" sz="2000" baseline="0" dirty="0">
                <a:latin typeface="SimSun" panose="02010600030101010101" pitchFamily="2" charset="-122"/>
                <a:ea typeface="SimSun" panose="02010600030101010101" pitchFamily="2" charset="-122"/>
              </a:rPr>
              <a:t>0.025ug</a:t>
            </a:r>
            <a:endParaRPr lang="en-US" altLang="zh-CN" sz="2000" baseline="0" dirty="0">
              <a:latin typeface="SimSun" panose="02010600030101010101" pitchFamily="2" charset="-122"/>
              <a:ea typeface="SimSun" panose="02010600030101010101" pitchFamily="2"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Rectangle 2"/>
          <p:cNvSpPr/>
          <p:nvPr/>
        </p:nvSpPr>
        <p:spPr>
          <a:xfrm>
            <a:off x="228600" y="228600"/>
            <a:ext cx="8763000" cy="6400800"/>
          </a:xfrm>
          <a:prstGeom prst="rect">
            <a:avLst/>
          </a:prstGeom>
          <a:noFill/>
          <a:ln w="9525">
            <a:noFill/>
          </a:ln>
        </p:spPr>
        <p:txBody>
          <a:bodyPr anchor="ctr" anchorCtr="0"/>
          <a:p>
            <a:pPr>
              <a:lnSpc>
                <a:spcPct val="140000"/>
              </a:lnSpc>
            </a:pPr>
            <a:r>
              <a:rPr lang="zh-CN" altLang="en-US" sz="3200" baseline="0" dirty="0">
                <a:solidFill>
                  <a:srgbClr val="C00000"/>
                </a:solidFill>
                <a:latin typeface="楷体_GB2312" pitchFamily="49" charset="-122"/>
              </a:rPr>
              <a:t>（六） </a:t>
            </a:r>
            <a:r>
              <a:rPr lang="zh-CN" altLang="en-US" sz="3200" baseline="0" dirty="0">
                <a:solidFill>
                  <a:srgbClr val="C00000"/>
                </a:solidFill>
                <a:latin typeface="Times New Roman" panose="02020603050405020304" pitchFamily="18" charset="0"/>
              </a:rPr>
              <a:t>水：</a:t>
            </a:r>
            <a:br>
              <a:rPr lang="zh-CN" altLang="en-US" baseline="0" dirty="0">
                <a:latin typeface="Arial" panose="020B0604020202020204" pitchFamily="34" charset="0"/>
              </a:rPr>
            </a:br>
            <a:r>
              <a:rPr lang="zh-CN" altLang="en-US" sz="800" baseline="0" dirty="0">
                <a:latin typeface="Arial" panose="020B0604020202020204" pitchFamily="34" charset="0"/>
              </a:rPr>
              <a:t>            </a:t>
            </a:r>
            <a:r>
              <a:rPr lang="zh-CN" altLang="en-US" sz="800" baseline="0" dirty="0">
                <a:latin typeface="楷体_GB2312" pitchFamily="49" charset="-122"/>
              </a:rPr>
              <a:t>       </a:t>
            </a:r>
            <a:br>
              <a:rPr lang="zh-CN" altLang="en-US" sz="800" baseline="0" dirty="0">
                <a:latin typeface="楷体_GB2312" pitchFamily="49" charset="-122"/>
              </a:rPr>
            </a:br>
            <a:r>
              <a:rPr lang="zh-CN" altLang="en-US" baseline="0" dirty="0">
                <a:latin typeface="楷体_GB2312" pitchFamily="49" charset="-122"/>
              </a:rPr>
              <a:t>       水在机体中的生理作用：</a:t>
            </a:r>
            <a:br>
              <a:rPr lang="zh-CN" altLang="en-US" baseline="0" dirty="0">
                <a:latin typeface="楷体_GB2312" pitchFamily="49" charset="-122"/>
              </a:rPr>
            </a:br>
            <a:r>
              <a:rPr lang="zh-CN" altLang="en-US" sz="800" baseline="0" dirty="0">
                <a:latin typeface="楷体_GB2312" pitchFamily="49" charset="-122"/>
              </a:rPr>
              <a:t> </a:t>
            </a:r>
            <a:br>
              <a:rPr lang="zh-CN" altLang="en-US" sz="800" baseline="0" dirty="0">
                <a:latin typeface="楷体_GB2312" pitchFamily="49" charset="-122"/>
              </a:rPr>
            </a:br>
            <a:br>
              <a:rPr lang="zh-CN" altLang="en-US" sz="800" baseline="0" dirty="0">
                <a:latin typeface="楷体_GB2312" pitchFamily="49" charset="-122"/>
              </a:rPr>
            </a:br>
            <a:r>
              <a:rPr lang="zh-CN" altLang="en-US" baseline="0" dirty="0">
                <a:latin typeface="楷体_GB2312" pitchFamily="49" charset="-122"/>
              </a:rPr>
              <a:t>       </a:t>
            </a:r>
            <a:r>
              <a:rPr lang="en-US" altLang="zh-CN" baseline="0" dirty="0">
                <a:latin typeface="楷体_GB2312" pitchFamily="49" charset="-122"/>
              </a:rPr>
              <a:t>1. </a:t>
            </a:r>
            <a:r>
              <a:rPr lang="zh-CN" altLang="en-US" baseline="0" dirty="0">
                <a:latin typeface="楷体_GB2312" pitchFamily="49" charset="-122"/>
              </a:rPr>
              <a:t>水是微生物细胞的重要组成成分，占生活细胞总量的</a:t>
            </a:r>
            <a:r>
              <a:rPr lang="en-US" altLang="zh-CN" baseline="0" dirty="0">
                <a:latin typeface="楷体_GB2312" pitchFamily="49" charset="-122"/>
              </a:rPr>
              <a:t>90</a:t>
            </a:r>
            <a:r>
              <a:rPr lang="zh-CN" altLang="en-US" baseline="0" dirty="0">
                <a:latin typeface="楷体_GB2312" pitchFamily="49" charset="-122"/>
              </a:rPr>
              <a:t>％左右；是维持细胞正常形态的重要因素。</a:t>
            </a:r>
            <a:br>
              <a:rPr lang="zh-CN" altLang="en-US" baseline="0" dirty="0">
                <a:latin typeface="楷体_GB2312" pitchFamily="49" charset="-122"/>
              </a:rPr>
            </a:br>
            <a:r>
              <a:rPr lang="zh-CN" altLang="en-US" baseline="0" dirty="0">
                <a:latin typeface="楷体_GB2312" pitchFamily="49" charset="-122"/>
              </a:rPr>
              <a:t>       </a:t>
            </a:r>
            <a:r>
              <a:rPr lang="en-US" altLang="zh-CN" baseline="0" dirty="0">
                <a:latin typeface="楷体_GB2312" pitchFamily="49" charset="-122"/>
              </a:rPr>
              <a:t>2. </a:t>
            </a:r>
            <a:r>
              <a:rPr lang="zh-CN" altLang="en-US" baseline="0" dirty="0">
                <a:latin typeface="楷体_GB2312" pitchFamily="49" charset="-122"/>
              </a:rPr>
              <a:t>机体内的一系列生理生化反应都离不开水；</a:t>
            </a:r>
            <a:br>
              <a:rPr lang="zh-CN" altLang="en-US" baseline="0" dirty="0">
                <a:latin typeface="楷体_GB2312" pitchFamily="49" charset="-122"/>
              </a:rPr>
            </a:br>
            <a:r>
              <a:rPr lang="zh-CN" altLang="en-US" baseline="0" dirty="0">
                <a:latin typeface="楷体_GB2312" pitchFamily="49" charset="-122"/>
              </a:rPr>
              <a:t>       </a:t>
            </a:r>
            <a:r>
              <a:rPr lang="en-US" altLang="zh-CN" baseline="0" dirty="0">
                <a:latin typeface="楷体_GB2312" pitchFamily="49" charset="-122"/>
              </a:rPr>
              <a:t>3. </a:t>
            </a:r>
            <a:r>
              <a:rPr lang="zh-CN" altLang="en-US" baseline="0" dirty="0">
                <a:latin typeface="楷体_GB2312" pitchFamily="49" charset="-122"/>
              </a:rPr>
              <a:t>营养物质的吸收与代谢产物的分泌都是通过水来完成的；</a:t>
            </a:r>
            <a:br>
              <a:rPr lang="zh-CN" altLang="en-US" baseline="0" dirty="0">
                <a:latin typeface="楷体_GB2312" pitchFamily="49" charset="-122"/>
              </a:rPr>
            </a:br>
            <a:r>
              <a:rPr lang="zh-CN" altLang="en-US" baseline="0" dirty="0">
                <a:latin typeface="楷体_GB2312" pitchFamily="49" charset="-122"/>
              </a:rPr>
              <a:t>       </a:t>
            </a:r>
            <a:r>
              <a:rPr lang="en-US" altLang="zh-CN" baseline="0" dirty="0">
                <a:latin typeface="楷体_GB2312" pitchFamily="49" charset="-122"/>
              </a:rPr>
              <a:t>4.</a:t>
            </a:r>
            <a:r>
              <a:rPr lang="zh-CN" altLang="en-US" baseline="0" dirty="0">
                <a:latin typeface="楷体_GB2312" pitchFamily="49" charset="-122"/>
              </a:rPr>
              <a:t>由于水的比热高，又是热的良好导体，故能有效地控制细胞内温度的变化。</a:t>
            </a:r>
            <a:endParaRPr lang="zh-CN" altLang="en-US" baseline="0" dirty="0">
              <a:latin typeface="楷体_GB2312" pitchFamily="49"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Rectangle 2"/>
          <p:cNvSpPr/>
          <p:nvPr/>
        </p:nvSpPr>
        <p:spPr>
          <a:xfrm>
            <a:off x="228600" y="533400"/>
            <a:ext cx="8915400" cy="762000"/>
          </a:xfrm>
          <a:prstGeom prst="rect">
            <a:avLst/>
          </a:prstGeom>
          <a:noFill/>
          <a:ln w="9525">
            <a:noFill/>
          </a:ln>
        </p:spPr>
        <p:txBody>
          <a:bodyPr anchor="ctr" anchorCtr="0"/>
          <a:p>
            <a:pPr>
              <a:lnSpc>
                <a:spcPct val="135000"/>
              </a:lnSpc>
            </a:pPr>
            <a:r>
              <a:rPr lang="zh-CN" altLang="en-US" sz="3200" baseline="0" dirty="0">
                <a:solidFill>
                  <a:srgbClr val="C00000"/>
                </a:solidFill>
                <a:latin typeface="Times New Roman" panose="02020603050405020304" pitchFamily="18" charset="0"/>
              </a:rPr>
              <a:t>二、</a:t>
            </a:r>
            <a:r>
              <a:rPr lang="zh-CN" altLang="en-US" sz="3200" baseline="0" dirty="0">
                <a:solidFill>
                  <a:srgbClr val="C00000"/>
                </a:solidFill>
                <a:latin typeface="楷体_GB2312" pitchFamily="49" charset="-122"/>
              </a:rPr>
              <a:t>微生物的营养类型</a:t>
            </a:r>
            <a:endParaRPr lang="zh-CN" altLang="en-US" sz="3200" baseline="0" dirty="0">
              <a:solidFill>
                <a:srgbClr val="C00000"/>
              </a:solidFill>
              <a:latin typeface="Arial" panose="020B0604020202020204" pitchFamily="34" charset="0"/>
            </a:endParaRPr>
          </a:p>
        </p:txBody>
      </p:sp>
      <p:sp>
        <p:nvSpPr>
          <p:cNvPr id="40963" name="Text Box 3"/>
          <p:cNvSpPr txBox="1"/>
          <p:nvPr/>
        </p:nvSpPr>
        <p:spPr>
          <a:xfrm>
            <a:off x="5029200" y="1584325"/>
            <a:ext cx="2012950" cy="1187450"/>
          </a:xfrm>
          <a:prstGeom prst="rect">
            <a:avLst/>
          </a:prstGeom>
          <a:noFill/>
          <a:ln w="9525">
            <a:noFill/>
          </a:ln>
        </p:spPr>
        <p:txBody>
          <a:bodyPr wrap="none">
            <a:spAutoFit/>
          </a:bodyPr>
          <a:p>
            <a:r>
              <a:rPr lang="zh-CN" altLang="en-US" baseline="0" dirty="0">
                <a:latin typeface="Times New Roman" panose="02020603050405020304" pitchFamily="18" charset="0"/>
              </a:rPr>
              <a:t>自养型微生物</a:t>
            </a:r>
            <a:endParaRPr lang="zh-CN" altLang="en-US" baseline="0" dirty="0">
              <a:latin typeface="Times New Roman" panose="02020603050405020304" pitchFamily="18" charset="0"/>
            </a:endParaRPr>
          </a:p>
          <a:p>
            <a:endParaRPr lang="zh-CN" altLang="en-US" baseline="0" dirty="0">
              <a:latin typeface="Times New Roman" panose="02020603050405020304" pitchFamily="18" charset="0"/>
            </a:endParaRPr>
          </a:p>
          <a:p>
            <a:r>
              <a:rPr lang="zh-CN" altLang="en-US" baseline="0" dirty="0">
                <a:latin typeface="Times New Roman" panose="02020603050405020304" pitchFamily="18" charset="0"/>
              </a:rPr>
              <a:t>异养型微生物</a:t>
            </a:r>
            <a:endParaRPr lang="zh-CN" altLang="en-US" baseline="0" dirty="0">
              <a:latin typeface="Times New Roman" panose="02020603050405020304" pitchFamily="18" charset="0"/>
            </a:endParaRPr>
          </a:p>
        </p:txBody>
      </p:sp>
      <p:sp>
        <p:nvSpPr>
          <p:cNvPr id="40964" name="Text Box 4"/>
          <p:cNvSpPr txBox="1"/>
          <p:nvPr/>
        </p:nvSpPr>
        <p:spPr>
          <a:xfrm>
            <a:off x="990600" y="1965325"/>
            <a:ext cx="3276600" cy="466725"/>
          </a:xfrm>
          <a:prstGeom prst="rect">
            <a:avLst/>
          </a:prstGeom>
          <a:solidFill>
            <a:srgbClr val="0000FF"/>
          </a:solidFill>
          <a:ln w="9525" cap="flat" cmpd="sng">
            <a:solidFill>
              <a:srgbClr val="FF0000"/>
            </a:solidFill>
            <a:prstDash val="solid"/>
            <a:miter/>
            <a:headEnd type="none" w="med" len="med"/>
            <a:tailEnd type="none" w="med" len="med"/>
          </a:ln>
        </p:spPr>
        <p:txBody>
          <a:bodyPr>
            <a:spAutoFit/>
          </a:bodyPr>
          <a:p>
            <a:r>
              <a:rPr lang="zh-CN" altLang="en-US" baseline="0" dirty="0">
                <a:solidFill>
                  <a:schemeClr val="bg1"/>
                </a:solidFill>
                <a:latin typeface="Times New Roman" panose="02020603050405020304" pitchFamily="18" charset="0"/>
              </a:rPr>
              <a:t>生长所需要的营养物质</a:t>
            </a:r>
            <a:endParaRPr lang="zh-CN" altLang="en-US" baseline="0" dirty="0">
              <a:solidFill>
                <a:schemeClr val="bg1"/>
              </a:solidFill>
              <a:latin typeface="Times New Roman" panose="02020603050405020304" pitchFamily="18" charset="0"/>
            </a:endParaRPr>
          </a:p>
        </p:txBody>
      </p:sp>
      <p:sp>
        <p:nvSpPr>
          <p:cNvPr id="40966" name="Text Box 6"/>
          <p:cNvSpPr txBox="1"/>
          <p:nvPr/>
        </p:nvSpPr>
        <p:spPr>
          <a:xfrm>
            <a:off x="990600" y="3413125"/>
            <a:ext cx="3889375" cy="466725"/>
          </a:xfrm>
          <a:prstGeom prst="rect">
            <a:avLst/>
          </a:prstGeom>
          <a:solidFill>
            <a:srgbClr val="0000FF"/>
          </a:solidFill>
          <a:ln w="9525" cap="flat" cmpd="sng">
            <a:solidFill>
              <a:srgbClr val="FF0000"/>
            </a:solidFill>
            <a:prstDash val="solid"/>
            <a:miter/>
            <a:headEnd type="none" w="med" len="med"/>
            <a:tailEnd type="none" w="med" len="med"/>
          </a:ln>
        </p:spPr>
        <p:txBody>
          <a:bodyPr>
            <a:spAutoFit/>
          </a:bodyPr>
          <a:p>
            <a:r>
              <a:rPr lang="zh-CN" altLang="en-US" baseline="0" dirty="0">
                <a:solidFill>
                  <a:schemeClr val="bg1"/>
                </a:solidFill>
                <a:latin typeface="Times New Roman" panose="02020603050405020304" pitchFamily="18" charset="0"/>
              </a:rPr>
              <a:t>生物生长过程中能量的来源</a:t>
            </a:r>
            <a:endParaRPr lang="zh-CN" altLang="en-US" baseline="0" dirty="0">
              <a:solidFill>
                <a:schemeClr val="bg1"/>
              </a:solidFill>
              <a:latin typeface="Times New Roman" panose="02020603050405020304" pitchFamily="18" charset="0"/>
            </a:endParaRPr>
          </a:p>
        </p:txBody>
      </p:sp>
      <p:sp>
        <p:nvSpPr>
          <p:cNvPr id="40967" name="AutoShape 7"/>
          <p:cNvSpPr/>
          <p:nvPr/>
        </p:nvSpPr>
        <p:spPr>
          <a:xfrm>
            <a:off x="5334000" y="3260725"/>
            <a:ext cx="152400" cy="914400"/>
          </a:xfrm>
          <a:prstGeom prst="leftBrace">
            <a:avLst>
              <a:gd name="adj1" fmla="val 50000"/>
              <a:gd name="adj2" fmla="val 50000"/>
            </a:avLst>
          </a:prstGeom>
          <a:noFill/>
          <a:ln w="38100" cap="flat" cmpd="sng">
            <a:solidFill>
              <a:srgbClr val="0000FF"/>
            </a:solidFill>
            <a:prstDash val="solid"/>
            <a:headEnd type="none" w="med" len="med"/>
            <a:tailEnd type="none" w="med" len="med"/>
          </a:ln>
        </p:spPr>
        <p:txBody>
          <a:bodyPr anchor="ctr" anchorCtr="0">
            <a:spAutoFit/>
          </a:bodyPr>
          <a:p>
            <a:endParaRPr lang="zh-CN" altLang="en-US" dirty="0">
              <a:latin typeface="楷体_GB2312" pitchFamily="49" charset="-122"/>
            </a:endParaRPr>
          </a:p>
        </p:txBody>
      </p:sp>
      <p:sp>
        <p:nvSpPr>
          <p:cNvPr id="40968" name="Text Box 8"/>
          <p:cNvSpPr txBox="1"/>
          <p:nvPr/>
        </p:nvSpPr>
        <p:spPr>
          <a:xfrm>
            <a:off x="5562600" y="3108325"/>
            <a:ext cx="1708150" cy="1187450"/>
          </a:xfrm>
          <a:prstGeom prst="rect">
            <a:avLst/>
          </a:prstGeom>
          <a:noFill/>
          <a:ln w="9525">
            <a:noFill/>
          </a:ln>
        </p:spPr>
        <p:txBody>
          <a:bodyPr wrap="none">
            <a:spAutoFit/>
          </a:bodyPr>
          <a:p>
            <a:r>
              <a:rPr lang="zh-CN" altLang="en-US" baseline="0" dirty="0">
                <a:latin typeface="Times New Roman" panose="02020603050405020304" pitchFamily="18" charset="0"/>
              </a:rPr>
              <a:t>光能营养型</a:t>
            </a:r>
            <a:endParaRPr lang="zh-CN" altLang="en-US" baseline="0" dirty="0">
              <a:latin typeface="Times New Roman" panose="02020603050405020304" pitchFamily="18" charset="0"/>
            </a:endParaRPr>
          </a:p>
          <a:p>
            <a:endParaRPr lang="zh-CN" altLang="en-US" baseline="0" dirty="0">
              <a:latin typeface="Times New Roman" panose="02020603050405020304" pitchFamily="18" charset="0"/>
            </a:endParaRPr>
          </a:p>
          <a:p>
            <a:r>
              <a:rPr lang="zh-CN" altLang="en-US" baseline="0" dirty="0">
                <a:latin typeface="Times New Roman" panose="02020603050405020304" pitchFamily="18" charset="0"/>
              </a:rPr>
              <a:t>化能营养型</a:t>
            </a:r>
            <a:endParaRPr lang="zh-CN" altLang="en-US" baseline="0" dirty="0">
              <a:latin typeface="Times New Roman" panose="02020603050405020304" pitchFamily="18" charset="0"/>
            </a:endParaRPr>
          </a:p>
        </p:txBody>
      </p:sp>
      <p:sp>
        <p:nvSpPr>
          <p:cNvPr id="40969" name="Text Box 9"/>
          <p:cNvSpPr txBox="1"/>
          <p:nvPr/>
        </p:nvSpPr>
        <p:spPr>
          <a:xfrm>
            <a:off x="304800" y="4841875"/>
            <a:ext cx="8839200" cy="1785938"/>
          </a:xfrm>
          <a:prstGeom prst="rect">
            <a:avLst/>
          </a:prstGeom>
          <a:noFill/>
          <a:ln w="47625">
            <a:noFill/>
          </a:ln>
        </p:spPr>
        <p:txBody>
          <a:bodyPr>
            <a:spAutoFit/>
          </a:bodyPr>
          <a:p>
            <a:pPr eaLnBrk="0" hangingPunct="0">
              <a:lnSpc>
                <a:spcPct val="125000"/>
              </a:lnSpc>
            </a:pPr>
            <a:r>
              <a:rPr lang="zh-CN" altLang="en-US" sz="2200" baseline="0" dirty="0">
                <a:solidFill>
                  <a:srgbClr val="0000DA"/>
                </a:solidFill>
                <a:latin typeface="楷体_GB2312" pitchFamily="49" charset="-122"/>
              </a:rPr>
              <a:t>光能自养型</a:t>
            </a:r>
            <a:r>
              <a:rPr lang="zh-CN" altLang="en-US" sz="2200" baseline="0" dirty="0">
                <a:solidFill>
                  <a:srgbClr val="0000FF"/>
                </a:solidFill>
                <a:latin typeface="楷体_GB2312" pitchFamily="49" charset="-122"/>
              </a:rPr>
              <a:t>：</a:t>
            </a:r>
            <a:r>
              <a:rPr lang="zh-CN" altLang="en-US" sz="2200" b="0" baseline="0" dirty="0">
                <a:latin typeface="楷体_GB2312" pitchFamily="49" charset="-122"/>
              </a:rPr>
              <a:t>以光为能源，不依赖任何有机物即可正常生长。</a:t>
            </a:r>
            <a:endParaRPr lang="zh-CN" altLang="en-US" sz="2200" b="0" baseline="0" dirty="0">
              <a:latin typeface="楷体_GB2312" pitchFamily="49" charset="-122"/>
            </a:endParaRPr>
          </a:p>
          <a:p>
            <a:pPr eaLnBrk="0" hangingPunct="0">
              <a:lnSpc>
                <a:spcPct val="125000"/>
              </a:lnSpc>
            </a:pPr>
            <a:r>
              <a:rPr lang="zh-CN" altLang="en-US" sz="2200" baseline="0" dirty="0">
                <a:solidFill>
                  <a:srgbClr val="0000DA"/>
                </a:solidFill>
                <a:latin typeface="楷体_GB2312" pitchFamily="49" charset="-122"/>
              </a:rPr>
              <a:t>光能异养型：</a:t>
            </a:r>
            <a:r>
              <a:rPr lang="zh-CN" altLang="en-US" sz="2200" b="0" baseline="0" dirty="0">
                <a:latin typeface="楷体_GB2312" pitchFamily="49" charset="-122"/>
              </a:rPr>
              <a:t>以光为能源，但生长需要一定的有机营养物。</a:t>
            </a:r>
            <a:endParaRPr lang="zh-CN" altLang="en-US" sz="2200" b="0" baseline="0" dirty="0">
              <a:latin typeface="楷体_GB2312" pitchFamily="49" charset="-122"/>
            </a:endParaRPr>
          </a:p>
          <a:p>
            <a:pPr eaLnBrk="0" hangingPunct="0">
              <a:lnSpc>
                <a:spcPct val="125000"/>
              </a:lnSpc>
            </a:pPr>
            <a:r>
              <a:rPr lang="zh-CN" altLang="en-US" sz="2200" baseline="0" dirty="0">
                <a:solidFill>
                  <a:srgbClr val="0000DA"/>
                </a:solidFill>
                <a:latin typeface="楷体_GB2312" pitchFamily="49" charset="-122"/>
              </a:rPr>
              <a:t>化能自养型：</a:t>
            </a:r>
            <a:r>
              <a:rPr lang="zh-CN" altLang="en-US" sz="2200" b="0" baseline="0" dirty="0">
                <a:latin typeface="楷体_GB2312" pitchFamily="49" charset="-122"/>
              </a:rPr>
              <a:t>以无机物的氧化获得能量，生长不依赖有机营养物。                   </a:t>
            </a:r>
            <a:endParaRPr lang="zh-CN" altLang="en-US" sz="2200" b="0" baseline="0" dirty="0">
              <a:latin typeface="楷体_GB2312" pitchFamily="49" charset="-122"/>
            </a:endParaRPr>
          </a:p>
          <a:p>
            <a:pPr eaLnBrk="0" hangingPunct="0">
              <a:lnSpc>
                <a:spcPct val="125000"/>
              </a:lnSpc>
            </a:pPr>
            <a:r>
              <a:rPr lang="zh-CN" altLang="en-US" sz="2200" baseline="0" dirty="0">
                <a:solidFill>
                  <a:srgbClr val="0000FF"/>
                </a:solidFill>
                <a:latin typeface="楷体_GB2312" pitchFamily="49" charset="-122"/>
              </a:rPr>
              <a:t>化能异养型：</a:t>
            </a:r>
            <a:r>
              <a:rPr lang="zh-CN" altLang="en-US" sz="2200" b="0" baseline="0" dirty="0">
                <a:latin typeface="楷体_GB2312" pitchFamily="49" charset="-122"/>
              </a:rPr>
              <a:t>以有机物的氧化获得能量，生长依赖于有机营养物质。</a:t>
            </a:r>
            <a:r>
              <a:rPr lang="zh-CN" altLang="en-US" sz="2000" baseline="0" dirty="0">
                <a:latin typeface="楷体_GB2312" pitchFamily="49" charset="-122"/>
              </a:rPr>
              <a:t>                         </a:t>
            </a:r>
            <a:endParaRPr lang="zh-CN" altLang="en-US" sz="2000" baseline="0" dirty="0">
              <a:latin typeface="楷体_GB2312" pitchFamily="49" charset="-122"/>
            </a:endParaRPr>
          </a:p>
        </p:txBody>
      </p:sp>
      <p:sp>
        <p:nvSpPr>
          <p:cNvPr id="40970" name="AutoShape 10"/>
          <p:cNvSpPr/>
          <p:nvPr/>
        </p:nvSpPr>
        <p:spPr>
          <a:xfrm>
            <a:off x="4800600" y="1736725"/>
            <a:ext cx="152400" cy="914400"/>
          </a:xfrm>
          <a:prstGeom prst="leftBrace">
            <a:avLst>
              <a:gd name="adj1" fmla="val 50000"/>
              <a:gd name="adj2" fmla="val 50000"/>
            </a:avLst>
          </a:prstGeom>
          <a:noFill/>
          <a:ln w="38100" cap="flat" cmpd="sng">
            <a:solidFill>
              <a:srgbClr val="0000FF"/>
            </a:solidFill>
            <a:prstDash val="solid"/>
            <a:headEnd type="none" w="med" len="med"/>
            <a:tailEnd type="none" w="med" len="med"/>
          </a:ln>
        </p:spPr>
        <p:txBody>
          <a:bodyPr anchor="ctr" anchorCtr="0">
            <a:spAutoFit/>
          </a:bodyPr>
          <a:p>
            <a:endParaRPr lang="zh-CN" altLang="en-US" dirty="0">
              <a:latin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964"/>
                                        </p:tgtEl>
                                        <p:attrNameLst>
                                          <p:attrName>style.visibility</p:attrName>
                                        </p:attrNameLst>
                                      </p:cBhvr>
                                      <p:to>
                                        <p:strVal val="visible"/>
                                      </p:to>
                                    </p:set>
                                    <p:animEffect transition="in" filter="blinds(horizontal)">
                                      <p:cBhvr>
                                        <p:cTn id="7" dur="500"/>
                                        <p:tgtEl>
                                          <p:spTgt spid="40964"/>
                                        </p:tgtEl>
                                      </p:cBhvr>
                                    </p:animEffect>
                                  </p:childTnLst>
                                </p:cTn>
                              </p:par>
                            </p:childTnLst>
                          </p:cTn>
                        </p:par>
                        <p:par>
                          <p:cTn id="8" fill="hold">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40970"/>
                                        </p:tgtEl>
                                        <p:attrNameLst>
                                          <p:attrName>style.visibility</p:attrName>
                                        </p:attrNameLst>
                                      </p:cBhvr>
                                      <p:to>
                                        <p:strVal val="visible"/>
                                      </p:to>
                                    </p:set>
                                    <p:anim calcmode="lin" valueType="num">
                                      <p:cBhvr additive="base">
                                        <p:cTn id="11" dur="500" fill="hold"/>
                                        <p:tgtEl>
                                          <p:spTgt spid="40970"/>
                                        </p:tgtEl>
                                        <p:attrNameLst>
                                          <p:attrName>ppt_x</p:attrName>
                                        </p:attrNameLst>
                                      </p:cBhvr>
                                      <p:tavLst>
                                        <p:tav tm="0">
                                          <p:val>
                                            <p:strVal val="0-#ppt_w/2"/>
                                          </p:val>
                                        </p:tav>
                                        <p:tav tm="100000">
                                          <p:val>
                                            <p:strVal val="#ppt_x"/>
                                          </p:val>
                                        </p:tav>
                                      </p:tavLst>
                                    </p:anim>
                                    <p:anim calcmode="lin" valueType="num">
                                      <p:cBhvr additive="base">
                                        <p:cTn id="12" dur="500" fill="hold"/>
                                        <p:tgtEl>
                                          <p:spTgt spid="40970"/>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3" presetClass="entr" presetSubtype="10" fill="hold" grpId="0" nodeType="afterEffect">
                                  <p:stCondLst>
                                    <p:cond delay="0"/>
                                  </p:stCondLst>
                                  <p:childTnLst>
                                    <p:set>
                                      <p:cBhvr>
                                        <p:cTn id="15" dur="1" fill="hold">
                                          <p:stCondLst>
                                            <p:cond delay="0"/>
                                          </p:stCondLst>
                                        </p:cTn>
                                        <p:tgtEl>
                                          <p:spTgt spid="40963"/>
                                        </p:tgtEl>
                                        <p:attrNameLst>
                                          <p:attrName>style.visibility</p:attrName>
                                        </p:attrNameLst>
                                      </p:cBhvr>
                                      <p:to>
                                        <p:strVal val="visible"/>
                                      </p:to>
                                    </p:set>
                                    <p:animEffect transition="in" filter="blinds(horizontal)">
                                      <p:cBhvr>
                                        <p:cTn id="16" dur="500"/>
                                        <p:tgtEl>
                                          <p:spTgt spid="40963"/>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40966"/>
                                        </p:tgtEl>
                                        <p:attrNameLst>
                                          <p:attrName>style.visibility</p:attrName>
                                        </p:attrNameLst>
                                      </p:cBhvr>
                                      <p:to>
                                        <p:strVal val="visible"/>
                                      </p:to>
                                    </p:set>
                                    <p:animEffect transition="in" filter="blinds(horizontal)">
                                      <p:cBhvr>
                                        <p:cTn id="21" dur="500"/>
                                        <p:tgtEl>
                                          <p:spTgt spid="40966"/>
                                        </p:tgtEl>
                                      </p:cBhvr>
                                    </p:animEffect>
                                  </p:childTnLst>
                                </p:cTn>
                              </p:par>
                            </p:childTnLst>
                          </p:cTn>
                        </p:par>
                        <p:par>
                          <p:cTn id="22" fill="hold">
                            <p:stCondLst>
                              <p:cond delay="500"/>
                            </p:stCondLst>
                            <p:childTnLst>
                              <p:par>
                                <p:cTn id="23" presetID="2" presetClass="entr" presetSubtype="8" fill="hold" grpId="0" nodeType="afterEffect">
                                  <p:stCondLst>
                                    <p:cond delay="0"/>
                                  </p:stCondLst>
                                  <p:childTnLst>
                                    <p:set>
                                      <p:cBhvr>
                                        <p:cTn id="24" dur="1" fill="hold">
                                          <p:stCondLst>
                                            <p:cond delay="0"/>
                                          </p:stCondLst>
                                        </p:cTn>
                                        <p:tgtEl>
                                          <p:spTgt spid="40967"/>
                                        </p:tgtEl>
                                        <p:attrNameLst>
                                          <p:attrName>style.visibility</p:attrName>
                                        </p:attrNameLst>
                                      </p:cBhvr>
                                      <p:to>
                                        <p:strVal val="visible"/>
                                      </p:to>
                                    </p:set>
                                    <p:anim calcmode="lin" valueType="num">
                                      <p:cBhvr additive="base">
                                        <p:cTn id="25" dur="500" fill="hold"/>
                                        <p:tgtEl>
                                          <p:spTgt spid="40967"/>
                                        </p:tgtEl>
                                        <p:attrNameLst>
                                          <p:attrName>ppt_x</p:attrName>
                                        </p:attrNameLst>
                                      </p:cBhvr>
                                      <p:tavLst>
                                        <p:tav tm="0">
                                          <p:val>
                                            <p:strVal val="0-#ppt_w/2"/>
                                          </p:val>
                                        </p:tav>
                                        <p:tav tm="100000">
                                          <p:val>
                                            <p:strVal val="#ppt_x"/>
                                          </p:val>
                                        </p:tav>
                                      </p:tavLst>
                                    </p:anim>
                                    <p:anim calcmode="lin" valueType="num">
                                      <p:cBhvr additive="base">
                                        <p:cTn id="26" dur="500" fill="hold"/>
                                        <p:tgtEl>
                                          <p:spTgt spid="40967"/>
                                        </p:tgtEl>
                                        <p:attrNameLst>
                                          <p:attrName>ppt_y</p:attrName>
                                        </p:attrNameLst>
                                      </p:cBhvr>
                                      <p:tavLst>
                                        <p:tav tm="0">
                                          <p:val>
                                            <p:strVal val="#ppt_y"/>
                                          </p:val>
                                        </p:tav>
                                        <p:tav tm="100000">
                                          <p:val>
                                            <p:strVal val="#ppt_y"/>
                                          </p:val>
                                        </p:tav>
                                      </p:tavLst>
                                    </p:anim>
                                  </p:childTnLst>
                                </p:cTn>
                              </p:par>
                            </p:childTnLst>
                          </p:cTn>
                        </p:par>
                        <p:par>
                          <p:cTn id="27" fill="hold">
                            <p:stCondLst>
                              <p:cond delay="1000"/>
                            </p:stCondLst>
                            <p:childTnLst>
                              <p:par>
                                <p:cTn id="28" presetID="3" presetClass="entr" presetSubtype="10" fill="hold" grpId="0" nodeType="afterEffect">
                                  <p:stCondLst>
                                    <p:cond delay="0"/>
                                  </p:stCondLst>
                                  <p:childTnLst>
                                    <p:set>
                                      <p:cBhvr>
                                        <p:cTn id="29" dur="1" fill="hold">
                                          <p:stCondLst>
                                            <p:cond delay="0"/>
                                          </p:stCondLst>
                                        </p:cTn>
                                        <p:tgtEl>
                                          <p:spTgt spid="40968"/>
                                        </p:tgtEl>
                                        <p:attrNameLst>
                                          <p:attrName>style.visibility</p:attrName>
                                        </p:attrNameLst>
                                      </p:cBhvr>
                                      <p:to>
                                        <p:strVal val="visible"/>
                                      </p:to>
                                    </p:set>
                                    <p:animEffect transition="in" filter="blinds(horizontal)">
                                      <p:cBhvr>
                                        <p:cTn id="30" dur="500"/>
                                        <p:tgtEl>
                                          <p:spTgt spid="40968"/>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40969"/>
                                        </p:tgtEl>
                                        <p:attrNameLst>
                                          <p:attrName>style.visibility</p:attrName>
                                        </p:attrNameLst>
                                      </p:cBhvr>
                                      <p:to>
                                        <p:strVal val="visible"/>
                                      </p:to>
                                    </p:set>
                                    <p:animEffect transition="in" filter="blinds(horizontal)">
                                      <p:cBhvr>
                                        <p:cTn id="35" dur="500"/>
                                        <p:tgtEl>
                                          <p:spTgt spid="409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p:bldP spid="40964" grpId="0" animBg="1"/>
      <p:bldP spid="40966" grpId="0" animBg="1"/>
      <p:bldP spid="40967" grpId="0" animBg="1"/>
      <p:bldP spid="40968" grpId="0"/>
      <p:bldP spid="40969" grpId="0"/>
      <p:bldP spid="4097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Rectangle 2"/>
          <p:cNvSpPr/>
          <p:nvPr/>
        </p:nvSpPr>
        <p:spPr>
          <a:xfrm>
            <a:off x="152400" y="609600"/>
            <a:ext cx="8763000" cy="3352800"/>
          </a:xfrm>
          <a:prstGeom prst="rect">
            <a:avLst/>
          </a:prstGeom>
          <a:noFill/>
          <a:ln w="9525">
            <a:noFill/>
          </a:ln>
        </p:spPr>
        <p:txBody>
          <a:bodyPr anchor="ctr" anchorCtr="0"/>
          <a:p>
            <a:pPr>
              <a:lnSpc>
                <a:spcPct val="135000"/>
              </a:lnSpc>
            </a:pPr>
            <a:r>
              <a:rPr lang="zh-CN" altLang="en-US" sz="3200" baseline="0" dirty="0">
                <a:solidFill>
                  <a:srgbClr val="C00000"/>
                </a:solidFill>
                <a:latin typeface="楷体_GB2312" pitchFamily="49" charset="-122"/>
              </a:rPr>
              <a:t>（一）</a:t>
            </a:r>
            <a:r>
              <a:rPr lang="zh-CN" altLang="en-US" sz="3200" baseline="0" dirty="0">
                <a:solidFill>
                  <a:srgbClr val="C00000"/>
                </a:solidFill>
                <a:latin typeface="Arial" panose="020B0604020202020204" pitchFamily="34" charset="0"/>
              </a:rPr>
              <a:t>光能自养型（光能无机自养型）：</a:t>
            </a:r>
            <a:br>
              <a:rPr lang="zh-CN" altLang="en-US" sz="2800" baseline="0" dirty="0">
                <a:latin typeface="Arial" panose="020B0604020202020204" pitchFamily="34" charset="0"/>
              </a:rPr>
            </a:br>
            <a:r>
              <a:rPr lang="zh-CN" altLang="en-US" sz="800" baseline="0" dirty="0">
                <a:latin typeface="Arial" panose="020B0604020202020204" pitchFamily="34" charset="0"/>
              </a:rPr>
              <a:t>            </a:t>
            </a:r>
            <a:br>
              <a:rPr lang="zh-CN" altLang="en-US" sz="800" baseline="0" dirty="0">
                <a:latin typeface="Arial" panose="020B0604020202020204" pitchFamily="34" charset="0"/>
              </a:rPr>
            </a:br>
            <a:r>
              <a:rPr lang="zh-CN" altLang="en-US" sz="800" baseline="0" dirty="0">
                <a:latin typeface="Arial" panose="020B0604020202020204" pitchFamily="34" charset="0"/>
              </a:rPr>
              <a:t>                                           </a:t>
            </a:r>
            <a:r>
              <a:rPr lang="zh-CN" altLang="en-US" baseline="0" dirty="0">
                <a:latin typeface="Arial" panose="020B0604020202020204" pitchFamily="34" charset="0"/>
              </a:rPr>
              <a:t>利用</a:t>
            </a:r>
            <a:r>
              <a:rPr lang="zh-CN" altLang="en-US" sz="2800" baseline="0" dirty="0">
                <a:solidFill>
                  <a:srgbClr val="F200F2"/>
                </a:solidFill>
                <a:latin typeface="Arial" panose="020B0604020202020204" pitchFamily="34" charset="0"/>
              </a:rPr>
              <a:t>光</a:t>
            </a:r>
            <a:r>
              <a:rPr lang="zh-CN" altLang="en-US" baseline="0" dirty="0">
                <a:latin typeface="Arial" panose="020B0604020202020204" pitchFamily="34" charset="0"/>
              </a:rPr>
              <a:t>作为生活所需要的能量来源，以</a:t>
            </a:r>
            <a:r>
              <a:rPr lang="en-US" altLang="zh-CN" sz="2800" baseline="0" dirty="0">
                <a:solidFill>
                  <a:srgbClr val="F200F2"/>
                </a:solidFill>
                <a:latin typeface="楷体_GB2312" pitchFamily="49" charset="-122"/>
              </a:rPr>
              <a:t>CO</a:t>
            </a:r>
            <a:r>
              <a:rPr lang="en-US" altLang="zh-CN" sz="2800" baseline="-22000" dirty="0">
                <a:solidFill>
                  <a:srgbClr val="F200F2"/>
                </a:solidFill>
                <a:latin typeface="楷体_GB2312" pitchFamily="49" charset="-122"/>
              </a:rPr>
              <a:t>2</a:t>
            </a:r>
            <a:r>
              <a:rPr lang="zh-CN" altLang="en-US" baseline="0" dirty="0">
                <a:latin typeface="Arial" panose="020B0604020202020204" pitchFamily="34" charset="0"/>
              </a:rPr>
              <a:t>为碳源，</a:t>
            </a:r>
            <a:r>
              <a:rPr lang="zh-CN" altLang="en-US" baseline="0" dirty="0">
                <a:latin typeface="楷体_GB2312" pitchFamily="49" charset="-122"/>
              </a:rPr>
              <a:t>以</a:t>
            </a:r>
            <a:r>
              <a:rPr lang="zh-CN" altLang="en-US" sz="2800" baseline="0" dirty="0">
                <a:solidFill>
                  <a:srgbClr val="F200F2"/>
                </a:solidFill>
                <a:latin typeface="楷体_GB2312" pitchFamily="49" charset="-122"/>
              </a:rPr>
              <a:t>无机物 </a:t>
            </a:r>
            <a:r>
              <a:rPr lang="zh-CN" altLang="en-US" baseline="0" dirty="0">
                <a:latin typeface="楷体_GB2312" pitchFamily="49" charset="-122"/>
              </a:rPr>
              <a:t>如硫代硫酸钠、</a:t>
            </a:r>
            <a:r>
              <a:rPr lang="en-US" altLang="zh-CN" baseline="0" dirty="0">
                <a:latin typeface="楷体_GB2312" pitchFamily="49" charset="-122"/>
              </a:rPr>
              <a:t>H</a:t>
            </a:r>
            <a:r>
              <a:rPr lang="en-US" altLang="zh-CN" sz="2800" baseline="-22000" dirty="0">
                <a:latin typeface="楷体_GB2312" pitchFamily="49" charset="-122"/>
              </a:rPr>
              <a:t>2</a:t>
            </a:r>
            <a:r>
              <a:rPr lang="en-US" altLang="zh-CN" baseline="0" dirty="0">
                <a:latin typeface="楷体_GB2312" pitchFamily="49" charset="-122"/>
              </a:rPr>
              <a:t>S</a:t>
            </a:r>
            <a:r>
              <a:rPr lang="zh-CN" altLang="en-US" baseline="0" dirty="0">
                <a:latin typeface="楷体_GB2312" pitchFamily="49" charset="-122"/>
              </a:rPr>
              <a:t>等为供氢体</a:t>
            </a:r>
            <a:r>
              <a:rPr lang="zh-CN" altLang="en-US" baseline="0" dirty="0">
                <a:latin typeface="Arial" panose="020B0604020202020204" pitchFamily="34" charset="0"/>
              </a:rPr>
              <a:t>，还原</a:t>
            </a:r>
            <a:r>
              <a:rPr lang="en-US" altLang="zh-CN" baseline="0" dirty="0">
                <a:latin typeface="楷体_GB2312" pitchFamily="49" charset="-122"/>
              </a:rPr>
              <a:t>CO</a:t>
            </a:r>
            <a:r>
              <a:rPr lang="en-US" altLang="zh-CN" baseline="-22000" dirty="0">
                <a:latin typeface="楷体_GB2312" pitchFamily="49" charset="-122"/>
              </a:rPr>
              <a:t>2</a:t>
            </a:r>
            <a:r>
              <a:rPr lang="zh-CN" altLang="en-US" baseline="0" dirty="0">
                <a:latin typeface="Arial" panose="020B0604020202020204" pitchFamily="34" charset="0"/>
              </a:rPr>
              <a:t>合成细胞有机物的一类微生物。</a:t>
            </a:r>
            <a:br>
              <a:rPr lang="zh-CN" altLang="en-US" baseline="0" dirty="0">
                <a:latin typeface="Arial" panose="020B0604020202020204" pitchFamily="34" charset="0"/>
              </a:rPr>
            </a:br>
            <a:endParaRPr lang="zh-CN" altLang="en-US" baseline="0" dirty="0">
              <a:latin typeface="Arial" panose="020B0604020202020204" pitchFamily="34" charset="0"/>
            </a:endParaRPr>
          </a:p>
        </p:txBody>
      </p:sp>
      <p:sp>
        <p:nvSpPr>
          <p:cNvPr id="20483" name="Text Box 3"/>
          <p:cNvSpPr txBox="1"/>
          <p:nvPr/>
        </p:nvSpPr>
        <p:spPr>
          <a:xfrm>
            <a:off x="228600" y="3352800"/>
            <a:ext cx="8534400" cy="968375"/>
          </a:xfrm>
          <a:prstGeom prst="rect">
            <a:avLst/>
          </a:prstGeom>
          <a:noFill/>
          <a:ln w="9525">
            <a:noFill/>
          </a:ln>
        </p:spPr>
        <p:txBody>
          <a:bodyPr>
            <a:spAutoFit/>
          </a:bodyPr>
          <a:p>
            <a:pPr>
              <a:lnSpc>
                <a:spcPct val="120000"/>
              </a:lnSpc>
            </a:pPr>
            <a:r>
              <a:rPr lang="en-US" altLang="zh-CN" b="0" baseline="0" dirty="0">
                <a:solidFill>
                  <a:schemeClr val="bg1"/>
                </a:solidFill>
                <a:latin typeface="楷体_GB2312" pitchFamily="49" charset="-122"/>
              </a:rPr>
              <a:t>    </a:t>
            </a:r>
            <a:r>
              <a:rPr lang="zh-CN" altLang="en-US" baseline="0" dirty="0">
                <a:latin typeface="楷体_GB2312" pitchFamily="49" charset="-122"/>
              </a:rPr>
              <a:t>例如：藻类及蓝细菌等和植物一样，以水为电子供体（供氢体），进行产氧型的光合作用，合成细胞物质。</a:t>
            </a:r>
            <a:endParaRPr lang="zh-CN" altLang="en-US" baseline="0" dirty="0">
              <a:latin typeface="楷体_GB2312" pitchFamily="49" charset="-122"/>
            </a:endParaRPr>
          </a:p>
        </p:txBody>
      </p:sp>
      <p:sp>
        <p:nvSpPr>
          <p:cNvPr id="32777" name="Text Box 9"/>
          <p:cNvSpPr txBox="1"/>
          <p:nvPr/>
        </p:nvSpPr>
        <p:spPr>
          <a:xfrm>
            <a:off x="1320800" y="4800600"/>
            <a:ext cx="1685925" cy="457200"/>
          </a:xfrm>
          <a:prstGeom prst="rect">
            <a:avLst/>
          </a:prstGeom>
          <a:noFill/>
          <a:ln w="9525">
            <a:noFill/>
          </a:ln>
        </p:spPr>
        <p:txBody>
          <a:bodyPr>
            <a:spAutoFit/>
          </a:bodyPr>
          <a:p>
            <a:r>
              <a:rPr lang="en-US" altLang="zh-CN" baseline="0" dirty="0">
                <a:latin typeface="楷体_GB2312" pitchFamily="49" charset="-122"/>
              </a:rPr>
              <a:t>CO</a:t>
            </a:r>
            <a:r>
              <a:rPr lang="en-US" altLang="zh-CN" baseline="-25000" dirty="0">
                <a:latin typeface="楷体_GB2312" pitchFamily="49" charset="-122"/>
              </a:rPr>
              <a:t>2</a:t>
            </a:r>
            <a:r>
              <a:rPr lang="zh-CN" altLang="en-US" baseline="0" dirty="0">
                <a:latin typeface="楷体_GB2312" pitchFamily="49" charset="-122"/>
              </a:rPr>
              <a:t>＋</a:t>
            </a:r>
            <a:r>
              <a:rPr lang="en-US" altLang="zh-CN" baseline="0" dirty="0">
                <a:latin typeface="楷体_GB2312" pitchFamily="49" charset="-122"/>
              </a:rPr>
              <a:t>2H</a:t>
            </a:r>
            <a:r>
              <a:rPr lang="en-US" altLang="zh-CN" baseline="-25000" dirty="0">
                <a:latin typeface="楷体_GB2312" pitchFamily="49" charset="-122"/>
              </a:rPr>
              <a:t>2</a:t>
            </a:r>
            <a:r>
              <a:rPr lang="en-US" altLang="zh-CN" baseline="0" dirty="0">
                <a:latin typeface="楷体_GB2312" pitchFamily="49" charset="-122"/>
              </a:rPr>
              <a:t>O</a:t>
            </a:r>
            <a:endParaRPr lang="en-US" altLang="zh-CN" baseline="0" dirty="0">
              <a:latin typeface="楷体_GB2312" pitchFamily="49" charset="-122"/>
            </a:endParaRPr>
          </a:p>
        </p:txBody>
      </p:sp>
      <p:sp>
        <p:nvSpPr>
          <p:cNvPr id="32778" name="AutoShape 10"/>
          <p:cNvSpPr/>
          <p:nvPr/>
        </p:nvSpPr>
        <p:spPr>
          <a:xfrm>
            <a:off x="2965450" y="4953000"/>
            <a:ext cx="2774950" cy="228600"/>
          </a:xfrm>
          <a:prstGeom prst="rightArrow">
            <a:avLst>
              <a:gd name="adj1" fmla="val 50000"/>
              <a:gd name="adj2" fmla="val 303472"/>
            </a:avLst>
          </a:prstGeom>
          <a:solidFill>
            <a:srgbClr val="00F4EE"/>
          </a:solidFill>
          <a:ln w="9525">
            <a:noFill/>
          </a:ln>
        </p:spPr>
        <p:txBody>
          <a:bodyPr anchor="ctr" anchorCtr="0">
            <a:spAutoFit/>
          </a:bodyPr>
          <a:p>
            <a:endParaRPr lang="zh-CN" altLang="en-US" dirty="0">
              <a:latin typeface="楷体_GB2312" pitchFamily="49" charset="-122"/>
            </a:endParaRPr>
          </a:p>
        </p:txBody>
      </p:sp>
      <p:sp>
        <p:nvSpPr>
          <p:cNvPr id="32779" name="Text Box 11"/>
          <p:cNvSpPr txBox="1"/>
          <p:nvPr/>
        </p:nvSpPr>
        <p:spPr>
          <a:xfrm>
            <a:off x="3733800" y="4495800"/>
            <a:ext cx="793750" cy="457200"/>
          </a:xfrm>
          <a:prstGeom prst="rect">
            <a:avLst/>
          </a:prstGeom>
          <a:noFill/>
          <a:ln w="9525">
            <a:noFill/>
          </a:ln>
        </p:spPr>
        <p:txBody>
          <a:bodyPr wrap="none">
            <a:spAutoFit/>
          </a:bodyPr>
          <a:p>
            <a:r>
              <a:rPr lang="zh-CN" altLang="en-US" baseline="0" dirty="0">
                <a:latin typeface="楷体_GB2312" pitchFamily="49" charset="-122"/>
              </a:rPr>
              <a:t>光能</a:t>
            </a:r>
            <a:endParaRPr lang="zh-CN" altLang="en-US" baseline="0" dirty="0">
              <a:latin typeface="楷体_GB2312" pitchFamily="49" charset="-122"/>
            </a:endParaRPr>
          </a:p>
        </p:txBody>
      </p:sp>
      <p:sp>
        <p:nvSpPr>
          <p:cNvPr id="32780" name="Text Box 12"/>
          <p:cNvSpPr txBox="1"/>
          <p:nvPr/>
        </p:nvSpPr>
        <p:spPr>
          <a:xfrm>
            <a:off x="3651250" y="5105400"/>
            <a:ext cx="1098550" cy="457200"/>
          </a:xfrm>
          <a:prstGeom prst="rect">
            <a:avLst/>
          </a:prstGeom>
          <a:noFill/>
          <a:ln w="9525">
            <a:noFill/>
          </a:ln>
        </p:spPr>
        <p:txBody>
          <a:bodyPr wrap="none">
            <a:spAutoFit/>
          </a:bodyPr>
          <a:p>
            <a:r>
              <a:rPr lang="zh-CN" altLang="en-US" baseline="0" dirty="0">
                <a:latin typeface="楷体_GB2312" pitchFamily="49" charset="-122"/>
              </a:rPr>
              <a:t>叶绿素</a:t>
            </a:r>
            <a:endParaRPr lang="zh-CN" altLang="en-US" baseline="0" dirty="0">
              <a:latin typeface="楷体_GB2312" pitchFamily="49" charset="-122"/>
            </a:endParaRPr>
          </a:p>
        </p:txBody>
      </p:sp>
      <p:sp>
        <p:nvSpPr>
          <p:cNvPr id="32781" name="Text Box 13"/>
          <p:cNvSpPr txBox="1"/>
          <p:nvPr/>
        </p:nvSpPr>
        <p:spPr>
          <a:xfrm>
            <a:off x="5715000" y="4800600"/>
            <a:ext cx="2127250" cy="457200"/>
          </a:xfrm>
          <a:prstGeom prst="rect">
            <a:avLst/>
          </a:prstGeom>
          <a:noFill/>
          <a:ln w="9525">
            <a:noFill/>
          </a:ln>
        </p:spPr>
        <p:txBody>
          <a:bodyPr>
            <a:spAutoFit/>
          </a:bodyPr>
          <a:p>
            <a:pPr algn="ctr"/>
            <a:r>
              <a:rPr lang="en-US" altLang="zh-CN" baseline="0" dirty="0">
                <a:latin typeface="楷体_GB2312" pitchFamily="49" charset="-122"/>
              </a:rPr>
              <a:t>[CH</a:t>
            </a:r>
            <a:r>
              <a:rPr lang="en-US" altLang="zh-CN" baseline="-25000" dirty="0">
                <a:latin typeface="楷体_GB2312" pitchFamily="49" charset="-122"/>
              </a:rPr>
              <a:t>2</a:t>
            </a:r>
            <a:r>
              <a:rPr lang="en-US" altLang="zh-CN" baseline="0" dirty="0">
                <a:latin typeface="楷体_GB2312" pitchFamily="49" charset="-122"/>
              </a:rPr>
              <a:t>O]</a:t>
            </a:r>
            <a:r>
              <a:rPr lang="zh-CN" altLang="en-US" baseline="0" dirty="0">
                <a:latin typeface="楷体_GB2312" pitchFamily="49" charset="-122"/>
              </a:rPr>
              <a:t>＋</a:t>
            </a:r>
            <a:r>
              <a:rPr lang="en-US" altLang="zh-CN" baseline="0" dirty="0">
                <a:latin typeface="楷体_GB2312" pitchFamily="49" charset="-122"/>
              </a:rPr>
              <a:t>O</a:t>
            </a:r>
            <a:r>
              <a:rPr lang="en-US" altLang="zh-CN" baseline="-25000" dirty="0">
                <a:latin typeface="楷体_GB2312" pitchFamily="49" charset="-122"/>
              </a:rPr>
              <a:t>2</a:t>
            </a:r>
            <a:endParaRPr lang="en-US" altLang="zh-CN" baseline="0" dirty="0">
              <a:latin typeface="楷体_GB2312" pitchFamily="49" charset="-122"/>
            </a:endParaRPr>
          </a:p>
        </p:txBody>
      </p:sp>
      <p:sp>
        <p:nvSpPr>
          <p:cNvPr id="20489" name="Text Box 16"/>
          <p:cNvSpPr txBox="1"/>
          <p:nvPr/>
        </p:nvSpPr>
        <p:spPr>
          <a:xfrm>
            <a:off x="228600" y="5715000"/>
            <a:ext cx="8763000" cy="1114425"/>
          </a:xfrm>
          <a:prstGeom prst="rect">
            <a:avLst/>
          </a:prstGeom>
          <a:noFill/>
          <a:ln w="9525">
            <a:noFill/>
          </a:ln>
        </p:spPr>
        <p:txBody>
          <a:bodyPr>
            <a:spAutoFit/>
          </a:bodyPr>
          <a:p>
            <a:pPr>
              <a:lnSpc>
                <a:spcPct val="140000"/>
              </a:lnSpc>
            </a:pPr>
            <a:r>
              <a:rPr lang="en-US" altLang="zh-CN" baseline="0" dirty="0">
                <a:latin typeface="楷体_GB2312" pitchFamily="49" charset="-122"/>
              </a:rPr>
              <a:t>      </a:t>
            </a:r>
            <a:r>
              <a:rPr lang="zh-CN" altLang="en-US" baseline="0" dirty="0">
                <a:latin typeface="楷体_GB2312" pitchFamily="49" charset="-122"/>
              </a:rPr>
              <a:t>除蓝细菌外，其他光能自养微生物光合作用是在</a:t>
            </a:r>
            <a:r>
              <a:rPr lang="zh-CN" altLang="en-US" baseline="0" dirty="0">
                <a:solidFill>
                  <a:srgbClr val="F200F2"/>
                </a:solidFill>
                <a:latin typeface="楷体_GB2312" pitchFamily="49" charset="-122"/>
              </a:rPr>
              <a:t>无氧环境</a:t>
            </a:r>
            <a:r>
              <a:rPr lang="zh-CN" altLang="en-US" baseline="0" dirty="0">
                <a:latin typeface="楷体_GB2312" pitchFamily="49" charset="-122"/>
              </a:rPr>
              <a:t>下进行，为细菌型光合作用（严格厌氧）。</a:t>
            </a:r>
            <a:endParaRPr lang="zh-CN" altLang="en-US" baseline="0" dirty="0">
              <a:latin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2777"/>
                                        </p:tgtEl>
                                        <p:attrNameLst>
                                          <p:attrName>style.visibility</p:attrName>
                                        </p:attrNameLst>
                                      </p:cBhvr>
                                      <p:to>
                                        <p:strVal val="visible"/>
                                      </p:to>
                                    </p:set>
                                    <p:animEffect transition="in" filter="blinds(horizontal)">
                                      <p:cBhvr>
                                        <p:cTn id="7" dur="500"/>
                                        <p:tgtEl>
                                          <p:spTgt spid="32777"/>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499"/>
                                          </p:stCondLst>
                                        </p:cTn>
                                        <p:tgtEl>
                                          <p:spTgt spid="32778"/>
                                        </p:tgtEl>
                                        <p:attrNameLst>
                                          <p:attrName>style.visibility</p:attrName>
                                        </p:attrNameLst>
                                      </p:cBhvr>
                                      <p:to>
                                        <p:strVal val="visible"/>
                                      </p:to>
                                    </p:set>
                                  </p:childTnLst>
                                </p:cTn>
                              </p:par>
                            </p:childTnLst>
                          </p:cTn>
                        </p:par>
                        <p:par>
                          <p:cTn id="11" fill="hold">
                            <p:stCondLst>
                              <p:cond delay="1000"/>
                            </p:stCondLst>
                            <p:childTnLst>
                              <p:par>
                                <p:cTn id="12" presetID="3" presetClass="entr" presetSubtype="10" fill="hold" grpId="0" nodeType="afterEffect">
                                  <p:stCondLst>
                                    <p:cond delay="0"/>
                                  </p:stCondLst>
                                  <p:childTnLst>
                                    <p:set>
                                      <p:cBhvr>
                                        <p:cTn id="13" dur="1" fill="hold">
                                          <p:stCondLst>
                                            <p:cond delay="0"/>
                                          </p:stCondLst>
                                        </p:cTn>
                                        <p:tgtEl>
                                          <p:spTgt spid="32779"/>
                                        </p:tgtEl>
                                        <p:attrNameLst>
                                          <p:attrName>style.visibility</p:attrName>
                                        </p:attrNameLst>
                                      </p:cBhvr>
                                      <p:to>
                                        <p:strVal val="visible"/>
                                      </p:to>
                                    </p:set>
                                    <p:animEffect transition="in" filter="blinds(horizontal)">
                                      <p:cBhvr>
                                        <p:cTn id="14" dur="500"/>
                                        <p:tgtEl>
                                          <p:spTgt spid="32779"/>
                                        </p:tgtEl>
                                      </p:cBhvr>
                                    </p:animEffect>
                                  </p:childTnLst>
                                </p:cTn>
                              </p:par>
                            </p:childTnLst>
                          </p:cTn>
                        </p:par>
                        <p:par>
                          <p:cTn id="15" fill="hold">
                            <p:stCondLst>
                              <p:cond delay="1500"/>
                            </p:stCondLst>
                            <p:childTnLst>
                              <p:par>
                                <p:cTn id="16" presetID="3" presetClass="entr" presetSubtype="10" fill="hold" grpId="0" nodeType="afterEffect">
                                  <p:stCondLst>
                                    <p:cond delay="0"/>
                                  </p:stCondLst>
                                  <p:childTnLst>
                                    <p:set>
                                      <p:cBhvr>
                                        <p:cTn id="17" dur="1" fill="hold">
                                          <p:stCondLst>
                                            <p:cond delay="0"/>
                                          </p:stCondLst>
                                        </p:cTn>
                                        <p:tgtEl>
                                          <p:spTgt spid="32780"/>
                                        </p:tgtEl>
                                        <p:attrNameLst>
                                          <p:attrName>style.visibility</p:attrName>
                                        </p:attrNameLst>
                                      </p:cBhvr>
                                      <p:to>
                                        <p:strVal val="visible"/>
                                      </p:to>
                                    </p:set>
                                    <p:animEffect transition="in" filter="blinds(horizontal)">
                                      <p:cBhvr>
                                        <p:cTn id="18" dur="500"/>
                                        <p:tgtEl>
                                          <p:spTgt spid="32780"/>
                                        </p:tgtEl>
                                      </p:cBhvr>
                                    </p:animEffect>
                                  </p:childTnLst>
                                </p:cTn>
                              </p:par>
                            </p:childTnLst>
                          </p:cTn>
                        </p:par>
                        <p:par>
                          <p:cTn id="19" fill="hold">
                            <p:stCondLst>
                              <p:cond delay="2000"/>
                            </p:stCondLst>
                            <p:childTnLst>
                              <p:par>
                                <p:cTn id="20" presetID="3" presetClass="entr" presetSubtype="10" fill="hold" grpId="0" nodeType="afterEffect">
                                  <p:stCondLst>
                                    <p:cond delay="0"/>
                                  </p:stCondLst>
                                  <p:childTnLst>
                                    <p:set>
                                      <p:cBhvr>
                                        <p:cTn id="21" dur="1" fill="hold">
                                          <p:stCondLst>
                                            <p:cond delay="0"/>
                                          </p:stCondLst>
                                        </p:cTn>
                                        <p:tgtEl>
                                          <p:spTgt spid="32781"/>
                                        </p:tgtEl>
                                        <p:attrNameLst>
                                          <p:attrName>style.visibility</p:attrName>
                                        </p:attrNameLst>
                                      </p:cBhvr>
                                      <p:to>
                                        <p:strVal val="visible"/>
                                      </p:to>
                                    </p:set>
                                    <p:animEffect transition="in" filter="blinds(horizontal)">
                                      <p:cBhvr>
                                        <p:cTn id="22" dur="500"/>
                                        <p:tgtEl>
                                          <p:spTgt spid="327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7" grpId="0"/>
      <p:bldP spid="32778" grpId="0" animBg="1"/>
      <p:bldP spid="32779" grpId="0"/>
      <p:bldP spid="32780" grpId="0"/>
      <p:bldP spid="3278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Rectangle 13"/>
          <p:cNvSpPr/>
          <p:nvPr/>
        </p:nvSpPr>
        <p:spPr>
          <a:xfrm>
            <a:off x="152400" y="4095750"/>
            <a:ext cx="8763000" cy="2590800"/>
          </a:xfrm>
          <a:prstGeom prst="rect">
            <a:avLst/>
          </a:prstGeom>
          <a:noFill/>
          <a:ln w="9525">
            <a:noFill/>
          </a:ln>
        </p:spPr>
        <p:txBody>
          <a:bodyPr anchor="ctr" anchorCtr="0"/>
          <a:p>
            <a:pPr>
              <a:lnSpc>
                <a:spcPct val="150000"/>
              </a:lnSpc>
            </a:pPr>
            <a:r>
              <a:rPr lang="zh-CN" altLang="en-US" sz="3200" baseline="0" dirty="0">
                <a:solidFill>
                  <a:srgbClr val="C00000"/>
                </a:solidFill>
                <a:latin typeface="楷体_GB2312" pitchFamily="49" charset="-122"/>
              </a:rPr>
              <a:t>（二）</a:t>
            </a:r>
            <a:r>
              <a:rPr lang="zh-CN" altLang="en-US" sz="3200" baseline="0" dirty="0">
                <a:solidFill>
                  <a:srgbClr val="C00000"/>
                </a:solidFill>
                <a:latin typeface="Arial" panose="020B0604020202020204" pitchFamily="34" charset="0"/>
              </a:rPr>
              <a:t>光能异养型（光能有机异养型）：</a:t>
            </a:r>
            <a:br>
              <a:rPr lang="zh-CN" altLang="en-US" sz="2800" baseline="0" dirty="0">
                <a:latin typeface="Arial" panose="020B0604020202020204" pitchFamily="34" charset="0"/>
              </a:rPr>
            </a:br>
            <a:r>
              <a:rPr lang="zh-CN" altLang="en-US" sz="800" baseline="0" dirty="0">
                <a:latin typeface="Arial" panose="020B0604020202020204" pitchFamily="34" charset="0"/>
              </a:rPr>
              <a:t>            </a:t>
            </a:r>
            <a:br>
              <a:rPr lang="zh-CN" altLang="en-US" sz="800" baseline="0" dirty="0">
                <a:latin typeface="Arial" panose="020B0604020202020204" pitchFamily="34" charset="0"/>
              </a:rPr>
            </a:br>
            <a:r>
              <a:rPr lang="zh-CN" altLang="en-US" sz="800" baseline="0" dirty="0">
                <a:latin typeface="Arial" panose="020B0604020202020204" pitchFamily="34" charset="0"/>
              </a:rPr>
              <a:t>                                           </a:t>
            </a:r>
            <a:r>
              <a:rPr lang="zh-CN" altLang="en-US" baseline="0" dirty="0">
                <a:latin typeface="Arial" panose="020B0604020202020204" pitchFamily="34" charset="0"/>
              </a:rPr>
              <a:t>利用</a:t>
            </a:r>
            <a:r>
              <a:rPr lang="zh-CN" altLang="en-US" sz="2800" baseline="0" dirty="0">
                <a:solidFill>
                  <a:srgbClr val="F200F2"/>
                </a:solidFill>
                <a:latin typeface="Arial" panose="020B0604020202020204" pitchFamily="34" charset="0"/>
              </a:rPr>
              <a:t>光</a:t>
            </a:r>
            <a:r>
              <a:rPr lang="zh-CN" altLang="en-US" baseline="0" dirty="0">
                <a:latin typeface="Arial" panose="020B0604020202020204" pitchFamily="34" charset="0"/>
              </a:rPr>
              <a:t>作为生活所需要的能量来源，以</a:t>
            </a:r>
            <a:r>
              <a:rPr lang="zh-CN" altLang="en-US" sz="2800" baseline="0" dirty="0">
                <a:solidFill>
                  <a:srgbClr val="F200F2"/>
                </a:solidFill>
                <a:latin typeface="楷体_GB2312" pitchFamily="49" charset="-122"/>
              </a:rPr>
              <a:t>有机化合物</a:t>
            </a:r>
            <a:r>
              <a:rPr lang="zh-CN" altLang="en-US" baseline="0" dirty="0">
                <a:latin typeface="Arial" panose="020B0604020202020204" pitchFamily="34" charset="0"/>
              </a:rPr>
              <a:t>作为</a:t>
            </a:r>
            <a:r>
              <a:rPr lang="zh-CN" altLang="en-US" baseline="0" dirty="0">
                <a:latin typeface="楷体_GB2312" pitchFamily="49" charset="-122"/>
              </a:rPr>
              <a:t>供氢体</a:t>
            </a:r>
            <a:r>
              <a:rPr lang="zh-CN" altLang="en-US" baseline="0" dirty="0">
                <a:latin typeface="Arial" panose="020B0604020202020204" pitchFamily="34" charset="0"/>
              </a:rPr>
              <a:t>，还原</a:t>
            </a:r>
            <a:r>
              <a:rPr lang="en-US" altLang="zh-CN" baseline="0" dirty="0">
                <a:latin typeface="楷体_GB2312" pitchFamily="49" charset="-122"/>
              </a:rPr>
              <a:t>CO</a:t>
            </a:r>
            <a:r>
              <a:rPr lang="en-US" altLang="zh-CN" baseline="-22000" dirty="0">
                <a:latin typeface="楷体_GB2312" pitchFamily="49" charset="-122"/>
              </a:rPr>
              <a:t>2</a:t>
            </a:r>
            <a:r>
              <a:rPr lang="zh-CN" altLang="en-US" baseline="0" dirty="0">
                <a:latin typeface="Arial" panose="020B0604020202020204" pitchFamily="34" charset="0"/>
              </a:rPr>
              <a:t>合成细胞有机物的一类微生物。</a:t>
            </a:r>
            <a:br>
              <a:rPr lang="zh-CN" altLang="en-US" baseline="0" dirty="0">
                <a:latin typeface="Arial" panose="020B0604020202020204" pitchFamily="34" charset="0"/>
              </a:rPr>
            </a:br>
            <a:endParaRPr lang="zh-CN" altLang="en-US" baseline="0" dirty="0">
              <a:latin typeface="楷体_GB2312" pitchFamily="49" charset="-122"/>
            </a:endParaRPr>
          </a:p>
        </p:txBody>
      </p:sp>
      <p:sp>
        <p:nvSpPr>
          <p:cNvPr id="33806" name="Text Box 14"/>
          <p:cNvSpPr txBox="1"/>
          <p:nvPr/>
        </p:nvSpPr>
        <p:spPr>
          <a:xfrm>
            <a:off x="863600" y="3181350"/>
            <a:ext cx="1685925" cy="457200"/>
          </a:xfrm>
          <a:prstGeom prst="rect">
            <a:avLst/>
          </a:prstGeom>
          <a:noFill/>
          <a:ln w="9525">
            <a:noFill/>
          </a:ln>
        </p:spPr>
        <p:txBody>
          <a:bodyPr>
            <a:spAutoFit/>
          </a:bodyPr>
          <a:p>
            <a:r>
              <a:rPr lang="en-US" altLang="zh-CN" baseline="0" dirty="0">
                <a:latin typeface="楷体_GB2312" pitchFamily="49" charset="-122"/>
              </a:rPr>
              <a:t>CO</a:t>
            </a:r>
            <a:r>
              <a:rPr lang="en-US" altLang="zh-CN" baseline="-25000" dirty="0">
                <a:latin typeface="楷体_GB2312" pitchFamily="49" charset="-122"/>
              </a:rPr>
              <a:t>2</a:t>
            </a:r>
            <a:r>
              <a:rPr lang="zh-CN" altLang="en-US" baseline="0" dirty="0">
                <a:latin typeface="楷体_GB2312" pitchFamily="49" charset="-122"/>
              </a:rPr>
              <a:t>＋</a:t>
            </a:r>
            <a:r>
              <a:rPr lang="en-US" altLang="zh-CN" baseline="0" dirty="0">
                <a:latin typeface="楷体_GB2312" pitchFamily="49" charset="-122"/>
              </a:rPr>
              <a:t>2H</a:t>
            </a:r>
            <a:r>
              <a:rPr lang="en-US" altLang="zh-CN" baseline="-25000" dirty="0">
                <a:latin typeface="楷体_GB2312" pitchFamily="49" charset="-122"/>
              </a:rPr>
              <a:t>2</a:t>
            </a:r>
            <a:r>
              <a:rPr lang="en-US" altLang="zh-CN" baseline="0" dirty="0">
                <a:latin typeface="楷体_GB2312" pitchFamily="49" charset="-122"/>
              </a:rPr>
              <a:t>S</a:t>
            </a:r>
            <a:endParaRPr lang="en-US" altLang="zh-CN" baseline="0" dirty="0">
              <a:latin typeface="楷体_GB2312" pitchFamily="49" charset="-122"/>
            </a:endParaRPr>
          </a:p>
        </p:txBody>
      </p:sp>
      <p:sp>
        <p:nvSpPr>
          <p:cNvPr id="33807" name="AutoShape 15"/>
          <p:cNvSpPr/>
          <p:nvPr/>
        </p:nvSpPr>
        <p:spPr>
          <a:xfrm>
            <a:off x="2514600" y="3333750"/>
            <a:ext cx="2768600" cy="228600"/>
          </a:xfrm>
          <a:prstGeom prst="rightArrow">
            <a:avLst>
              <a:gd name="adj1" fmla="val 50000"/>
              <a:gd name="adj2" fmla="val 302777"/>
            </a:avLst>
          </a:prstGeom>
          <a:solidFill>
            <a:srgbClr val="FF6600"/>
          </a:solidFill>
          <a:ln w="9525">
            <a:noFill/>
          </a:ln>
        </p:spPr>
        <p:txBody>
          <a:bodyPr anchor="ctr" anchorCtr="0">
            <a:spAutoFit/>
          </a:bodyPr>
          <a:p>
            <a:endParaRPr lang="zh-CN" altLang="en-US" dirty="0">
              <a:latin typeface="楷体_GB2312" pitchFamily="49" charset="-122"/>
            </a:endParaRPr>
          </a:p>
        </p:txBody>
      </p:sp>
      <p:sp>
        <p:nvSpPr>
          <p:cNvPr id="33808" name="Text Box 16"/>
          <p:cNvSpPr txBox="1"/>
          <p:nvPr/>
        </p:nvSpPr>
        <p:spPr>
          <a:xfrm>
            <a:off x="3276600" y="2800350"/>
            <a:ext cx="793750" cy="457200"/>
          </a:xfrm>
          <a:prstGeom prst="rect">
            <a:avLst/>
          </a:prstGeom>
          <a:noFill/>
          <a:ln w="9525">
            <a:noFill/>
          </a:ln>
        </p:spPr>
        <p:txBody>
          <a:bodyPr wrap="none">
            <a:spAutoFit/>
          </a:bodyPr>
          <a:p>
            <a:r>
              <a:rPr lang="zh-CN" altLang="en-US" baseline="0" dirty="0">
                <a:latin typeface="楷体_GB2312" pitchFamily="49" charset="-122"/>
              </a:rPr>
              <a:t>光能</a:t>
            </a:r>
            <a:endParaRPr lang="zh-CN" altLang="en-US" baseline="0" dirty="0">
              <a:latin typeface="楷体_GB2312" pitchFamily="49" charset="-122"/>
            </a:endParaRPr>
          </a:p>
        </p:txBody>
      </p:sp>
      <p:sp>
        <p:nvSpPr>
          <p:cNvPr id="33809" name="Text Box 17"/>
          <p:cNvSpPr txBox="1"/>
          <p:nvPr/>
        </p:nvSpPr>
        <p:spPr>
          <a:xfrm>
            <a:off x="2819400" y="3638550"/>
            <a:ext cx="2012950" cy="457200"/>
          </a:xfrm>
          <a:prstGeom prst="rect">
            <a:avLst/>
          </a:prstGeom>
          <a:noFill/>
          <a:ln w="9525">
            <a:noFill/>
          </a:ln>
        </p:spPr>
        <p:txBody>
          <a:bodyPr wrap="none">
            <a:spAutoFit/>
          </a:bodyPr>
          <a:p>
            <a:r>
              <a:rPr lang="zh-CN" altLang="en-US" baseline="0" dirty="0">
                <a:latin typeface="楷体_GB2312" pitchFamily="49" charset="-122"/>
              </a:rPr>
              <a:t>细菌光合色素</a:t>
            </a:r>
            <a:endParaRPr lang="zh-CN" altLang="en-US" baseline="0" dirty="0">
              <a:latin typeface="楷体_GB2312" pitchFamily="49" charset="-122"/>
            </a:endParaRPr>
          </a:p>
        </p:txBody>
      </p:sp>
      <p:sp>
        <p:nvSpPr>
          <p:cNvPr id="33810" name="Text Box 18"/>
          <p:cNvSpPr txBox="1"/>
          <p:nvPr/>
        </p:nvSpPr>
        <p:spPr>
          <a:xfrm>
            <a:off x="5257800" y="3181350"/>
            <a:ext cx="2844800" cy="457200"/>
          </a:xfrm>
          <a:prstGeom prst="rect">
            <a:avLst/>
          </a:prstGeom>
          <a:noFill/>
          <a:ln w="9525">
            <a:noFill/>
          </a:ln>
        </p:spPr>
        <p:txBody>
          <a:bodyPr>
            <a:spAutoFit/>
          </a:bodyPr>
          <a:p>
            <a:r>
              <a:rPr lang="en-US" altLang="zh-CN" baseline="0" dirty="0">
                <a:latin typeface="楷体_GB2312" pitchFamily="49" charset="-122"/>
              </a:rPr>
              <a:t>[CH</a:t>
            </a:r>
            <a:r>
              <a:rPr lang="en-US" altLang="zh-CN" baseline="-25000" dirty="0">
                <a:latin typeface="楷体_GB2312" pitchFamily="49" charset="-122"/>
              </a:rPr>
              <a:t>2</a:t>
            </a:r>
            <a:r>
              <a:rPr lang="en-US" altLang="zh-CN" baseline="0" dirty="0">
                <a:latin typeface="楷体_GB2312" pitchFamily="49" charset="-122"/>
              </a:rPr>
              <a:t>O]</a:t>
            </a:r>
            <a:r>
              <a:rPr lang="zh-CN" altLang="en-US" baseline="0" dirty="0">
                <a:latin typeface="楷体_GB2312" pitchFamily="49" charset="-122"/>
              </a:rPr>
              <a:t>＋</a:t>
            </a:r>
            <a:r>
              <a:rPr lang="en-US" altLang="zh-CN" baseline="0" dirty="0">
                <a:latin typeface="楷体_GB2312" pitchFamily="49" charset="-122"/>
              </a:rPr>
              <a:t>2S</a:t>
            </a:r>
            <a:r>
              <a:rPr lang="zh-CN" altLang="en-US" baseline="0" dirty="0">
                <a:latin typeface="楷体_GB2312" pitchFamily="49" charset="-122"/>
              </a:rPr>
              <a:t>＋</a:t>
            </a:r>
            <a:r>
              <a:rPr lang="en-US" altLang="zh-CN" baseline="0" dirty="0">
                <a:latin typeface="楷体_GB2312" pitchFamily="49" charset="-122"/>
              </a:rPr>
              <a:t>H</a:t>
            </a:r>
            <a:r>
              <a:rPr lang="en-US" altLang="zh-CN" baseline="-25000" dirty="0">
                <a:latin typeface="楷体_GB2312" pitchFamily="49" charset="-122"/>
              </a:rPr>
              <a:t>2</a:t>
            </a:r>
            <a:r>
              <a:rPr lang="en-US" altLang="zh-CN" baseline="0" dirty="0">
                <a:latin typeface="楷体_GB2312" pitchFamily="49" charset="-122"/>
              </a:rPr>
              <a:t>O</a:t>
            </a:r>
            <a:endParaRPr lang="en-US" altLang="zh-CN" baseline="0" dirty="0">
              <a:latin typeface="楷体_GB2312" pitchFamily="49" charset="-122"/>
            </a:endParaRPr>
          </a:p>
        </p:txBody>
      </p:sp>
      <p:sp>
        <p:nvSpPr>
          <p:cNvPr id="21512" name="Rectangle 19"/>
          <p:cNvSpPr/>
          <p:nvPr/>
        </p:nvSpPr>
        <p:spPr>
          <a:xfrm>
            <a:off x="152400" y="1657350"/>
            <a:ext cx="7296150" cy="968375"/>
          </a:xfrm>
          <a:prstGeom prst="rect">
            <a:avLst/>
          </a:prstGeom>
          <a:noFill/>
          <a:ln w="9525">
            <a:noFill/>
          </a:ln>
        </p:spPr>
        <p:txBody>
          <a:bodyPr>
            <a:spAutoFit/>
          </a:bodyPr>
          <a:p>
            <a:pPr>
              <a:lnSpc>
                <a:spcPct val="120000"/>
              </a:lnSpc>
            </a:pPr>
            <a:r>
              <a:rPr lang="en-US" altLang="zh-CN" baseline="0" dirty="0">
                <a:latin typeface="楷体_GB2312" pitchFamily="49" charset="-122"/>
              </a:rPr>
              <a:t>  </a:t>
            </a:r>
            <a:r>
              <a:rPr lang="zh-CN" altLang="en-US" baseline="0" dirty="0">
                <a:latin typeface="楷体_GB2312" pitchFamily="49" charset="-122"/>
              </a:rPr>
              <a:t>例如：  绿硫细菌，以</a:t>
            </a:r>
            <a:r>
              <a:rPr lang="en-US" altLang="zh-CN" baseline="0" dirty="0">
                <a:latin typeface="楷体_GB2312" pitchFamily="49" charset="-122"/>
              </a:rPr>
              <a:t>H</a:t>
            </a:r>
            <a:r>
              <a:rPr lang="en-US" altLang="zh-CN" baseline="-25000" dirty="0">
                <a:latin typeface="楷体_GB2312" pitchFamily="49" charset="-122"/>
              </a:rPr>
              <a:t>2</a:t>
            </a:r>
            <a:r>
              <a:rPr lang="en-US" altLang="zh-CN" baseline="0" dirty="0">
                <a:latin typeface="楷体_GB2312" pitchFamily="49" charset="-122"/>
              </a:rPr>
              <a:t>S</a:t>
            </a:r>
            <a:r>
              <a:rPr lang="zh-CN" altLang="en-US" baseline="0" dirty="0">
                <a:latin typeface="楷体_GB2312" pitchFamily="49" charset="-122"/>
              </a:rPr>
              <a:t>为电子供体，产生细胞物质，并伴随硫元素的产生。</a:t>
            </a:r>
            <a:endParaRPr lang="zh-CN" altLang="en-US" baseline="0" dirty="0">
              <a:latin typeface="楷体_GB2312" pitchFamily="49" charset="-122"/>
            </a:endParaRPr>
          </a:p>
        </p:txBody>
      </p:sp>
      <p:sp>
        <p:nvSpPr>
          <p:cNvPr id="21513" name="Rectangle 21"/>
          <p:cNvSpPr/>
          <p:nvPr/>
        </p:nvSpPr>
        <p:spPr>
          <a:xfrm>
            <a:off x="1600200" y="6248400"/>
            <a:ext cx="3638550" cy="457200"/>
          </a:xfrm>
          <a:prstGeom prst="rect">
            <a:avLst/>
          </a:prstGeom>
          <a:noFill/>
          <a:ln w="9525">
            <a:noFill/>
          </a:ln>
        </p:spPr>
        <p:txBody>
          <a:bodyPr wrap="none">
            <a:spAutoFit/>
          </a:bodyPr>
          <a:p>
            <a:r>
              <a:rPr lang="zh-CN" altLang="en-US" baseline="0" dirty="0">
                <a:latin typeface="Arial" panose="020B0604020202020204" pitchFamily="34" charset="0"/>
              </a:rPr>
              <a:t>不能以</a:t>
            </a:r>
            <a:r>
              <a:rPr lang="en-US" altLang="zh-CN" baseline="0" dirty="0">
                <a:latin typeface="楷体_GB2312" pitchFamily="49" charset="-122"/>
              </a:rPr>
              <a:t>CO</a:t>
            </a:r>
            <a:r>
              <a:rPr lang="en-US" altLang="zh-CN" baseline="-22000" dirty="0">
                <a:latin typeface="楷体_GB2312" pitchFamily="49" charset="-122"/>
              </a:rPr>
              <a:t>2</a:t>
            </a:r>
            <a:r>
              <a:rPr lang="zh-CN" altLang="en-US" baseline="0" dirty="0">
                <a:latin typeface="楷体_GB2312" pitchFamily="49" charset="-122"/>
              </a:rPr>
              <a:t>作为唯一碳源。</a:t>
            </a:r>
            <a:endParaRPr lang="zh-CN" altLang="en-US" baseline="0" dirty="0">
              <a:latin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3806"/>
                                        </p:tgtEl>
                                        <p:attrNameLst>
                                          <p:attrName>style.visibility</p:attrName>
                                        </p:attrNameLst>
                                      </p:cBhvr>
                                      <p:to>
                                        <p:strVal val="visible"/>
                                      </p:to>
                                    </p:set>
                                    <p:animEffect transition="in" filter="blinds(horizontal)">
                                      <p:cBhvr>
                                        <p:cTn id="7" dur="500"/>
                                        <p:tgtEl>
                                          <p:spTgt spid="33806"/>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499"/>
                                          </p:stCondLst>
                                        </p:cTn>
                                        <p:tgtEl>
                                          <p:spTgt spid="33807"/>
                                        </p:tgtEl>
                                        <p:attrNameLst>
                                          <p:attrName>style.visibility</p:attrName>
                                        </p:attrNameLst>
                                      </p:cBhvr>
                                      <p:to>
                                        <p:strVal val="visible"/>
                                      </p:to>
                                    </p:set>
                                  </p:childTnLst>
                                </p:cTn>
                              </p:par>
                            </p:childTnLst>
                          </p:cTn>
                        </p:par>
                        <p:par>
                          <p:cTn id="11" fill="hold">
                            <p:stCondLst>
                              <p:cond delay="1000"/>
                            </p:stCondLst>
                            <p:childTnLst>
                              <p:par>
                                <p:cTn id="12" presetID="3" presetClass="entr" presetSubtype="10" fill="hold" grpId="0" nodeType="afterEffect">
                                  <p:stCondLst>
                                    <p:cond delay="0"/>
                                  </p:stCondLst>
                                  <p:childTnLst>
                                    <p:set>
                                      <p:cBhvr>
                                        <p:cTn id="13" dur="1" fill="hold">
                                          <p:stCondLst>
                                            <p:cond delay="0"/>
                                          </p:stCondLst>
                                        </p:cTn>
                                        <p:tgtEl>
                                          <p:spTgt spid="33808"/>
                                        </p:tgtEl>
                                        <p:attrNameLst>
                                          <p:attrName>style.visibility</p:attrName>
                                        </p:attrNameLst>
                                      </p:cBhvr>
                                      <p:to>
                                        <p:strVal val="visible"/>
                                      </p:to>
                                    </p:set>
                                    <p:animEffect transition="in" filter="blinds(horizontal)">
                                      <p:cBhvr>
                                        <p:cTn id="14" dur="500"/>
                                        <p:tgtEl>
                                          <p:spTgt spid="33808"/>
                                        </p:tgtEl>
                                      </p:cBhvr>
                                    </p:animEffect>
                                  </p:childTnLst>
                                </p:cTn>
                              </p:par>
                            </p:childTnLst>
                          </p:cTn>
                        </p:par>
                        <p:par>
                          <p:cTn id="15" fill="hold">
                            <p:stCondLst>
                              <p:cond delay="1500"/>
                            </p:stCondLst>
                            <p:childTnLst>
                              <p:par>
                                <p:cTn id="16" presetID="3" presetClass="entr" presetSubtype="10" fill="hold" grpId="0" nodeType="afterEffect">
                                  <p:stCondLst>
                                    <p:cond delay="0"/>
                                  </p:stCondLst>
                                  <p:childTnLst>
                                    <p:set>
                                      <p:cBhvr>
                                        <p:cTn id="17" dur="1" fill="hold">
                                          <p:stCondLst>
                                            <p:cond delay="0"/>
                                          </p:stCondLst>
                                        </p:cTn>
                                        <p:tgtEl>
                                          <p:spTgt spid="33809"/>
                                        </p:tgtEl>
                                        <p:attrNameLst>
                                          <p:attrName>style.visibility</p:attrName>
                                        </p:attrNameLst>
                                      </p:cBhvr>
                                      <p:to>
                                        <p:strVal val="visible"/>
                                      </p:to>
                                    </p:set>
                                    <p:animEffect transition="in" filter="blinds(horizontal)">
                                      <p:cBhvr>
                                        <p:cTn id="18" dur="500"/>
                                        <p:tgtEl>
                                          <p:spTgt spid="33809"/>
                                        </p:tgtEl>
                                      </p:cBhvr>
                                    </p:animEffect>
                                  </p:childTnLst>
                                </p:cTn>
                              </p:par>
                            </p:childTnLst>
                          </p:cTn>
                        </p:par>
                        <p:par>
                          <p:cTn id="19" fill="hold">
                            <p:stCondLst>
                              <p:cond delay="2000"/>
                            </p:stCondLst>
                            <p:childTnLst>
                              <p:par>
                                <p:cTn id="20" presetID="3" presetClass="entr" presetSubtype="10" fill="hold" grpId="0" nodeType="afterEffect">
                                  <p:stCondLst>
                                    <p:cond delay="0"/>
                                  </p:stCondLst>
                                  <p:childTnLst>
                                    <p:set>
                                      <p:cBhvr>
                                        <p:cTn id="21" dur="1" fill="hold">
                                          <p:stCondLst>
                                            <p:cond delay="0"/>
                                          </p:stCondLst>
                                        </p:cTn>
                                        <p:tgtEl>
                                          <p:spTgt spid="33810"/>
                                        </p:tgtEl>
                                        <p:attrNameLst>
                                          <p:attrName>style.visibility</p:attrName>
                                        </p:attrNameLst>
                                      </p:cBhvr>
                                      <p:to>
                                        <p:strVal val="visible"/>
                                      </p:to>
                                    </p:set>
                                    <p:animEffect transition="in" filter="blinds(horizontal)">
                                      <p:cBhvr>
                                        <p:cTn id="22" dur="500"/>
                                        <p:tgtEl>
                                          <p:spTgt spid="338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06" grpId="0"/>
      <p:bldP spid="33807" grpId="0" animBg="1"/>
      <p:bldP spid="33808" grpId="0"/>
      <p:bldP spid="33809" grpId="0"/>
      <p:bldP spid="338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Text Box 2"/>
          <p:cNvSpPr txBox="1"/>
          <p:nvPr/>
        </p:nvSpPr>
        <p:spPr>
          <a:xfrm>
            <a:off x="228600" y="1849438"/>
            <a:ext cx="7227888" cy="1006475"/>
          </a:xfrm>
          <a:prstGeom prst="rect">
            <a:avLst/>
          </a:prstGeom>
          <a:noFill/>
          <a:ln w="9525">
            <a:noFill/>
          </a:ln>
        </p:spPr>
        <p:txBody>
          <a:bodyPr wrap="none">
            <a:spAutoFit/>
          </a:bodyPr>
          <a:p>
            <a:pPr>
              <a:lnSpc>
                <a:spcPct val="125000"/>
              </a:lnSpc>
            </a:pPr>
            <a:r>
              <a:rPr lang="en-US" altLang="zh-CN" b="0" baseline="0" dirty="0">
                <a:solidFill>
                  <a:schemeClr val="bg1"/>
                </a:solidFill>
                <a:latin typeface="楷体_GB2312" pitchFamily="49" charset="-122"/>
              </a:rPr>
              <a:t>    </a:t>
            </a:r>
            <a:r>
              <a:rPr lang="zh-CN" altLang="en-US" baseline="0" dirty="0">
                <a:latin typeface="楷体_GB2312" pitchFamily="49" charset="-122"/>
              </a:rPr>
              <a:t>例如，红螺菌属中的一些细菌能利用异丙醇作为</a:t>
            </a:r>
            <a:endParaRPr lang="zh-CN" altLang="en-US" baseline="0" dirty="0">
              <a:latin typeface="楷体_GB2312" pitchFamily="49" charset="-122"/>
            </a:endParaRPr>
          </a:p>
          <a:p>
            <a:pPr>
              <a:lnSpc>
                <a:spcPct val="125000"/>
              </a:lnSpc>
            </a:pPr>
            <a:r>
              <a:rPr lang="zh-CN" altLang="en-US" baseline="0" dirty="0">
                <a:latin typeface="楷体_GB2312" pitchFamily="49" charset="-122"/>
              </a:rPr>
              <a:t>供氢体，将</a:t>
            </a:r>
            <a:r>
              <a:rPr lang="en-US" altLang="zh-CN" baseline="0" dirty="0">
                <a:latin typeface="楷体_GB2312" pitchFamily="49" charset="-122"/>
              </a:rPr>
              <a:t>CO</a:t>
            </a:r>
            <a:r>
              <a:rPr lang="en-US" altLang="zh-CN" baseline="-25000" dirty="0">
                <a:latin typeface="楷体_GB2312" pitchFamily="49" charset="-122"/>
              </a:rPr>
              <a:t>2</a:t>
            </a:r>
            <a:r>
              <a:rPr lang="zh-CN" altLang="en-US" baseline="0" dirty="0">
                <a:latin typeface="楷体_GB2312" pitchFamily="49" charset="-122"/>
              </a:rPr>
              <a:t>还原成细胞物质，同时积累丙酮。</a:t>
            </a:r>
            <a:endParaRPr lang="zh-CN" altLang="en-US" baseline="0" dirty="0">
              <a:latin typeface="楷体_GB2312" pitchFamily="49" charset="-122"/>
            </a:endParaRPr>
          </a:p>
        </p:txBody>
      </p:sp>
      <p:sp>
        <p:nvSpPr>
          <p:cNvPr id="34819" name="Text Box 3"/>
          <p:cNvSpPr txBox="1"/>
          <p:nvPr/>
        </p:nvSpPr>
        <p:spPr>
          <a:xfrm>
            <a:off x="1168400" y="3546475"/>
            <a:ext cx="1517650" cy="457200"/>
          </a:xfrm>
          <a:prstGeom prst="rect">
            <a:avLst/>
          </a:prstGeom>
          <a:noFill/>
          <a:ln w="9525">
            <a:noFill/>
          </a:ln>
        </p:spPr>
        <p:txBody>
          <a:bodyPr wrap="none">
            <a:spAutoFit/>
          </a:bodyPr>
          <a:p>
            <a:r>
              <a:rPr lang="en-US" altLang="zh-CN" baseline="0" dirty="0">
                <a:latin typeface="楷体_GB2312" pitchFamily="49" charset="-122"/>
              </a:rPr>
              <a:t>CHOH</a:t>
            </a:r>
            <a:r>
              <a:rPr lang="zh-CN" altLang="en-US" baseline="0" dirty="0">
                <a:latin typeface="楷体_GB2312" pitchFamily="49" charset="-122"/>
              </a:rPr>
              <a:t>＋</a:t>
            </a:r>
            <a:r>
              <a:rPr lang="en-US" altLang="zh-CN" baseline="0" dirty="0">
                <a:latin typeface="楷体_GB2312" pitchFamily="49" charset="-122"/>
              </a:rPr>
              <a:t>CO</a:t>
            </a:r>
            <a:r>
              <a:rPr lang="en-US" altLang="zh-CN" baseline="-22000" dirty="0">
                <a:latin typeface="楷体_GB2312" pitchFamily="49" charset="-122"/>
              </a:rPr>
              <a:t>2</a:t>
            </a:r>
            <a:endParaRPr lang="en-US" altLang="zh-CN" baseline="-22000" dirty="0">
              <a:latin typeface="楷体_GB2312" pitchFamily="49" charset="-122"/>
            </a:endParaRPr>
          </a:p>
        </p:txBody>
      </p:sp>
      <p:sp>
        <p:nvSpPr>
          <p:cNvPr id="34820" name="Text Box 4"/>
          <p:cNvSpPr txBox="1"/>
          <p:nvPr/>
        </p:nvSpPr>
        <p:spPr>
          <a:xfrm>
            <a:off x="457200" y="3144838"/>
            <a:ext cx="595313" cy="457200"/>
          </a:xfrm>
          <a:prstGeom prst="rect">
            <a:avLst/>
          </a:prstGeom>
          <a:noFill/>
          <a:ln w="9525">
            <a:noFill/>
          </a:ln>
        </p:spPr>
        <p:txBody>
          <a:bodyPr wrap="none">
            <a:spAutoFit/>
          </a:bodyPr>
          <a:p>
            <a:r>
              <a:rPr lang="en-US" altLang="zh-CN" baseline="0" dirty="0">
                <a:latin typeface="楷体_GB2312" pitchFamily="49" charset="-122"/>
              </a:rPr>
              <a:t>H</a:t>
            </a:r>
            <a:r>
              <a:rPr lang="en-US" altLang="zh-CN" baseline="-25000" dirty="0">
                <a:latin typeface="楷体_GB2312" pitchFamily="49" charset="-122"/>
              </a:rPr>
              <a:t>3</a:t>
            </a:r>
            <a:r>
              <a:rPr lang="en-US" altLang="zh-CN" baseline="0" dirty="0">
                <a:latin typeface="楷体_GB2312" pitchFamily="49" charset="-122"/>
              </a:rPr>
              <a:t>C</a:t>
            </a:r>
            <a:endParaRPr lang="en-US" altLang="zh-CN" baseline="0" dirty="0">
              <a:latin typeface="楷体_GB2312" pitchFamily="49" charset="-122"/>
            </a:endParaRPr>
          </a:p>
        </p:txBody>
      </p:sp>
      <p:sp>
        <p:nvSpPr>
          <p:cNvPr id="34821" name="Text Box 5"/>
          <p:cNvSpPr txBox="1"/>
          <p:nvPr/>
        </p:nvSpPr>
        <p:spPr>
          <a:xfrm>
            <a:off x="533400" y="4038600"/>
            <a:ext cx="595313" cy="457200"/>
          </a:xfrm>
          <a:prstGeom prst="rect">
            <a:avLst/>
          </a:prstGeom>
          <a:noFill/>
          <a:ln w="9525">
            <a:noFill/>
          </a:ln>
        </p:spPr>
        <p:txBody>
          <a:bodyPr wrap="none">
            <a:spAutoFit/>
          </a:bodyPr>
          <a:p>
            <a:r>
              <a:rPr lang="en-US" altLang="zh-CN" baseline="0" dirty="0">
                <a:latin typeface="楷体_GB2312" pitchFamily="49" charset="-122"/>
              </a:rPr>
              <a:t>H</a:t>
            </a:r>
            <a:r>
              <a:rPr lang="en-US" altLang="zh-CN" baseline="-25000" dirty="0">
                <a:latin typeface="楷体_GB2312" pitchFamily="49" charset="-122"/>
              </a:rPr>
              <a:t>3</a:t>
            </a:r>
            <a:r>
              <a:rPr lang="en-US" altLang="zh-CN" baseline="0" dirty="0">
                <a:latin typeface="楷体_GB2312" pitchFamily="49" charset="-122"/>
              </a:rPr>
              <a:t>C</a:t>
            </a:r>
            <a:endParaRPr lang="en-US" altLang="zh-CN" baseline="0" dirty="0">
              <a:latin typeface="楷体_GB2312" pitchFamily="49" charset="-122"/>
            </a:endParaRPr>
          </a:p>
        </p:txBody>
      </p:sp>
      <p:sp>
        <p:nvSpPr>
          <p:cNvPr id="34822" name="Line 6"/>
          <p:cNvSpPr/>
          <p:nvPr/>
        </p:nvSpPr>
        <p:spPr>
          <a:xfrm flipV="1">
            <a:off x="1108075" y="3906838"/>
            <a:ext cx="152400" cy="228600"/>
          </a:xfrm>
          <a:prstGeom prst="line">
            <a:avLst/>
          </a:prstGeom>
          <a:ln w="28575" cap="flat" cmpd="sng">
            <a:solidFill>
              <a:schemeClr val="tx1"/>
            </a:solidFill>
            <a:prstDash val="solid"/>
            <a:headEnd type="none" w="med" len="med"/>
            <a:tailEnd type="none" w="med" len="med"/>
          </a:ln>
        </p:spPr>
      </p:sp>
      <p:sp>
        <p:nvSpPr>
          <p:cNvPr id="34823" name="Line 7"/>
          <p:cNvSpPr/>
          <p:nvPr/>
        </p:nvSpPr>
        <p:spPr>
          <a:xfrm>
            <a:off x="1066800" y="3449638"/>
            <a:ext cx="193675" cy="228600"/>
          </a:xfrm>
          <a:prstGeom prst="line">
            <a:avLst/>
          </a:prstGeom>
          <a:ln w="28575" cap="flat" cmpd="sng">
            <a:solidFill>
              <a:schemeClr val="tx1"/>
            </a:solidFill>
            <a:prstDash val="solid"/>
            <a:headEnd type="none" w="med" len="med"/>
            <a:tailEnd type="none" w="med" len="med"/>
          </a:ln>
        </p:spPr>
      </p:sp>
      <p:sp>
        <p:nvSpPr>
          <p:cNvPr id="34824" name="Text Box 8"/>
          <p:cNvSpPr txBox="1"/>
          <p:nvPr/>
        </p:nvSpPr>
        <p:spPr>
          <a:xfrm>
            <a:off x="228600" y="3602038"/>
            <a:ext cx="338138" cy="457200"/>
          </a:xfrm>
          <a:prstGeom prst="rect">
            <a:avLst/>
          </a:prstGeom>
          <a:noFill/>
          <a:ln w="9525">
            <a:noFill/>
          </a:ln>
        </p:spPr>
        <p:txBody>
          <a:bodyPr wrap="none">
            <a:spAutoFit/>
          </a:bodyPr>
          <a:p>
            <a:r>
              <a:rPr lang="en-US" altLang="zh-CN" baseline="0" dirty="0">
                <a:latin typeface="楷体_GB2312" pitchFamily="49" charset="-122"/>
              </a:rPr>
              <a:t>2</a:t>
            </a:r>
            <a:endParaRPr lang="en-US" altLang="zh-CN" baseline="0" dirty="0">
              <a:latin typeface="楷体_GB2312" pitchFamily="49" charset="-122"/>
            </a:endParaRPr>
          </a:p>
        </p:txBody>
      </p:sp>
      <p:sp>
        <p:nvSpPr>
          <p:cNvPr id="34825" name="Text Box 9"/>
          <p:cNvSpPr txBox="1"/>
          <p:nvPr/>
        </p:nvSpPr>
        <p:spPr>
          <a:xfrm>
            <a:off x="3429000" y="3221038"/>
            <a:ext cx="796925" cy="457200"/>
          </a:xfrm>
          <a:prstGeom prst="rect">
            <a:avLst/>
          </a:prstGeom>
          <a:noFill/>
          <a:ln w="9525">
            <a:noFill/>
          </a:ln>
        </p:spPr>
        <p:txBody>
          <a:bodyPr wrap="none">
            <a:spAutoFit/>
          </a:bodyPr>
          <a:p>
            <a:r>
              <a:rPr lang="zh-CN" altLang="en-US" baseline="0" dirty="0">
                <a:latin typeface="楷体_GB2312" pitchFamily="49" charset="-122"/>
              </a:rPr>
              <a:t>光能</a:t>
            </a:r>
            <a:endParaRPr lang="zh-CN" altLang="en-US" baseline="0" dirty="0">
              <a:latin typeface="楷体_GB2312" pitchFamily="49" charset="-122"/>
            </a:endParaRPr>
          </a:p>
        </p:txBody>
      </p:sp>
      <p:sp>
        <p:nvSpPr>
          <p:cNvPr id="34826" name="Text Box 10"/>
          <p:cNvSpPr txBox="1"/>
          <p:nvPr/>
        </p:nvSpPr>
        <p:spPr>
          <a:xfrm>
            <a:off x="3241675" y="3906838"/>
            <a:ext cx="1409700" cy="457200"/>
          </a:xfrm>
          <a:prstGeom prst="rect">
            <a:avLst/>
          </a:prstGeom>
          <a:noFill/>
          <a:ln w="9525">
            <a:noFill/>
          </a:ln>
        </p:spPr>
        <p:txBody>
          <a:bodyPr wrap="none">
            <a:spAutoFit/>
          </a:bodyPr>
          <a:p>
            <a:r>
              <a:rPr lang="zh-CN" altLang="en-US" baseline="0" dirty="0">
                <a:latin typeface="楷体_GB2312" pitchFamily="49" charset="-122"/>
              </a:rPr>
              <a:t>光合色素</a:t>
            </a:r>
            <a:endParaRPr lang="zh-CN" altLang="en-US" baseline="0" dirty="0">
              <a:latin typeface="楷体_GB2312" pitchFamily="49" charset="-122"/>
            </a:endParaRPr>
          </a:p>
        </p:txBody>
      </p:sp>
      <p:sp>
        <p:nvSpPr>
          <p:cNvPr id="34827" name="AutoShape 11"/>
          <p:cNvSpPr/>
          <p:nvPr/>
        </p:nvSpPr>
        <p:spPr>
          <a:xfrm>
            <a:off x="2819400" y="3678238"/>
            <a:ext cx="2403475" cy="228600"/>
          </a:xfrm>
          <a:prstGeom prst="rightArrow">
            <a:avLst>
              <a:gd name="adj1" fmla="val 50000"/>
              <a:gd name="adj2" fmla="val 262847"/>
            </a:avLst>
          </a:prstGeom>
          <a:solidFill>
            <a:srgbClr val="00EE00"/>
          </a:solidFill>
          <a:ln w="9525">
            <a:noFill/>
          </a:ln>
        </p:spPr>
        <p:txBody>
          <a:bodyPr anchor="ctr" anchorCtr="0">
            <a:spAutoFit/>
          </a:bodyPr>
          <a:p>
            <a:endParaRPr lang="zh-CN" altLang="en-US" dirty="0">
              <a:latin typeface="楷体_GB2312" pitchFamily="49" charset="-122"/>
            </a:endParaRPr>
          </a:p>
        </p:txBody>
      </p:sp>
      <p:sp>
        <p:nvSpPr>
          <p:cNvPr id="34828" name="Text Box 12"/>
          <p:cNvSpPr txBox="1"/>
          <p:nvPr/>
        </p:nvSpPr>
        <p:spPr>
          <a:xfrm>
            <a:off x="5222875" y="3581400"/>
            <a:ext cx="3519488" cy="457200"/>
          </a:xfrm>
          <a:prstGeom prst="rect">
            <a:avLst/>
          </a:prstGeom>
          <a:noFill/>
          <a:ln w="9525">
            <a:noFill/>
          </a:ln>
        </p:spPr>
        <p:txBody>
          <a:bodyPr wrap="none">
            <a:spAutoFit/>
          </a:bodyPr>
          <a:p>
            <a:r>
              <a:rPr lang="en-US" altLang="zh-CN" baseline="0" dirty="0">
                <a:latin typeface="楷体_GB2312" pitchFamily="49" charset="-122"/>
              </a:rPr>
              <a:t>2 CH</a:t>
            </a:r>
            <a:r>
              <a:rPr lang="en-US" altLang="zh-CN" baseline="-25000" dirty="0">
                <a:latin typeface="楷体_GB2312" pitchFamily="49" charset="-122"/>
              </a:rPr>
              <a:t>3</a:t>
            </a:r>
            <a:r>
              <a:rPr lang="en-US" altLang="zh-CN" baseline="0" dirty="0">
                <a:latin typeface="楷体_GB2312" pitchFamily="49" charset="-122"/>
              </a:rPr>
              <a:t>C0CH</a:t>
            </a:r>
            <a:r>
              <a:rPr lang="en-US" altLang="zh-CN" baseline="-25000" dirty="0">
                <a:latin typeface="楷体_GB2312" pitchFamily="49" charset="-122"/>
              </a:rPr>
              <a:t>3</a:t>
            </a:r>
            <a:r>
              <a:rPr lang="zh-CN" altLang="en-US" baseline="0" dirty="0">
                <a:latin typeface="楷体_GB2312" pitchFamily="49" charset="-122"/>
              </a:rPr>
              <a:t>＋</a:t>
            </a:r>
            <a:r>
              <a:rPr lang="en-US" altLang="zh-CN" baseline="0" dirty="0">
                <a:latin typeface="楷体_GB2312" pitchFamily="49" charset="-122"/>
              </a:rPr>
              <a:t>[CH</a:t>
            </a:r>
            <a:r>
              <a:rPr lang="en-US" altLang="zh-CN" baseline="-25000" dirty="0">
                <a:latin typeface="楷体_GB2312" pitchFamily="49" charset="-122"/>
              </a:rPr>
              <a:t>2</a:t>
            </a:r>
            <a:r>
              <a:rPr lang="en-US" altLang="zh-CN" baseline="0" dirty="0">
                <a:latin typeface="楷体_GB2312" pitchFamily="49" charset="-122"/>
              </a:rPr>
              <a:t>O]</a:t>
            </a:r>
            <a:r>
              <a:rPr lang="zh-CN" altLang="en-US" baseline="0" dirty="0">
                <a:latin typeface="楷体_GB2312" pitchFamily="49" charset="-122"/>
              </a:rPr>
              <a:t>＋</a:t>
            </a:r>
            <a:r>
              <a:rPr lang="en-US" altLang="zh-CN" baseline="0" dirty="0">
                <a:latin typeface="楷体_GB2312" pitchFamily="49" charset="-122"/>
              </a:rPr>
              <a:t>H</a:t>
            </a:r>
            <a:r>
              <a:rPr lang="en-US" altLang="zh-CN" baseline="-25000" dirty="0">
                <a:latin typeface="楷体_GB2312" pitchFamily="49" charset="-122"/>
              </a:rPr>
              <a:t>2</a:t>
            </a:r>
            <a:r>
              <a:rPr lang="en-US" altLang="zh-CN" baseline="0" dirty="0">
                <a:latin typeface="楷体_GB2312" pitchFamily="49" charset="-122"/>
              </a:rPr>
              <a:t>O</a:t>
            </a:r>
            <a:endParaRPr lang="en-US" altLang="zh-CN" baseline="0" dirty="0">
              <a:latin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blinds(horizontal)">
                                      <p:cBhvr>
                                        <p:cTn id="7" dur="500"/>
                                        <p:tgtEl>
                                          <p:spTgt spid="3481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4824"/>
                                        </p:tgtEl>
                                        <p:attrNameLst>
                                          <p:attrName>style.visibility</p:attrName>
                                        </p:attrNameLst>
                                      </p:cBhvr>
                                      <p:to>
                                        <p:strVal val="visible"/>
                                      </p:to>
                                    </p:set>
                                    <p:animEffect transition="in" filter="blinds(horizontal)">
                                      <p:cBhvr>
                                        <p:cTn id="12" dur="500"/>
                                        <p:tgtEl>
                                          <p:spTgt spid="34824"/>
                                        </p:tgtEl>
                                      </p:cBhvr>
                                    </p:animEffect>
                                  </p:childTnLst>
                                </p:cTn>
                              </p:par>
                            </p:childTnLst>
                          </p:cTn>
                        </p:par>
                        <p:par>
                          <p:cTn id="13" fill="hold">
                            <p:stCondLst>
                              <p:cond delay="500"/>
                            </p:stCondLst>
                            <p:childTnLst>
                              <p:par>
                                <p:cTn id="14" presetID="3" presetClass="entr" presetSubtype="10" fill="hold" grpId="0" nodeType="afterEffect">
                                  <p:stCondLst>
                                    <p:cond delay="0"/>
                                  </p:stCondLst>
                                  <p:childTnLst>
                                    <p:set>
                                      <p:cBhvr>
                                        <p:cTn id="15" dur="1" fill="hold">
                                          <p:stCondLst>
                                            <p:cond delay="0"/>
                                          </p:stCondLst>
                                        </p:cTn>
                                        <p:tgtEl>
                                          <p:spTgt spid="34820"/>
                                        </p:tgtEl>
                                        <p:attrNameLst>
                                          <p:attrName>style.visibility</p:attrName>
                                        </p:attrNameLst>
                                      </p:cBhvr>
                                      <p:to>
                                        <p:strVal val="visible"/>
                                      </p:to>
                                    </p:set>
                                    <p:animEffect transition="in" filter="blinds(horizontal)">
                                      <p:cBhvr>
                                        <p:cTn id="16" dur="500"/>
                                        <p:tgtEl>
                                          <p:spTgt spid="34820"/>
                                        </p:tgtEl>
                                      </p:cBhvr>
                                    </p:animEffect>
                                  </p:childTnLst>
                                </p:cTn>
                              </p:par>
                            </p:childTnLst>
                          </p:cTn>
                        </p:par>
                        <p:par>
                          <p:cTn id="17" fill="hold">
                            <p:stCondLst>
                              <p:cond delay="1000"/>
                            </p:stCondLst>
                            <p:childTnLst>
                              <p:par>
                                <p:cTn id="18" presetID="1" presetClass="entr" presetSubtype="0" fill="hold" nodeType="afterEffect">
                                  <p:stCondLst>
                                    <p:cond delay="0"/>
                                  </p:stCondLst>
                                  <p:childTnLst>
                                    <p:set>
                                      <p:cBhvr>
                                        <p:cTn id="19" dur="1" fill="hold">
                                          <p:stCondLst>
                                            <p:cond delay="499"/>
                                          </p:stCondLst>
                                        </p:cTn>
                                        <p:tgtEl>
                                          <p:spTgt spid="34823"/>
                                        </p:tgtEl>
                                        <p:attrNameLst>
                                          <p:attrName>style.visibility</p:attrName>
                                        </p:attrNameLst>
                                      </p:cBhvr>
                                      <p:to>
                                        <p:strVal val="visible"/>
                                      </p:to>
                                    </p:set>
                                  </p:childTnLst>
                                </p:cTn>
                              </p:par>
                            </p:childTnLst>
                          </p:cTn>
                        </p:par>
                        <p:par>
                          <p:cTn id="20" fill="hold">
                            <p:stCondLst>
                              <p:cond delay="1500"/>
                            </p:stCondLst>
                            <p:childTnLst>
                              <p:par>
                                <p:cTn id="21" presetID="3" presetClass="entr" presetSubtype="10" fill="hold" grpId="0" nodeType="afterEffect">
                                  <p:stCondLst>
                                    <p:cond delay="0"/>
                                  </p:stCondLst>
                                  <p:childTnLst>
                                    <p:set>
                                      <p:cBhvr>
                                        <p:cTn id="22" dur="1" fill="hold">
                                          <p:stCondLst>
                                            <p:cond delay="0"/>
                                          </p:stCondLst>
                                        </p:cTn>
                                        <p:tgtEl>
                                          <p:spTgt spid="34821"/>
                                        </p:tgtEl>
                                        <p:attrNameLst>
                                          <p:attrName>style.visibility</p:attrName>
                                        </p:attrNameLst>
                                      </p:cBhvr>
                                      <p:to>
                                        <p:strVal val="visible"/>
                                      </p:to>
                                    </p:set>
                                    <p:animEffect transition="in" filter="blinds(horizontal)">
                                      <p:cBhvr>
                                        <p:cTn id="23" dur="500"/>
                                        <p:tgtEl>
                                          <p:spTgt spid="34821"/>
                                        </p:tgtEl>
                                      </p:cBhvr>
                                    </p:animEffect>
                                  </p:childTnLst>
                                </p:cTn>
                              </p:par>
                            </p:childTnLst>
                          </p:cTn>
                        </p:par>
                        <p:par>
                          <p:cTn id="24" fill="hold">
                            <p:stCondLst>
                              <p:cond delay="2000"/>
                            </p:stCondLst>
                            <p:childTnLst>
                              <p:par>
                                <p:cTn id="25" presetID="1" presetClass="entr" presetSubtype="0" fill="hold" nodeType="afterEffect">
                                  <p:stCondLst>
                                    <p:cond delay="0"/>
                                  </p:stCondLst>
                                  <p:childTnLst>
                                    <p:set>
                                      <p:cBhvr>
                                        <p:cTn id="26" dur="1" fill="hold">
                                          <p:stCondLst>
                                            <p:cond delay="499"/>
                                          </p:stCondLst>
                                        </p:cTn>
                                        <p:tgtEl>
                                          <p:spTgt spid="34822"/>
                                        </p:tgtEl>
                                        <p:attrNameLst>
                                          <p:attrName>style.visibility</p:attrName>
                                        </p:attrNameLst>
                                      </p:cBhvr>
                                      <p:to>
                                        <p:strVal val="visible"/>
                                      </p:to>
                                    </p:set>
                                  </p:childTnLst>
                                </p:cTn>
                              </p:par>
                            </p:childTnLst>
                          </p:cTn>
                        </p:par>
                        <p:par>
                          <p:cTn id="27" fill="hold">
                            <p:stCondLst>
                              <p:cond delay="2500"/>
                            </p:stCondLst>
                            <p:childTnLst>
                              <p:par>
                                <p:cTn id="28" presetID="3" presetClass="entr" presetSubtype="10" fill="hold" grpId="0" nodeType="afterEffect">
                                  <p:stCondLst>
                                    <p:cond delay="0"/>
                                  </p:stCondLst>
                                  <p:childTnLst>
                                    <p:set>
                                      <p:cBhvr>
                                        <p:cTn id="29" dur="1" fill="hold">
                                          <p:stCondLst>
                                            <p:cond delay="0"/>
                                          </p:stCondLst>
                                        </p:cTn>
                                        <p:tgtEl>
                                          <p:spTgt spid="34819"/>
                                        </p:tgtEl>
                                        <p:attrNameLst>
                                          <p:attrName>style.visibility</p:attrName>
                                        </p:attrNameLst>
                                      </p:cBhvr>
                                      <p:to>
                                        <p:strVal val="visible"/>
                                      </p:to>
                                    </p:set>
                                    <p:animEffect transition="in" filter="blinds(horizontal)">
                                      <p:cBhvr>
                                        <p:cTn id="30" dur="500"/>
                                        <p:tgtEl>
                                          <p:spTgt spid="34819"/>
                                        </p:tgtEl>
                                      </p:cBhvr>
                                    </p:animEffect>
                                  </p:childTnLst>
                                </p:cTn>
                              </p:par>
                            </p:childTnLst>
                          </p:cTn>
                        </p:par>
                        <p:par>
                          <p:cTn id="31" fill="hold">
                            <p:stCondLst>
                              <p:cond delay="3000"/>
                            </p:stCondLst>
                            <p:childTnLst>
                              <p:par>
                                <p:cTn id="32" presetID="1" presetClass="entr" presetSubtype="0" fill="hold" grpId="0" nodeType="afterEffect">
                                  <p:stCondLst>
                                    <p:cond delay="0"/>
                                  </p:stCondLst>
                                  <p:childTnLst>
                                    <p:set>
                                      <p:cBhvr>
                                        <p:cTn id="33" dur="1" fill="hold">
                                          <p:stCondLst>
                                            <p:cond delay="499"/>
                                          </p:stCondLst>
                                        </p:cTn>
                                        <p:tgtEl>
                                          <p:spTgt spid="34827"/>
                                        </p:tgtEl>
                                        <p:attrNameLst>
                                          <p:attrName>style.visibility</p:attrName>
                                        </p:attrNameLst>
                                      </p:cBhvr>
                                      <p:to>
                                        <p:strVal val="visible"/>
                                      </p:to>
                                    </p:set>
                                  </p:childTnLst>
                                </p:cTn>
                              </p:par>
                            </p:childTnLst>
                          </p:cTn>
                        </p:par>
                        <p:par>
                          <p:cTn id="34" fill="hold">
                            <p:stCondLst>
                              <p:cond delay="3500"/>
                            </p:stCondLst>
                            <p:childTnLst>
                              <p:par>
                                <p:cTn id="35" presetID="3" presetClass="entr" presetSubtype="10" fill="hold" grpId="0" nodeType="afterEffect">
                                  <p:stCondLst>
                                    <p:cond delay="0"/>
                                  </p:stCondLst>
                                  <p:childTnLst>
                                    <p:set>
                                      <p:cBhvr>
                                        <p:cTn id="36" dur="1" fill="hold">
                                          <p:stCondLst>
                                            <p:cond delay="0"/>
                                          </p:stCondLst>
                                        </p:cTn>
                                        <p:tgtEl>
                                          <p:spTgt spid="34825"/>
                                        </p:tgtEl>
                                        <p:attrNameLst>
                                          <p:attrName>style.visibility</p:attrName>
                                        </p:attrNameLst>
                                      </p:cBhvr>
                                      <p:to>
                                        <p:strVal val="visible"/>
                                      </p:to>
                                    </p:set>
                                    <p:animEffect transition="in" filter="blinds(horizontal)">
                                      <p:cBhvr>
                                        <p:cTn id="37" dur="500"/>
                                        <p:tgtEl>
                                          <p:spTgt spid="34825"/>
                                        </p:tgtEl>
                                      </p:cBhvr>
                                    </p:animEffect>
                                  </p:childTnLst>
                                </p:cTn>
                              </p:par>
                            </p:childTnLst>
                          </p:cTn>
                        </p:par>
                        <p:par>
                          <p:cTn id="38" fill="hold">
                            <p:stCondLst>
                              <p:cond delay="4000"/>
                            </p:stCondLst>
                            <p:childTnLst>
                              <p:par>
                                <p:cTn id="39" presetID="3" presetClass="entr" presetSubtype="10" fill="hold" grpId="0" nodeType="afterEffect">
                                  <p:stCondLst>
                                    <p:cond delay="0"/>
                                  </p:stCondLst>
                                  <p:childTnLst>
                                    <p:set>
                                      <p:cBhvr>
                                        <p:cTn id="40" dur="1" fill="hold">
                                          <p:stCondLst>
                                            <p:cond delay="0"/>
                                          </p:stCondLst>
                                        </p:cTn>
                                        <p:tgtEl>
                                          <p:spTgt spid="34826"/>
                                        </p:tgtEl>
                                        <p:attrNameLst>
                                          <p:attrName>style.visibility</p:attrName>
                                        </p:attrNameLst>
                                      </p:cBhvr>
                                      <p:to>
                                        <p:strVal val="visible"/>
                                      </p:to>
                                    </p:set>
                                    <p:animEffect transition="in" filter="blinds(horizontal)">
                                      <p:cBhvr>
                                        <p:cTn id="41" dur="500"/>
                                        <p:tgtEl>
                                          <p:spTgt spid="34826"/>
                                        </p:tgtEl>
                                      </p:cBhvr>
                                    </p:animEffect>
                                  </p:childTnLst>
                                </p:cTn>
                              </p:par>
                            </p:childTnLst>
                          </p:cTn>
                        </p:par>
                        <p:par>
                          <p:cTn id="42" fill="hold">
                            <p:stCondLst>
                              <p:cond delay="4500"/>
                            </p:stCondLst>
                            <p:childTnLst>
                              <p:par>
                                <p:cTn id="43" presetID="3" presetClass="entr" presetSubtype="10" fill="hold" grpId="0" nodeType="afterEffect">
                                  <p:stCondLst>
                                    <p:cond delay="0"/>
                                  </p:stCondLst>
                                  <p:childTnLst>
                                    <p:set>
                                      <p:cBhvr>
                                        <p:cTn id="44" dur="1" fill="hold">
                                          <p:stCondLst>
                                            <p:cond delay="0"/>
                                          </p:stCondLst>
                                        </p:cTn>
                                        <p:tgtEl>
                                          <p:spTgt spid="34828"/>
                                        </p:tgtEl>
                                        <p:attrNameLst>
                                          <p:attrName>style.visibility</p:attrName>
                                        </p:attrNameLst>
                                      </p:cBhvr>
                                      <p:to>
                                        <p:strVal val="visible"/>
                                      </p:to>
                                    </p:set>
                                    <p:animEffect transition="in" filter="blinds(horizontal)">
                                      <p:cBhvr>
                                        <p:cTn id="45" dur="500"/>
                                        <p:tgtEl>
                                          <p:spTgt spid="348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P spid="34819" grpId="0"/>
      <p:bldP spid="34820" grpId="0"/>
      <p:bldP spid="34821" grpId="0"/>
      <p:bldP spid="34824" grpId="0"/>
      <p:bldP spid="34825" grpId="0"/>
      <p:bldP spid="34826" grpId="0"/>
      <p:bldP spid="34827" grpId="0" animBg="1"/>
      <p:bldP spid="3482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29" name="Rectangle 13"/>
          <p:cNvSpPr/>
          <p:nvPr/>
        </p:nvSpPr>
        <p:spPr>
          <a:xfrm>
            <a:off x="0" y="381000"/>
            <a:ext cx="8610600" cy="3352800"/>
          </a:xfrm>
          <a:prstGeom prst="rect">
            <a:avLst/>
          </a:prstGeom>
          <a:noFill/>
          <a:ln w="9525">
            <a:noFill/>
          </a:ln>
        </p:spPr>
        <p:txBody>
          <a:bodyPr anchor="ctr" anchorCtr="0"/>
          <a:p>
            <a:pPr>
              <a:lnSpc>
                <a:spcPct val="140000"/>
              </a:lnSpc>
            </a:pPr>
            <a:r>
              <a:rPr lang="zh-CN" altLang="en-US" sz="3200" baseline="0" dirty="0">
                <a:solidFill>
                  <a:srgbClr val="C00000"/>
                </a:solidFill>
                <a:latin typeface="楷体_GB2312" pitchFamily="49" charset="-122"/>
              </a:rPr>
              <a:t>（二）</a:t>
            </a:r>
            <a:r>
              <a:rPr lang="zh-CN" altLang="en-US" sz="3200" baseline="0" dirty="0">
                <a:solidFill>
                  <a:srgbClr val="C00000"/>
                </a:solidFill>
                <a:latin typeface="Arial" panose="020B0604020202020204" pitchFamily="34" charset="0"/>
              </a:rPr>
              <a:t>化能自养型（化能无机自养型）：</a:t>
            </a:r>
            <a:br>
              <a:rPr lang="zh-CN" altLang="en-US" sz="2800" baseline="0" dirty="0">
                <a:latin typeface="Arial" panose="020B0604020202020204" pitchFamily="34" charset="0"/>
              </a:rPr>
            </a:br>
            <a:r>
              <a:rPr lang="zh-CN" altLang="en-US" sz="800" baseline="0" dirty="0">
                <a:latin typeface="Arial" panose="020B0604020202020204" pitchFamily="34" charset="0"/>
              </a:rPr>
              <a:t>            </a:t>
            </a:r>
            <a:br>
              <a:rPr lang="zh-CN" altLang="en-US" sz="800" baseline="0" dirty="0">
                <a:latin typeface="Arial" panose="020B0604020202020204" pitchFamily="34" charset="0"/>
              </a:rPr>
            </a:br>
            <a:r>
              <a:rPr lang="zh-CN" altLang="en-US" sz="800" baseline="0" dirty="0">
                <a:latin typeface="Arial" panose="020B0604020202020204" pitchFamily="34" charset="0"/>
              </a:rPr>
              <a:t>                                           </a:t>
            </a:r>
            <a:r>
              <a:rPr lang="zh-CN" altLang="en-US" baseline="0" dirty="0">
                <a:latin typeface="楷体_GB2312" pitchFamily="49" charset="-122"/>
              </a:rPr>
              <a:t>以</a:t>
            </a:r>
            <a:r>
              <a:rPr lang="en-US" altLang="zh-CN" sz="2800" baseline="0" dirty="0">
                <a:solidFill>
                  <a:srgbClr val="FF00FF"/>
                </a:solidFill>
                <a:latin typeface="楷体_GB2312" pitchFamily="49" charset="-122"/>
              </a:rPr>
              <a:t>CO</a:t>
            </a:r>
            <a:r>
              <a:rPr lang="en-US" altLang="zh-CN" sz="2800" baseline="-25000" dirty="0">
                <a:solidFill>
                  <a:srgbClr val="FF00FF"/>
                </a:solidFill>
                <a:latin typeface="楷体_GB2312" pitchFamily="49" charset="-122"/>
              </a:rPr>
              <a:t>2</a:t>
            </a:r>
            <a:r>
              <a:rPr lang="zh-CN" altLang="en-US" sz="2800" baseline="0" dirty="0">
                <a:solidFill>
                  <a:srgbClr val="FF00FF"/>
                </a:solidFill>
                <a:latin typeface="楷体_GB2312" pitchFamily="49" charset="-122"/>
              </a:rPr>
              <a:t>或碳酸盐</a:t>
            </a:r>
            <a:r>
              <a:rPr lang="zh-CN" altLang="en-US" baseline="0" dirty="0">
                <a:latin typeface="楷体_GB2312" pitchFamily="49" charset="-122"/>
              </a:rPr>
              <a:t>作为碳源，利用</a:t>
            </a:r>
            <a:r>
              <a:rPr lang="zh-CN" altLang="en-US" sz="2800" baseline="0" dirty="0">
                <a:solidFill>
                  <a:srgbClr val="F200F2"/>
                </a:solidFill>
                <a:latin typeface="楷体_GB2312" pitchFamily="49" charset="-122"/>
              </a:rPr>
              <a:t>无机化合物氧化</a:t>
            </a:r>
            <a:r>
              <a:rPr lang="zh-CN" altLang="en-US" baseline="0" dirty="0">
                <a:latin typeface="楷体_GB2312" pitchFamily="49" charset="-122"/>
              </a:rPr>
              <a:t>所产生的化学能为能源，还原</a:t>
            </a:r>
            <a:r>
              <a:rPr lang="en-US" altLang="zh-CN" baseline="0" dirty="0">
                <a:latin typeface="楷体_GB2312" pitchFamily="49" charset="-122"/>
              </a:rPr>
              <a:t>CO</a:t>
            </a:r>
            <a:r>
              <a:rPr lang="en-US" altLang="zh-CN" baseline="-25000" dirty="0">
                <a:latin typeface="楷体_GB2312" pitchFamily="49" charset="-122"/>
              </a:rPr>
              <a:t>2</a:t>
            </a:r>
            <a:r>
              <a:rPr lang="zh-CN" altLang="en-US" baseline="0" dirty="0">
                <a:latin typeface="楷体_GB2312" pitchFamily="49" charset="-122"/>
              </a:rPr>
              <a:t>合成细胞物质的一类微生物。</a:t>
            </a:r>
            <a:br>
              <a:rPr lang="zh-CN" altLang="en-US" baseline="0" dirty="0">
                <a:latin typeface="楷体_GB2312" pitchFamily="49" charset="-122"/>
              </a:rPr>
            </a:br>
            <a:endParaRPr lang="zh-CN" altLang="en-US" baseline="0" dirty="0">
              <a:latin typeface="楷体_GB2312" pitchFamily="49" charset="-122"/>
            </a:endParaRPr>
          </a:p>
        </p:txBody>
      </p:sp>
      <p:sp>
        <p:nvSpPr>
          <p:cNvPr id="34830" name="Text Box 14"/>
          <p:cNvSpPr txBox="1"/>
          <p:nvPr/>
        </p:nvSpPr>
        <p:spPr>
          <a:xfrm>
            <a:off x="1447800" y="3581400"/>
            <a:ext cx="6008688" cy="531813"/>
          </a:xfrm>
          <a:prstGeom prst="rect">
            <a:avLst/>
          </a:prstGeom>
          <a:solidFill>
            <a:srgbClr val="0000D2"/>
          </a:solidFill>
          <a:ln w="12700" cap="flat" cmpd="sng">
            <a:solidFill>
              <a:srgbClr val="FF00FF"/>
            </a:solidFill>
            <a:prstDash val="solid"/>
            <a:miter/>
            <a:headEnd type="none" w="med" len="med"/>
            <a:tailEnd type="none" w="med" len="med"/>
          </a:ln>
        </p:spPr>
        <p:txBody>
          <a:bodyPr>
            <a:spAutoFit/>
          </a:bodyPr>
          <a:p>
            <a:pPr algn="ctr"/>
            <a:r>
              <a:rPr lang="zh-CN" altLang="en-US" sz="2800" baseline="0" dirty="0">
                <a:solidFill>
                  <a:srgbClr val="FFFF79"/>
                </a:solidFill>
                <a:latin typeface="楷体_GB2312" pitchFamily="49" charset="-122"/>
              </a:rPr>
              <a:t>化能自养微生物一般为好氧性的。</a:t>
            </a:r>
            <a:endParaRPr lang="zh-CN" altLang="en-US" sz="2800" baseline="0" dirty="0">
              <a:solidFill>
                <a:srgbClr val="FFFF79"/>
              </a:solidFill>
              <a:latin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4829"/>
                                        </p:tgtEl>
                                        <p:attrNameLst>
                                          <p:attrName>style.visibility</p:attrName>
                                        </p:attrNameLst>
                                      </p:cBhvr>
                                      <p:to>
                                        <p:strVal val="visible"/>
                                      </p:to>
                                    </p:set>
                                    <p:anim calcmode="lin" valueType="num">
                                      <p:cBhvr additive="base">
                                        <p:cTn id="7" dur="500" fill="hold"/>
                                        <p:tgtEl>
                                          <p:spTgt spid="34829"/>
                                        </p:tgtEl>
                                        <p:attrNameLst>
                                          <p:attrName>ppt_x</p:attrName>
                                        </p:attrNameLst>
                                      </p:cBhvr>
                                      <p:tavLst>
                                        <p:tav tm="0">
                                          <p:val>
                                            <p:strVal val="#ppt_x"/>
                                          </p:val>
                                        </p:tav>
                                        <p:tav tm="100000">
                                          <p:val>
                                            <p:strVal val="#ppt_x"/>
                                          </p:val>
                                        </p:tav>
                                      </p:tavLst>
                                    </p:anim>
                                    <p:anim calcmode="lin" valueType="num">
                                      <p:cBhvr additive="base">
                                        <p:cTn id="8" dur="500" fill="hold"/>
                                        <p:tgtEl>
                                          <p:spTgt spid="3482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34830"/>
                                        </p:tgtEl>
                                        <p:attrNameLst>
                                          <p:attrName>style.visibility</p:attrName>
                                        </p:attrNameLst>
                                      </p:cBhvr>
                                      <p:to>
                                        <p:strVal val="visible"/>
                                      </p:to>
                                    </p:set>
                                    <p:animEffect transition="in" filter="dissolve">
                                      <p:cBhvr>
                                        <p:cTn id="13" dur="500"/>
                                        <p:tgtEl>
                                          <p:spTgt spid="348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9" grpId="0"/>
      <p:bldP spid="3483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Rectangle 4"/>
          <p:cNvSpPr/>
          <p:nvPr/>
        </p:nvSpPr>
        <p:spPr>
          <a:xfrm>
            <a:off x="152400" y="858838"/>
            <a:ext cx="8991600" cy="5494337"/>
          </a:xfrm>
          <a:prstGeom prst="rect">
            <a:avLst/>
          </a:prstGeom>
          <a:noFill/>
          <a:ln w="9525">
            <a:noFill/>
          </a:ln>
        </p:spPr>
        <p:txBody>
          <a:bodyPr>
            <a:spAutoFit/>
          </a:bodyPr>
          <a:p>
            <a:pPr eaLnBrk="0" hangingPunct="0">
              <a:lnSpc>
                <a:spcPct val="135000"/>
              </a:lnSpc>
            </a:pPr>
            <a:r>
              <a:rPr lang="zh-CN" altLang="en-US" sz="3200" baseline="0" dirty="0">
                <a:solidFill>
                  <a:srgbClr val="C00000"/>
                </a:solidFill>
                <a:latin typeface="华文新魏" panose="02010800040101010101" pitchFamily="2" charset="-122"/>
                <a:ea typeface="华文新魏" panose="02010800040101010101" pitchFamily="2" charset="-122"/>
              </a:rPr>
              <a:t>第一节 微生物的营养</a:t>
            </a:r>
            <a:br>
              <a:rPr lang="zh-CN" altLang="en-US" sz="3200" baseline="0" dirty="0">
                <a:latin typeface="楷体_GB2312" pitchFamily="49" charset="-122"/>
              </a:rPr>
            </a:br>
            <a:r>
              <a:rPr lang="zh-CN" altLang="en-US" sz="3200" baseline="0" dirty="0">
                <a:latin typeface="Times New Roman" panose="02020603050405020304" pitchFamily="18" charset="0"/>
                <a:ea typeface="SimSun" panose="02010600030101010101" pitchFamily="2" charset="-122"/>
              </a:rPr>
              <a:t>      </a:t>
            </a:r>
            <a:r>
              <a:rPr lang="zh-CN" altLang="en-US" sz="2800" baseline="0" dirty="0">
                <a:latin typeface="Times New Roman" panose="02020603050405020304" pitchFamily="18" charset="0"/>
              </a:rPr>
              <a:t>营养和营养物质：</a:t>
            </a:r>
            <a:endParaRPr lang="zh-CN" altLang="en-US" sz="2800" baseline="0" dirty="0">
              <a:latin typeface="Times New Roman" panose="02020603050405020304" pitchFamily="18" charset="0"/>
            </a:endParaRPr>
          </a:p>
          <a:p>
            <a:pPr eaLnBrk="0" hangingPunct="0">
              <a:lnSpc>
                <a:spcPct val="135000"/>
              </a:lnSpc>
            </a:pPr>
            <a:r>
              <a:rPr lang="zh-CN" altLang="en-US" sz="2800" baseline="0" dirty="0">
                <a:latin typeface="Times New Roman" panose="02020603050405020304" pitchFamily="18" charset="0"/>
              </a:rPr>
              <a:t>        微生物在生长过程中不断从外界环境中获得所需要的各种物质，合成自身的细胞物质并提供机体进行各种生理活动所需要的能量。</a:t>
            </a:r>
            <a:endParaRPr lang="zh-CN" altLang="en-US" sz="2800" baseline="0" dirty="0">
              <a:latin typeface="Times New Roman" panose="02020603050405020304" pitchFamily="18" charset="0"/>
            </a:endParaRPr>
          </a:p>
          <a:p>
            <a:pPr eaLnBrk="0" hangingPunct="0">
              <a:lnSpc>
                <a:spcPct val="135000"/>
              </a:lnSpc>
            </a:pPr>
            <a:r>
              <a:rPr lang="zh-CN" altLang="en-US" sz="2800" baseline="0" dirty="0">
                <a:latin typeface="Times New Roman" panose="02020603050405020304" pitchFamily="18" charset="0"/>
              </a:rPr>
              <a:t>        这些能被微生物吸收并加以利用的物质是 </a:t>
            </a:r>
            <a:r>
              <a:rPr lang="zh-CN" altLang="en-US" sz="2800" baseline="0" dirty="0">
                <a:solidFill>
                  <a:srgbClr val="C610CA"/>
                </a:solidFill>
                <a:latin typeface="Times New Roman" panose="02020603050405020304" pitchFamily="18" charset="0"/>
              </a:rPr>
              <a:t>营养物质（</a:t>
            </a:r>
            <a:r>
              <a:rPr lang="en-US" altLang="zh-CN" sz="2800" baseline="0" dirty="0">
                <a:solidFill>
                  <a:srgbClr val="C610CA"/>
                </a:solidFill>
                <a:latin typeface="Times New Roman" panose="02020603050405020304" pitchFamily="18" charset="0"/>
              </a:rPr>
              <a:t>nutrient</a:t>
            </a:r>
            <a:r>
              <a:rPr lang="zh-CN" altLang="en-US" sz="2800" baseline="0" dirty="0">
                <a:solidFill>
                  <a:srgbClr val="C610CA"/>
                </a:solidFill>
                <a:latin typeface="Times New Roman" panose="02020603050405020304" pitchFamily="18" charset="0"/>
              </a:rPr>
              <a:t>）</a:t>
            </a:r>
            <a:r>
              <a:rPr lang="en-US" altLang="zh-CN" sz="2800" baseline="0" dirty="0">
                <a:latin typeface="Times New Roman" panose="02020603050405020304" pitchFamily="18" charset="0"/>
              </a:rPr>
              <a:t>, </a:t>
            </a:r>
            <a:endParaRPr lang="en-US" altLang="zh-CN" sz="2800" baseline="0" dirty="0">
              <a:latin typeface="Times New Roman" panose="02020603050405020304" pitchFamily="18" charset="0"/>
            </a:endParaRPr>
          </a:p>
          <a:p>
            <a:pPr eaLnBrk="0" hangingPunct="0">
              <a:lnSpc>
                <a:spcPct val="135000"/>
              </a:lnSpc>
            </a:pPr>
            <a:r>
              <a:rPr lang="en-US" altLang="zh-CN" sz="2800" baseline="0" dirty="0">
                <a:latin typeface="楷体_GB2312" pitchFamily="49" charset="-122"/>
              </a:rPr>
              <a:t>    </a:t>
            </a:r>
            <a:r>
              <a:rPr lang="zh-CN" altLang="en-US" sz="2800" baseline="0" dirty="0">
                <a:latin typeface="Times New Roman" panose="02020603050405020304" pitchFamily="18" charset="0"/>
              </a:rPr>
              <a:t>微生物获得与利用营养物质的过程，称为</a:t>
            </a:r>
            <a:r>
              <a:rPr lang="zh-CN" altLang="en-US" sz="2800" baseline="0" dirty="0">
                <a:solidFill>
                  <a:srgbClr val="C610CA"/>
                </a:solidFill>
                <a:latin typeface="Times New Roman" panose="02020603050405020304" pitchFamily="18" charset="0"/>
              </a:rPr>
              <a:t>营养</a:t>
            </a:r>
            <a:endParaRPr lang="zh-CN" altLang="en-US" sz="2800" baseline="0" dirty="0">
              <a:solidFill>
                <a:srgbClr val="C610CA"/>
              </a:solidFill>
              <a:latin typeface="Times New Roman" panose="02020603050405020304" pitchFamily="18" charset="0"/>
            </a:endParaRPr>
          </a:p>
          <a:p>
            <a:pPr eaLnBrk="0" hangingPunct="0">
              <a:lnSpc>
                <a:spcPct val="135000"/>
              </a:lnSpc>
            </a:pPr>
            <a:r>
              <a:rPr lang="zh-CN" altLang="en-US" sz="2800" baseline="0" dirty="0">
                <a:solidFill>
                  <a:srgbClr val="C610CA"/>
                </a:solidFill>
                <a:latin typeface="Times New Roman" panose="02020603050405020304" pitchFamily="18" charset="0"/>
              </a:rPr>
              <a:t>（</a:t>
            </a:r>
            <a:r>
              <a:rPr lang="en-US" altLang="zh-CN" sz="2800" baseline="0" dirty="0">
                <a:solidFill>
                  <a:srgbClr val="C610CA"/>
                </a:solidFill>
                <a:latin typeface="Times New Roman" panose="02020603050405020304" pitchFamily="18" charset="0"/>
              </a:rPr>
              <a:t>nutrition</a:t>
            </a:r>
            <a:r>
              <a:rPr lang="zh-CN" altLang="en-US" sz="2800" baseline="0" dirty="0">
                <a:solidFill>
                  <a:srgbClr val="C610CA"/>
                </a:solidFill>
                <a:latin typeface="Times New Roman" panose="02020603050405020304" pitchFamily="18" charset="0"/>
              </a:rPr>
              <a:t>）</a:t>
            </a:r>
            <a:r>
              <a:rPr lang="zh-CN" altLang="en-US" sz="2800" baseline="0" dirty="0">
                <a:latin typeface="Times New Roman" panose="02020603050405020304" pitchFamily="18" charset="0"/>
              </a:rPr>
              <a:t>。</a:t>
            </a:r>
            <a:endParaRPr lang="zh-CN" altLang="en-US" sz="2800" baseline="0" dirty="0">
              <a:latin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Text Box 2"/>
          <p:cNvSpPr txBox="1"/>
          <p:nvPr/>
        </p:nvSpPr>
        <p:spPr>
          <a:xfrm>
            <a:off x="533400" y="1665288"/>
            <a:ext cx="3554413" cy="457200"/>
          </a:xfrm>
          <a:prstGeom prst="rect">
            <a:avLst/>
          </a:prstGeom>
          <a:noFill/>
          <a:ln w="9525">
            <a:noFill/>
          </a:ln>
        </p:spPr>
        <p:txBody>
          <a:bodyPr wrap="none">
            <a:spAutoFit/>
          </a:bodyPr>
          <a:p>
            <a:r>
              <a:rPr lang="zh-CN" altLang="en-US" baseline="0" dirty="0">
                <a:latin typeface="楷体_GB2312" pitchFamily="49" charset="-122"/>
              </a:rPr>
              <a:t>其过程可用一通式表示：</a:t>
            </a:r>
            <a:endParaRPr lang="zh-CN" altLang="en-US" baseline="0" dirty="0">
              <a:latin typeface="楷体_GB2312" pitchFamily="49" charset="-122"/>
            </a:endParaRPr>
          </a:p>
        </p:txBody>
      </p:sp>
      <p:sp>
        <p:nvSpPr>
          <p:cNvPr id="35843" name="Text Box 3"/>
          <p:cNvSpPr txBox="1"/>
          <p:nvPr/>
        </p:nvSpPr>
        <p:spPr>
          <a:xfrm>
            <a:off x="533400" y="2301875"/>
            <a:ext cx="1103313" cy="457200"/>
          </a:xfrm>
          <a:prstGeom prst="rect">
            <a:avLst/>
          </a:prstGeom>
          <a:noFill/>
          <a:ln w="9525">
            <a:noFill/>
          </a:ln>
        </p:spPr>
        <p:txBody>
          <a:bodyPr wrap="none">
            <a:spAutoFit/>
          </a:bodyPr>
          <a:p>
            <a:r>
              <a:rPr lang="zh-CN" altLang="en-US" baseline="0" dirty="0">
                <a:latin typeface="楷体_GB2312" pitchFamily="49" charset="-122"/>
              </a:rPr>
              <a:t>无机物</a:t>
            </a:r>
            <a:endParaRPr lang="zh-CN" altLang="en-US" baseline="0" dirty="0">
              <a:latin typeface="楷体_GB2312" pitchFamily="49" charset="-122"/>
            </a:endParaRPr>
          </a:p>
        </p:txBody>
      </p:sp>
      <p:sp>
        <p:nvSpPr>
          <p:cNvPr id="35844" name="Rectangle 4"/>
          <p:cNvSpPr/>
          <p:nvPr/>
        </p:nvSpPr>
        <p:spPr>
          <a:xfrm>
            <a:off x="1676400" y="2274888"/>
            <a:ext cx="488950" cy="457200"/>
          </a:xfrm>
          <a:prstGeom prst="rect">
            <a:avLst/>
          </a:prstGeom>
          <a:noFill/>
          <a:ln w="9525">
            <a:noFill/>
          </a:ln>
        </p:spPr>
        <p:txBody>
          <a:bodyPr wrap="none">
            <a:spAutoFit/>
          </a:bodyPr>
          <a:p>
            <a:r>
              <a:rPr lang="zh-CN" altLang="en-US" baseline="0" dirty="0">
                <a:latin typeface="楷体_GB2312" pitchFamily="49" charset="-122"/>
              </a:rPr>
              <a:t>＋</a:t>
            </a:r>
            <a:endParaRPr lang="zh-CN" altLang="en-US" baseline="0" dirty="0">
              <a:latin typeface="楷体_GB2312" pitchFamily="49" charset="-122"/>
            </a:endParaRPr>
          </a:p>
        </p:txBody>
      </p:sp>
      <p:sp>
        <p:nvSpPr>
          <p:cNvPr id="35845" name="Text Box 5"/>
          <p:cNvSpPr txBox="1"/>
          <p:nvPr/>
        </p:nvSpPr>
        <p:spPr>
          <a:xfrm>
            <a:off x="2133600" y="2254250"/>
            <a:ext cx="441325" cy="457200"/>
          </a:xfrm>
          <a:prstGeom prst="rect">
            <a:avLst/>
          </a:prstGeom>
          <a:noFill/>
          <a:ln w="9525">
            <a:noFill/>
          </a:ln>
        </p:spPr>
        <p:txBody>
          <a:bodyPr wrap="none">
            <a:spAutoFit/>
          </a:bodyPr>
          <a:p>
            <a:r>
              <a:rPr lang="en-US" altLang="zh-CN" baseline="0" dirty="0">
                <a:latin typeface="楷体_GB2312" pitchFamily="49" charset="-122"/>
              </a:rPr>
              <a:t>O</a:t>
            </a:r>
            <a:r>
              <a:rPr lang="en-US" altLang="zh-CN" baseline="-25000" dirty="0">
                <a:latin typeface="楷体_GB2312" pitchFamily="49" charset="-122"/>
              </a:rPr>
              <a:t>2</a:t>
            </a:r>
            <a:endParaRPr lang="en-US" altLang="zh-CN" baseline="-25000" dirty="0">
              <a:latin typeface="楷体_GB2312" pitchFamily="49" charset="-122"/>
            </a:endParaRPr>
          </a:p>
        </p:txBody>
      </p:sp>
      <p:sp>
        <p:nvSpPr>
          <p:cNvPr id="35846" name="AutoShape 6"/>
          <p:cNvSpPr/>
          <p:nvPr/>
        </p:nvSpPr>
        <p:spPr>
          <a:xfrm>
            <a:off x="2819400" y="2427288"/>
            <a:ext cx="1524000" cy="152400"/>
          </a:xfrm>
          <a:prstGeom prst="rightArrow">
            <a:avLst>
              <a:gd name="adj1" fmla="val 50000"/>
              <a:gd name="adj2" fmla="val 250000"/>
            </a:avLst>
          </a:prstGeom>
          <a:solidFill>
            <a:srgbClr val="00EE00"/>
          </a:solidFill>
          <a:ln w="9525">
            <a:noFill/>
          </a:ln>
        </p:spPr>
        <p:txBody>
          <a:bodyPr anchor="ctr" anchorCtr="0">
            <a:spAutoFit/>
          </a:bodyPr>
          <a:p>
            <a:endParaRPr lang="zh-CN" altLang="en-US" dirty="0">
              <a:latin typeface="楷体_GB2312" pitchFamily="49" charset="-122"/>
            </a:endParaRPr>
          </a:p>
        </p:txBody>
      </p:sp>
      <p:sp>
        <p:nvSpPr>
          <p:cNvPr id="35847" name="Text Box 7"/>
          <p:cNvSpPr txBox="1"/>
          <p:nvPr/>
        </p:nvSpPr>
        <p:spPr>
          <a:xfrm>
            <a:off x="4495800" y="2274888"/>
            <a:ext cx="1174750" cy="457200"/>
          </a:xfrm>
          <a:prstGeom prst="rect">
            <a:avLst/>
          </a:prstGeom>
          <a:noFill/>
          <a:ln w="9525">
            <a:noFill/>
          </a:ln>
        </p:spPr>
        <p:txBody>
          <a:bodyPr>
            <a:spAutoFit/>
          </a:bodyPr>
          <a:p>
            <a:r>
              <a:rPr lang="zh-CN" altLang="en-US" baseline="0" dirty="0">
                <a:latin typeface="楷体_GB2312" pitchFamily="49" charset="-122"/>
              </a:rPr>
              <a:t>氧化物</a:t>
            </a:r>
            <a:endParaRPr lang="zh-CN" altLang="en-US" baseline="0" dirty="0">
              <a:latin typeface="楷体_GB2312" pitchFamily="49" charset="-122"/>
            </a:endParaRPr>
          </a:p>
        </p:txBody>
      </p:sp>
      <p:sp>
        <p:nvSpPr>
          <p:cNvPr id="35848" name="Rectangle 8"/>
          <p:cNvSpPr/>
          <p:nvPr/>
        </p:nvSpPr>
        <p:spPr>
          <a:xfrm>
            <a:off x="5715000" y="2274888"/>
            <a:ext cx="488950" cy="457200"/>
          </a:xfrm>
          <a:prstGeom prst="rect">
            <a:avLst/>
          </a:prstGeom>
          <a:noFill/>
          <a:ln w="9525">
            <a:noFill/>
          </a:ln>
        </p:spPr>
        <p:txBody>
          <a:bodyPr wrap="none">
            <a:spAutoFit/>
          </a:bodyPr>
          <a:p>
            <a:r>
              <a:rPr lang="zh-CN" altLang="en-US" baseline="0" dirty="0">
                <a:latin typeface="楷体_GB2312" pitchFamily="49" charset="-122"/>
              </a:rPr>
              <a:t>＋</a:t>
            </a:r>
            <a:endParaRPr lang="zh-CN" altLang="en-US" baseline="0" dirty="0">
              <a:latin typeface="楷体_GB2312" pitchFamily="49" charset="-122"/>
            </a:endParaRPr>
          </a:p>
        </p:txBody>
      </p:sp>
      <p:sp>
        <p:nvSpPr>
          <p:cNvPr id="35849" name="Text Box 9"/>
          <p:cNvSpPr txBox="1"/>
          <p:nvPr/>
        </p:nvSpPr>
        <p:spPr>
          <a:xfrm>
            <a:off x="6172200" y="2274888"/>
            <a:ext cx="796925" cy="457200"/>
          </a:xfrm>
          <a:prstGeom prst="rect">
            <a:avLst/>
          </a:prstGeom>
          <a:noFill/>
          <a:ln w="9525">
            <a:noFill/>
          </a:ln>
        </p:spPr>
        <p:txBody>
          <a:bodyPr wrap="none">
            <a:spAutoFit/>
          </a:bodyPr>
          <a:p>
            <a:r>
              <a:rPr lang="zh-CN" altLang="en-US" baseline="0" dirty="0">
                <a:latin typeface="楷体_GB2312" pitchFamily="49" charset="-122"/>
              </a:rPr>
              <a:t>能量</a:t>
            </a:r>
            <a:endParaRPr lang="zh-CN" altLang="en-US" baseline="0" dirty="0">
              <a:latin typeface="楷体_GB2312" pitchFamily="49" charset="-122"/>
            </a:endParaRPr>
          </a:p>
        </p:txBody>
      </p:sp>
      <p:sp>
        <p:nvSpPr>
          <p:cNvPr id="35850" name="Text Box 10"/>
          <p:cNvSpPr txBox="1"/>
          <p:nvPr/>
        </p:nvSpPr>
        <p:spPr>
          <a:xfrm>
            <a:off x="1524000" y="3168650"/>
            <a:ext cx="595313" cy="457200"/>
          </a:xfrm>
          <a:prstGeom prst="rect">
            <a:avLst/>
          </a:prstGeom>
          <a:noFill/>
          <a:ln w="9525">
            <a:noFill/>
          </a:ln>
        </p:spPr>
        <p:txBody>
          <a:bodyPr wrap="none">
            <a:spAutoFit/>
          </a:bodyPr>
          <a:p>
            <a:r>
              <a:rPr lang="en-US" altLang="zh-CN" baseline="0" dirty="0">
                <a:latin typeface="楷体_GB2312" pitchFamily="49" charset="-122"/>
              </a:rPr>
              <a:t>CO</a:t>
            </a:r>
            <a:r>
              <a:rPr lang="en-US" altLang="zh-CN" baseline="-25000" dirty="0">
                <a:latin typeface="楷体_GB2312" pitchFamily="49" charset="-122"/>
              </a:rPr>
              <a:t>2</a:t>
            </a:r>
            <a:endParaRPr lang="en-US" altLang="zh-CN" baseline="-25000" dirty="0">
              <a:latin typeface="楷体_GB2312" pitchFamily="49" charset="-122"/>
            </a:endParaRPr>
          </a:p>
        </p:txBody>
      </p:sp>
      <p:sp>
        <p:nvSpPr>
          <p:cNvPr id="35851" name="Rectangle 11"/>
          <p:cNvSpPr/>
          <p:nvPr/>
        </p:nvSpPr>
        <p:spPr>
          <a:xfrm>
            <a:off x="2133600" y="3189288"/>
            <a:ext cx="488950" cy="457200"/>
          </a:xfrm>
          <a:prstGeom prst="rect">
            <a:avLst/>
          </a:prstGeom>
          <a:noFill/>
          <a:ln w="9525">
            <a:noFill/>
          </a:ln>
        </p:spPr>
        <p:txBody>
          <a:bodyPr wrap="none">
            <a:spAutoFit/>
          </a:bodyPr>
          <a:p>
            <a:r>
              <a:rPr lang="zh-CN" altLang="en-US" baseline="0" dirty="0">
                <a:latin typeface="楷体_GB2312" pitchFamily="49" charset="-122"/>
              </a:rPr>
              <a:t>＋</a:t>
            </a:r>
            <a:endParaRPr lang="zh-CN" altLang="en-US" baseline="0" dirty="0">
              <a:latin typeface="楷体_GB2312" pitchFamily="49" charset="-122"/>
            </a:endParaRPr>
          </a:p>
        </p:txBody>
      </p:sp>
      <p:sp>
        <p:nvSpPr>
          <p:cNvPr id="35852" name="Text Box 12"/>
          <p:cNvSpPr txBox="1"/>
          <p:nvPr/>
        </p:nvSpPr>
        <p:spPr>
          <a:xfrm>
            <a:off x="2590800" y="3168650"/>
            <a:ext cx="1104900" cy="457200"/>
          </a:xfrm>
          <a:prstGeom prst="rect">
            <a:avLst/>
          </a:prstGeom>
          <a:noFill/>
          <a:ln w="9525">
            <a:noFill/>
          </a:ln>
        </p:spPr>
        <p:txBody>
          <a:bodyPr wrap="none">
            <a:spAutoFit/>
          </a:bodyPr>
          <a:p>
            <a:r>
              <a:rPr lang="en-US" altLang="zh-CN" baseline="0" dirty="0">
                <a:latin typeface="楷体_GB2312" pitchFamily="49" charset="-122"/>
              </a:rPr>
              <a:t>4〔H〕</a:t>
            </a:r>
            <a:endParaRPr lang="en-US" altLang="zh-CN" baseline="0" dirty="0">
              <a:latin typeface="楷体_GB2312" pitchFamily="49" charset="-122"/>
            </a:endParaRPr>
          </a:p>
        </p:txBody>
      </p:sp>
      <p:sp>
        <p:nvSpPr>
          <p:cNvPr id="35853" name="AutoShape 13"/>
          <p:cNvSpPr/>
          <p:nvPr/>
        </p:nvSpPr>
        <p:spPr>
          <a:xfrm>
            <a:off x="3733800" y="3341688"/>
            <a:ext cx="1752600" cy="152400"/>
          </a:xfrm>
          <a:prstGeom prst="rightArrow">
            <a:avLst>
              <a:gd name="adj1" fmla="val 50000"/>
              <a:gd name="adj2" fmla="val 287500"/>
            </a:avLst>
          </a:prstGeom>
          <a:solidFill>
            <a:srgbClr val="00CCFF"/>
          </a:solidFill>
          <a:ln w="9525">
            <a:noFill/>
          </a:ln>
        </p:spPr>
        <p:txBody>
          <a:bodyPr anchor="ctr" anchorCtr="0">
            <a:spAutoFit/>
          </a:bodyPr>
          <a:p>
            <a:endParaRPr lang="zh-CN" altLang="en-US" dirty="0">
              <a:latin typeface="楷体_GB2312" pitchFamily="49" charset="-122"/>
            </a:endParaRPr>
          </a:p>
        </p:txBody>
      </p:sp>
      <p:sp>
        <p:nvSpPr>
          <p:cNvPr id="35854" name="Text Box 14"/>
          <p:cNvSpPr txBox="1"/>
          <p:nvPr/>
        </p:nvSpPr>
        <p:spPr>
          <a:xfrm>
            <a:off x="5486400" y="3168650"/>
            <a:ext cx="1362075" cy="457200"/>
          </a:xfrm>
          <a:prstGeom prst="rect">
            <a:avLst/>
          </a:prstGeom>
          <a:noFill/>
          <a:ln w="9525">
            <a:noFill/>
          </a:ln>
        </p:spPr>
        <p:txBody>
          <a:bodyPr wrap="none">
            <a:spAutoFit/>
          </a:bodyPr>
          <a:p>
            <a:r>
              <a:rPr lang="en-US" altLang="zh-CN" baseline="0" dirty="0">
                <a:latin typeface="楷体_GB2312" pitchFamily="49" charset="-122"/>
              </a:rPr>
              <a:t>〔CH</a:t>
            </a:r>
            <a:r>
              <a:rPr lang="en-US" altLang="zh-CN" baseline="-25000" dirty="0">
                <a:latin typeface="楷体_GB2312" pitchFamily="49" charset="-122"/>
              </a:rPr>
              <a:t>2</a:t>
            </a:r>
            <a:r>
              <a:rPr lang="en-US" altLang="zh-CN" baseline="0" dirty="0">
                <a:latin typeface="楷体_GB2312" pitchFamily="49" charset="-122"/>
              </a:rPr>
              <a:t>O〕</a:t>
            </a:r>
            <a:endParaRPr lang="en-US" altLang="zh-CN" baseline="0" dirty="0">
              <a:latin typeface="楷体_GB2312" pitchFamily="49" charset="-122"/>
            </a:endParaRPr>
          </a:p>
        </p:txBody>
      </p:sp>
      <p:sp>
        <p:nvSpPr>
          <p:cNvPr id="35855" name="Rectangle 15"/>
          <p:cNvSpPr/>
          <p:nvPr/>
        </p:nvSpPr>
        <p:spPr>
          <a:xfrm>
            <a:off x="6781800" y="3189288"/>
            <a:ext cx="488950" cy="457200"/>
          </a:xfrm>
          <a:prstGeom prst="rect">
            <a:avLst/>
          </a:prstGeom>
          <a:noFill/>
          <a:ln w="9525">
            <a:noFill/>
          </a:ln>
        </p:spPr>
        <p:txBody>
          <a:bodyPr wrap="none">
            <a:spAutoFit/>
          </a:bodyPr>
          <a:p>
            <a:r>
              <a:rPr lang="zh-CN" altLang="en-US" baseline="0" dirty="0">
                <a:latin typeface="楷体_GB2312" pitchFamily="49" charset="-122"/>
              </a:rPr>
              <a:t>＋</a:t>
            </a:r>
            <a:endParaRPr lang="zh-CN" altLang="en-US" baseline="0" dirty="0">
              <a:latin typeface="楷体_GB2312" pitchFamily="49" charset="-122"/>
            </a:endParaRPr>
          </a:p>
        </p:txBody>
      </p:sp>
      <p:sp>
        <p:nvSpPr>
          <p:cNvPr id="35856" name="Rectangle 16"/>
          <p:cNvSpPr/>
          <p:nvPr/>
        </p:nvSpPr>
        <p:spPr>
          <a:xfrm>
            <a:off x="7239000" y="3168650"/>
            <a:ext cx="595313" cy="457200"/>
          </a:xfrm>
          <a:prstGeom prst="rect">
            <a:avLst/>
          </a:prstGeom>
          <a:noFill/>
          <a:ln w="9525">
            <a:noFill/>
          </a:ln>
        </p:spPr>
        <p:txBody>
          <a:bodyPr wrap="none">
            <a:spAutoFit/>
          </a:bodyPr>
          <a:p>
            <a:r>
              <a:rPr lang="en-US" altLang="zh-CN" baseline="0" dirty="0">
                <a:latin typeface="楷体_GB2312" pitchFamily="49" charset="-122"/>
              </a:rPr>
              <a:t>H</a:t>
            </a:r>
            <a:r>
              <a:rPr lang="en-US" altLang="zh-CN" baseline="-25000" dirty="0">
                <a:latin typeface="楷体_GB2312" pitchFamily="49" charset="-122"/>
              </a:rPr>
              <a:t>2</a:t>
            </a:r>
            <a:r>
              <a:rPr lang="en-US" altLang="zh-CN" baseline="0" dirty="0">
                <a:latin typeface="楷体_GB2312" pitchFamily="49" charset="-122"/>
              </a:rPr>
              <a:t>O</a:t>
            </a:r>
            <a:endParaRPr lang="en-US" altLang="zh-CN" baseline="0" dirty="0">
              <a:latin typeface="楷体_GB2312" pitchFamily="49" charset="-122"/>
            </a:endParaRPr>
          </a:p>
        </p:txBody>
      </p:sp>
      <p:sp>
        <p:nvSpPr>
          <p:cNvPr id="35857" name="Line 17"/>
          <p:cNvSpPr/>
          <p:nvPr/>
        </p:nvSpPr>
        <p:spPr>
          <a:xfrm>
            <a:off x="6477000" y="2732088"/>
            <a:ext cx="0" cy="228600"/>
          </a:xfrm>
          <a:prstGeom prst="line">
            <a:avLst/>
          </a:prstGeom>
          <a:ln w="28575" cap="flat" cmpd="sng">
            <a:solidFill>
              <a:srgbClr val="FF0000"/>
            </a:solidFill>
            <a:prstDash val="solid"/>
            <a:headEnd type="none" w="med" len="med"/>
            <a:tailEnd type="none" w="med" len="med"/>
          </a:ln>
        </p:spPr>
      </p:sp>
      <p:sp>
        <p:nvSpPr>
          <p:cNvPr id="35858" name="Line 18"/>
          <p:cNvSpPr/>
          <p:nvPr/>
        </p:nvSpPr>
        <p:spPr>
          <a:xfrm flipH="1">
            <a:off x="4648200" y="2960688"/>
            <a:ext cx="1828800" cy="0"/>
          </a:xfrm>
          <a:prstGeom prst="line">
            <a:avLst/>
          </a:prstGeom>
          <a:ln w="28575" cap="flat" cmpd="sng">
            <a:solidFill>
              <a:srgbClr val="FF0000"/>
            </a:solidFill>
            <a:prstDash val="solid"/>
            <a:headEnd type="none" w="med" len="med"/>
            <a:tailEnd type="none" w="med" len="med"/>
          </a:ln>
        </p:spPr>
      </p:sp>
      <p:sp>
        <p:nvSpPr>
          <p:cNvPr id="35859" name="Line 19"/>
          <p:cNvSpPr/>
          <p:nvPr/>
        </p:nvSpPr>
        <p:spPr>
          <a:xfrm>
            <a:off x="4648200" y="2960688"/>
            <a:ext cx="0" cy="381000"/>
          </a:xfrm>
          <a:prstGeom prst="line">
            <a:avLst/>
          </a:prstGeom>
          <a:ln w="28575" cap="flat" cmpd="sng">
            <a:solidFill>
              <a:srgbClr val="FF0000"/>
            </a:solidFill>
            <a:prstDash val="solid"/>
            <a:headEnd type="none" w="med" len="med"/>
            <a:tailEnd type="triangle" w="med" len="med"/>
          </a:ln>
        </p:spPr>
      </p:sp>
      <p:sp>
        <p:nvSpPr>
          <p:cNvPr id="35860" name="Rectangle 20"/>
          <p:cNvSpPr/>
          <p:nvPr/>
        </p:nvSpPr>
        <p:spPr>
          <a:xfrm>
            <a:off x="685800" y="4235450"/>
            <a:ext cx="6886575" cy="457200"/>
          </a:xfrm>
          <a:prstGeom prst="rect">
            <a:avLst/>
          </a:prstGeom>
          <a:noFill/>
          <a:ln w="9525">
            <a:noFill/>
          </a:ln>
        </p:spPr>
        <p:txBody>
          <a:bodyPr wrap="none">
            <a:spAutoFit/>
          </a:bodyPr>
          <a:p>
            <a:pPr lvl="1" eaLnBrk="1" hangingPunct="1"/>
            <a:r>
              <a:rPr lang="en-US" altLang="zh-CN" baseline="0" dirty="0">
                <a:latin typeface="楷体_GB2312" pitchFamily="49" charset="-122"/>
              </a:rPr>
              <a:t>〔</a:t>
            </a:r>
            <a:r>
              <a:rPr lang="zh-CN" altLang="en-US" baseline="0" dirty="0">
                <a:latin typeface="楷体_GB2312" pitchFamily="49" charset="-122"/>
              </a:rPr>
              <a:t>注</a:t>
            </a:r>
            <a:r>
              <a:rPr lang="en-US" altLang="zh-CN" baseline="0" dirty="0">
                <a:latin typeface="楷体_GB2312" pitchFamily="49" charset="-122"/>
              </a:rPr>
              <a:t>〕</a:t>
            </a:r>
            <a:r>
              <a:rPr lang="zh-CN" altLang="en-US" baseline="0" dirty="0">
                <a:latin typeface="楷体_GB2312" pitchFamily="49" charset="-122"/>
              </a:rPr>
              <a:t>供氢体可来于 </a:t>
            </a:r>
            <a:r>
              <a:rPr lang="en-US" altLang="zh-CN" baseline="0" dirty="0">
                <a:latin typeface="楷体_GB2312" pitchFamily="49" charset="-122"/>
              </a:rPr>
              <a:t>H</a:t>
            </a:r>
            <a:r>
              <a:rPr lang="en-US" altLang="zh-CN" baseline="-22000" dirty="0">
                <a:latin typeface="楷体_GB2312" pitchFamily="49" charset="-122"/>
              </a:rPr>
              <a:t>2</a:t>
            </a:r>
            <a:r>
              <a:rPr lang="zh-CN" altLang="en-US" baseline="0" dirty="0">
                <a:latin typeface="楷体_GB2312" pitchFamily="49" charset="-122"/>
              </a:rPr>
              <a:t>、 </a:t>
            </a:r>
            <a:r>
              <a:rPr lang="en-US" altLang="zh-CN" baseline="0" dirty="0">
                <a:latin typeface="楷体_GB2312" pitchFamily="49" charset="-122"/>
              </a:rPr>
              <a:t>H</a:t>
            </a:r>
            <a:r>
              <a:rPr lang="en-US" altLang="zh-CN" baseline="-25000" dirty="0">
                <a:latin typeface="楷体_GB2312" pitchFamily="49" charset="-122"/>
              </a:rPr>
              <a:t>2</a:t>
            </a:r>
            <a:r>
              <a:rPr lang="en-US" altLang="zh-CN" baseline="0" dirty="0">
                <a:latin typeface="楷体_GB2312" pitchFamily="49" charset="-122"/>
              </a:rPr>
              <a:t>S</a:t>
            </a:r>
            <a:r>
              <a:rPr lang="zh-CN" altLang="en-US" baseline="0" dirty="0">
                <a:latin typeface="楷体_GB2312" pitchFamily="49" charset="-122"/>
              </a:rPr>
              <a:t>、 </a:t>
            </a:r>
            <a:r>
              <a:rPr lang="en-US" altLang="zh-CN" baseline="0" dirty="0">
                <a:latin typeface="楷体_GB2312" pitchFamily="49" charset="-122"/>
              </a:rPr>
              <a:t>Fe</a:t>
            </a:r>
            <a:r>
              <a:rPr lang="en-US" altLang="zh-CN" baseline="30000" dirty="0">
                <a:latin typeface="楷体_GB2312" pitchFamily="49" charset="-122"/>
              </a:rPr>
              <a:t>2+</a:t>
            </a:r>
            <a:r>
              <a:rPr lang="en-US" altLang="zh-CN" baseline="0" dirty="0">
                <a:latin typeface="楷体_GB2312" pitchFamily="49" charset="-122"/>
              </a:rPr>
              <a:t> </a:t>
            </a:r>
            <a:r>
              <a:rPr lang="zh-CN" altLang="en-US" baseline="0" dirty="0">
                <a:latin typeface="楷体_GB2312" pitchFamily="49" charset="-122"/>
              </a:rPr>
              <a:t>、 </a:t>
            </a:r>
            <a:r>
              <a:rPr lang="en-US" altLang="zh-CN" baseline="0" dirty="0">
                <a:latin typeface="楷体_GB2312" pitchFamily="49" charset="-122"/>
              </a:rPr>
              <a:t>NO</a:t>
            </a:r>
            <a:r>
              <a:rPr lang="en-US" altLang="zh-CN" baseline="-25000" dirty="0">
                <a:latin typeface="楷体_GB2312" pitchFamily="49" charset="-122"/>
              </a:rPr>
              <a:t>2</a:t>
            </a:r>
            <a:r>
              <a:rPr lang="zh-CN" altLang="en-US" baseline="30000" dirty="0">
                <a:latin typeface="楷体_GB2312" pitchFamily="49" charset="-122"/>
              </a:rPr>
              <a:t>－</a:t>
            </a:r>
            <a:endParaRPr lang="zh-CN" altLang="en-US" baseline="30000" dirty="0">
              <a:latin typeface="楷体_GB2312" pitchFamily="49" charset="-122"/>
            </a:endParaRPr>
          </a:p>
        </p:txBody>
      </p:sp>
      <p:sp>
        <p:nvSpPr>
          <p:cNvPr id="35862" name="Text Box 22"/>
          <p:cNvSpPr txBox="1"/>
          <p:nvPr/>
        </p:nvSpPr>
        <p:spPr>
          <a:xfrm>
            <a:off x="381000" y="4876800"/>
            <a:ext cx="8534400" cy="1839913"/>
          </a:xfrm>
          <a:prstGeom prst="rect">
            <a:avLst/>
          </a:prstGeom>
          <a:solidFill>
            <a:srgbClr val="0000D2"/>
          </a:solidFill>
          <a:ln w="19050" cap="flat" cmpd="sng">
            <a:solidFill>
              <a:srgbClr val="FF00FF"/>
            </a:solidFill>
            <a:prstDash val="solid"/>
            <a:miter/>
            <a:headEnd type="none" w="med" len="med"/>
            <a:tailEnd type="none" w="med" len="med"/>
          </a:ln>
        </p:spPr>
        <p:txBody>
          <a:bodyPr>
            <a:spAutoFit/>
          </a:bodyPr>
          <a:p>
            <a:pPr>
              <a:lnSpc>
                <a:spcPct val="135000"/>
              </a:lnSpc>
            </a:pPr>
            <a:r>
              <a:rPr lang="en-US" altLang="zh-CN" baseline="0" dirty="0">
                <a:solidFill>
                  <a:schemeClr val="bg1"/>
                </a:solidFill>
                <a:latin typeface="楷体_GB2312" pitchFamily="49" charset="-122"/>
              </a:rPr>
              <a:t>    </a:t>
            </a:r>
            <a:r>
              <a:rPr lang="zh-CN" altLang="en-US" sz="2800" baseline="0" dirty="0">
                <a:solidFill>
                  <a:srgbClr val="FFFF79"/>
                </a:solidFill>
                <a:latin typeface="楷体_GB2312" pitchFamily="49" charset="-122"/>
              </a:rPr>
              <a:t>化能无机自养型只存在于微生物中，可在完全无机及无光的环境中生长。它们广泛分布于土壤及水环境中</a:t>
            </a:r>
            <a:r>
              <a:rPr lang="en-US" altLang="zh-CN" sz="2800" baseline="0" dirty="0">
                <a:solidFill>
                  <a:srgbClr val="FFFF79"/>
                </a:solidFill>
                <a:latin typeface="楷体_GB2312" pitchFamily="49" charset="-122"/>
              </a:rPr>
              <a:t>, </a:t>
            </a:r>
            <a:r>
              <a:rPr lang="zh-CN" altLang="en-US" sz="2800" baseline="0" dirty="0">
                <a:solidFill>
                  <a:srgbClr val="FFFF79"/>
                </a:solidFill>
                <a:latin typeface="楷体_GB2312" pitchFamily="49" charset="-122"/>
              </a:rPr>
              <a:t>参与地球物质循环；</a:t>
            </a:r>
            <a:endParaRPr lang="zh-CN" altLang="en-US" sz="2800" baseline="0" dirty="0">
              <a:solidFill>
                <a:srgbClr val="FFFF79"/>
              </a:solidFill>
              <a:latin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Effect transition="in" filter="blinds(horizontal)">
                                      <p:cBhvr>
                                        <p:cTn id="7" dur="500"/>
                                        <p:tgtEl>
                                          <p:spTgt spid="3584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5843"/>
                                        </p:tgtEl>
                                        <p:attrNameLst>
                                          <p:attrName>style.visibility</p:attrName>
                                        </p:attrNameLst>
                                      </p:cBhvr>
                                      <p:to>
                                        <p:strVal val="visible"/>
                                      </p:to>
                                    </p:set>
                                    <p:animEffect transition="in" filter="blinds(horizontal)">
                                      <p:cBhvr>
                                        <p:cTn id="12" dur="500"/>
                                        <p:tgtEl>
                                          <p:spTgt spid="35843"/>
                                        </p:tgtEl>
                                      </p:cBhvr>
                                    </p:animEffect>
                                  </p:childTnLst>
                                </p:cTn>
                              </p:par>
                            </p:childTnLst>
                          </p:cTn>
                        </p:par>
                        <p:par>
                          <p:cTn id="13" fill="hold">
                            <p:stCondLst>
                              <p:cond delay="500"/>
                            </p:stCondLst>
                            <p:childTnLst>
                              <p:par>
                                <p:cTn id="14" presetID="3" presetClass="entr" presetSubtype="10" fill="hold" grpId="0" nodeType="afterEffect">
                                  <p:stCondLst>
                                    <p:cond delay="0"/>
                                  </p:stCondLst>
                                  <p:childTnLst>
                                    <p:set>
                                      <p:cBhvr>
                                        <p:cTn id="15" dur="1" fill="hold">
                                          <p:stCondLst>
                                            <p:cond delay="0"/>
                                          </p:stCondLst>
                                        </p:cTn>
                                        <p:tgtEl>
                                          <p:spTgt spid="35844"/>
                                        </p:tgtEl>
                                        <p:attrNameLst>
                                          <p:attrName>style.visibility</p:attrName>
                                        </p:attrNameLst>
                                      </p:cBhvr>
                                      <p:to>
                                        <p:strVal val="visible"/>
                                      </p:to>
                                    </p:set>
                                    <p:animEffect transition="in" filter="blinds(horizontal)">
                                      <p:cBhvr>
                                        <p:cTn id="16" dur="500"/>
                                        <p:tgtEl>
                                          <p:spTgt spid="35844"/>
                                        </p:tgtEl>
                                      </p:cBhvr>
                                    </p:animEffect>
                                  </p:childTnLst>
                                </p:cTn>
                              </p:par>
                            </p:childTnLst>
                          </p:cTn>
                        </p:par>
                        <p:par>
                          <p:cTn id="17" fill="hold">
                            <p:stCondLst>
                              <p:cond delay="1000"/>
                            </p:stCondLst>
                            <p:childTnLst>
                              <p:par>
                                <p:cTn id="18" presetID="3" presetClass="entr" presetSubtype="10" fill="hold" grpId="0" nodeType="afterEffect">
                                  <p:stCondLst>
                                    <p:cond delay="0"/>
                                  </p:stCondLst>
                                  <p:childTnLst>
                                    <p:set>
                                      <p:cBhvr>
                                        <p:cTn id="19" dur="1" fill="hold">
                                          <p:stCondLst>
                                            <p:cond delay="0"/>
                                          </p:stCondLst>
                                        </p:cTn>
                                        <p:tgtEl>
                                          <p:spTgt spid="35845"/>
                                        </p:tgtEl>
                                        <p:attrNameLst>
                                          <p:attrName>style.visibility</p:attrName>
                                        </p:attrNameLst>
                                      </p:cBhvr>
                                      <p:to>
                                        <p:strVal val="visible"/>
                                      </p:to>
                                    </p:set>
                                    <p:animEffect transition="in" filter="blinds(horizontal)">
                                      <p:cBhvr>
                                        <p:cTn id="20" dur="500"/>
                                        <p:tgtEl>
                                          <p:spTgt spid="35845"/>
                                        </p:tgtEl>
                                      </p:cBhvr>
                                    </p:animEffect>
                                  </p:childTnLst>
                                </p:cTn>
                              </p:par>
                            </p:childTnLst>
                          </p:cTn>
                        </p:par>
                        <p:par>
                          <p:cTn id="21" fill="hold">
                            <p:stCondLst>
                              <p:cond delay="1500"/>
                            </p:stCondLst>
                            <p:childTnLst>
                              <p:par>
                                <p:cTn id="22" presetID="1" presetClass="entr" presetSubtype="0" fill="hold" grpId="0" nodeType="afterEffect">
                                  <p:stCondLst>
                                    <p:cond delay="0"/>
                                  </p:stCondLst>
                                  <p:childTnLst>
                                    <p:set>
                                      <p:cBhvr>
                                        <p:cTn id="23" dur="1" fill="hold">
                                          <p:stCondLst>
                                            <p:cond delay="499"/>
                                          </p:stCondLst>
                                        </p:cTn>
                                        <p:tgtEl>
                                          <p:spTgt spid="35846"/>
                                        </p:tgtEl>
                                        <p:attrNameLst>
                                          <p:attrName>style.visibility</p:attrName>
                                        </p:attrNameLst>
                                      </p:cBhvr>
                                      <p:to>
                                        <p:strVal val="visible"/>
                                      </p:to>
                                    </p:set>
                                  </p:childTnLst>
                                </p:cTn>
                              </p:par>
                            </p:childTnLst>
                          </p:cTn>
                        </p:par>
                        <p:par>
                          <p:cTn id="24" fill="hold">
                            <p:stCondLst>
                              <p:cond delay="2000"/>
                            </p:stCondLst>
                            <p:childTnLst>
                              <p:par>
                                <p:cTn id="25" presetID="3" presetClass="entr" presetSubtype="10" fill="hold" grpId="0" nodeType="afterEffect">
                                  <p:stCondLst>
                                    <p:cond delay="0"/>
                                  </p:stCondLst>
                                  <p:childTnLst>
                                    <p:set>
                                      <p:cBhvr>
                                        <p:cTn id="26" dur="1" fill="hold">
                                          <p:stCondLst>
                                            <p:cond delay="0"/>
                                          </p:stCondLst>
                                        </p:cTn>
                                        <p:tgtEl>
                                          <p:spTgt spid="35847"/>
                                        </p:tgtEl>
                                        <p:attrNameLst>
                                          <p:attrName>style.visibility</p:attrName>
                                        </p:attrNameLst>
                                      </p:cBhvr>
                                      <p:to>
                                        <p:strVal val="visible"/>
                                      </p:to>
                                    </p:set>
                                    <p:animEffect transition="in" filter="blinds(horizontal)">
                                      <p:cBhvr>
                                        <p:cTn id="27" dur="500"/>
                                        <p:tgtEl>
                                          <p:spTgt spid="35847"/>
                                        </p:tgtEl>
                                      </p:cBhvr>
                                    </p:animEffect>
                                  </p:childTnLst>
                                </p:cTn>
                              </p:par>
                            </p:childTnLst>
                          </p:cTn>
                        </p:par>
                        <p:par>
                          <p:cTn id="28" fill="hold">
                            <p:stCondLst>
                              <p:cond delay="2500"/>
                            </p:stCondLst>
                            <p:childTnLst>
                              <p:par>
                                <p:cTn id="29" presetID="3" presetClass="entr" presetSubtype="10" fill="hold" grpId="0" nodeType="afterEffect">
                                  <p:stCondLst>
                                    <p:cond delay="0"/>
                                  </p:stCondLst>
                                  <p:childTnLst>
                                    <p:set>
                                      <p:cBhvr>
                                        <p:cTn id="30" dur="1" fill="hold">
                                          <p:stCondLst>
                                            <p:cond delay="0"/>
                                          </p:stCondLst>
                                        </p:cTn>
                                        <p:tgtEl>
                                          <p:spTgt spid="35848"/>
                                        </p:tgtEl>
                                        <p:attrNameLst>
                                          <p:attrName>style.visibility</p:attrName>
                                        </p:attrNameLst>
                                      </p:cBhvr>
                                      <p:to>
                                        <p:strVal val="visible"/>
                                      </p:to>
                                    </p:set>
                                    <p:animEffect transition="in" filter="blinds(horizontal)">
                                      <p:cBhvr>
                                        <p:cTn id="31" dur="500"/>
                                        <p:tgtEl>
                                          <p:spTgt spid="35848"/>
                                        </p:tgtEl>
                                      </p:cBhvr>
                                    </p:animEffect>
                                  </p:childTnLst>
                                </p:cTn>
                              </p:par>
                            </p:childTnLst>
                          </p:cTn>
                        </p:par>
                        <p:par>
                          <p:cTn id="32" fill="hold">
                            <p:stCondLst>
                              <p:cond delay="3000"/>
                            </p:stCondLst>
                            <p:childTnLst>
                              <p:par>
                                <p:cTn id="33" presetID="3" presetClass="entr" presetSubtype="10" fill="hold" grpId="0" nodeType="afterEffect">
                                  <p:stCondLst>
                                    <p:cond delay="0"/>
                                  </p:stCondLst>
                                  <p:childTnLst>
                                    <p:set>
                                      <p:cBhvr>
                                        <p:cTn id="34" dur="1" fill="hold">
                                          <p:stCondLst>
                                            <p:cond delay="0"/>
                                          </p:stCondLst>
                                        </p:cTn>
                                        <p:tgtEl>
                                          <p:spTgt spid="35849"/>
                                        </p:tgtEl>
                                        <p:attrNameLst>
                                          <p:attrName>style.visibility</p:attrName>
                                        </p:attrNameLst>
                                      </p:cBhvr>
                                      <p:to>
                                        <p:strVal val="visible"/>
                                      </p:to>
                                    </p:set>
                                    <p:animEffect transition="in" filter="blinds(horizontal)">
                                      <p:cBhvr>
                                        <p:cTn id="35" dur="500"/>
                                        <p:tgtEl>
                                          <p:spTgt spid="35849"/>
                                        </p:tgtEl>
                                      </p:cBhvr>
                                    </p:animEffect>
                                  </p:childTnLst>
                                </p:cTn>
                              </p:par>
                            </p:childTnLst>
                          </p:cTn>
                        </p:par>
                        <p:par>
                          <p:cTn id="36" fill="hold">
                            <p:stCondLst>
                              <p:cond delay="3500"/>
                            </p:stCondLst>
                            <p:childTnLst>
                              <p:par>
                                <p:cTn id="37" presetID="1" presetClass="entr" presetSubtype="0" fill="hold" nodeType="afterEffect">
                                  <p:stCondLst>
                                    <p:cond delay="0"/>
                                  </p:stCondLst>
                                  <p:childTnLst>
                                    <p:set>
                                      <p:cBhvr>
                                        <p:cTn id="38" dur="1" fill="hold">
                                          <p:stCondLst>
                                            <p:cond delay="499"/>
                                          </p:stCondLst>
                                        </p:cTn>
                                        <p:tgtEl>
                                          <p:spTgt spid="35857"/>
                                        </p:tgtEl>
                                        <p:attrNameLst>
                                          <p:attrName>style.visibility</p:attrName>
                                        </p:attrNameLst>
                                      </p:cBhvr>
                                      <p:to>
                                        <p:strVal val="visible"/>
                                      </p:to>
                                    </p:set>
                                  </p:childTnLst>
                                </p:cTn>
                              </p:par>
                            </p:childTnLst>
                          </p:cTn>
                        </p:par>
                        <p:par>
                          <p:cTn id="39" fill="hold">
                            <p:stCondLst>
                              <p:cond delay="4000"/>
                            </p:stCondLst>
                            <p:childTnLst>
                              <p:par>
                                <p:cTn id="40" presetID="1" presetClass="entr" presetSubtype="0" fill="hold" nodeType="afterEffect">
                                  <p:stCondLst>
                                    <p:cond delay="0"/>
                                  </p:stCondLst>
                                  <p:childTnLst>
                                    <p:set>
                                      <p:cBhvr>
                                        <p:cTn id="41" dur="1" fill="hold">
                                          <p:stCondLst>
                                            <p:cond delay="499"/>
                                          </p:stCondLst>
                                        </p:cTn>
                                        <p:tgtEl>
                                          <p:spTgt spid="35858"/>
                                        </p:tgtEl>
                                        <p:attrNameLst>
                                          <p:attrName>style.visibility</p:attrName>
                                        </p:attrNameLst>
                                      </p:cBhvr>
                                      <p:to>
                                        <p:strVal val="visible"/>
                                      </p:to>
                                    </p:set>
                                  </p:childTnLst>
                                </p:cTn>
                              </p:par>
                            </p:childTnLst>
                          </p:cTn>
                        </p:par>
                        <p:par>
                          <p:cTn id="42" fill="hold">
                            <p:stCondLst>
                              <p:cond delay="4500"/>
                            </p:stCondLst>
                            <p:childTnLst>
                              <p:par>
                                <p:cTn id="43" presetID="1" presetClass="entr" presetSubtype="0" fill="hold" nodeType="afterEffect">
                                  <p:stCondLst>
                                    <p:cond delay="0"/>
                                  </p:stCondLst>
                                  <p:childTnLst>
                                    <p:set>
                                      <p:cBhvr>
                                        <p:cTn id="44" dur="1" fill="hold">
                                          <p:stCondLst>
                                            <p:cond delay="499"/>
                                          </p:stCondLst>
                                        </p:cTn>
                                        <p:tgtEl>
                                          <p:spTgt spid="3585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35850"/>
                                        </p:tgtEl>
                                        <p:attrNameLst>
                                          <p:attrName>style.visibility</p:attrName>
                                        </p:attrNameLst>
                                      </p:cBhvr>
                                      <p:to>
                                        <p:strVal val="visible"/>
                                      </p:to>
                                    </p:set>
                                    <p:animEffect transition="in" filter="blinds(horizontal)">
                                      <p:cBhvr>
                                        <p:cTn id="49" dur="500"/>
                                        <p:tgtEl>
                                          <p:spTgt spid="35850"/>
                                        </p:tgtEl>
                                      </p:cBhvr>
                                    </p:animEffect>
                                  </p:childTnLst>
                                </p:cTn>
                              </p:par>
                            </p:childTnLst>
                          </p:cTn>
                        </p:par>
                        <p:par>
                          <p:cTn id="50" fill="hold">
                            <p:stCondLst>
                              <p:cond delay="500"/>
                            </p:stCondLst>
                            <p:childTnLst>
                              <p:par>
                                <p:cTn id="51" presetID="3" presetClass="entr" presetSubtype="10" fill="hold" grpId="0" nodeType="afterEffect">
                                  <p:stCondLst>
                                    <p:cond delay="0"/>
                                  </p:stCondLst>
                                  <p:childTnLst>
                                    <p:set>
                                      <p:cBhvr>
                                        <p:cTn id="52" dur="1" fill="hold">
                                          <p:stCondLst>
                                            <p:cond delay="0"/>
                                          </p:stCondLst>
                                        </p:cTn>
                                        <p:tgtEl>
                                          <p:spTgt spid="35851"/>
                                        </p:tgtEl>
                                        <p:attrNameLst>
                                          <p:attrName>style.visibility</p:attrName>
                                        </p:attrNameLst>
                                      </p:cBhvr>
                                      <p:to>
                                        <p:strVal val="visible"/>
                                      </p:to>
                                    </p:set>
                                    <p:animEffect transition="in" filter="blinds(horizontal)">
                                      <p:cBhvr>
                                        <p:cTn id="53" dur="500"/>
                                        <p:tgtEl>
                                          <p:spTgt spid="35851"/>
                                        </p:tgtEl>
                                      </p:cBhvr>
                                    </p:animEffect>
                                  </p:childTnLst>
                                </p:cTn>
                              </p:par>
                            </p:childTnLst>
                          </p:cTn>
                        </p:par>
                        <p:par>
                          <p:cTn id="54" fill="hold">
                            <p:stCondLst>
                              <p:cond delay="1000"/>
                            </p:stCondLst>
                            <p:childTnLst>
                              <p:par>
                                <p:cTn id="55" presetID="3" presetClass="entr" presetSubtype="10" fill="hold" grpId="0" nodeType="afterEffect">
                                  <p:stCondLst>
                                    <p:cond delay="0"/>
                                  </p:stCondLst>
                                  <p:childTnLst>
                                    <p:set>
                                      <p:cBhvr>
                                        <p:cTn id="56" dur="1" fill="hold">
                                          <p:stCondLst>
                                            <p:cond delay="0"/>
                                          </p:stCondLst>
                                        </p:cTn>
                                        <p:tgtEl>
                                          <p:spTgt spid="35852"/>
                                        </p:tgtEl>
                                        <p:attrNameLst>
                                          <p:attrName>style.visibility</p:attrName>
                                        </p:attrNameLst>
                                      </p:cBhvr>
                                      <p:to>
                                        <p:strVal val="visible"/>
                                      </p:to>
                                    </p:set>
                                    <p:animEffect transition="in" filter="blinds(horizontal)">
                                      <p:cBhvr>
                                        <p:cTn id="57" dur="500"/>
                                        <p:tgtEl>
                                          <p:spTgt spid="35852"/>
                                        </p:tgtEl>
                                      </p:cBhvr>
                                    </p:animEffect>
                                  </p:childTnLst>
                                </p:cTn>
                              </p:par>
                            </p:childTnLst>
                          </p:cTn>
                        </p:par>
                        <p:par>
                          <p:cTn id="58" fill="hold">
                            <p:stCondLst>
                              <p:cond delay="1500"/>
                            </p:stCondLst>
                            <p:childTnLst>
                              <p:par>
                                <p:cTn id="59" presetID="1" presetClass="entr" presetSubtype="0" fill="hold" grpId="0" nodeType="afterEffect">
                                  <p:stCondLst>
                                    <p:cond delay="0"/>
                                  </p:stCondLst>
                                  <p:childTnLst>
                                    <p:set>
                                      <p:cBhvr>
                                        <p:cTn id="60" dur="1" fill="hold">
                                          <p:stCondLst>
                                            <p:cond delay="499"/>
                                          </p:stCondLst>
                                        </p:cTn>
                                        <p:tgtEl>
                                          <p:spTgt spid="35853"/>
                                        </p:tgtEl>
                                        <p:attrNameLst>
                                          <p:attrName>style.visibility</p:attrName>
                                        </p:attrNameLst>
                                      </p:cBhvr>
                                      <p:to>
                                        <p:strVal val="visible"/>
                                      </p:to>
                                    </p:set>
                                  </p:childTnLst>
                                </p:cTn>
                              </p:par>
                            </p:childTnLst>
                          </p:cTn>
                        </p:par>
                        <p:par>
                          <p:cTn id="61" fill="hold">
                            <p:stCondLst>
                              <p:cond delay="2000"/>
                            </p:stCondLst>
                            <p:childTnLst>
                              <p:par>
                                <p:cTn id="62" presetID="3" presetClass="entr" presetSubtype="10" fill="hold" grpId="0" nodeType="afterEffect">
                                  <p:stCondLst>
                                    <p:cond delay="0"/>
                                  </p:stCondLst>
                                  <p:childTnLst>
                                    <p:set>
                                      <p:cBhvr>
                                        <p:cTn id="63" dur="1" fill="hold">
                                          <p:stCondLst>
                                            <p:cond delay="0"/>
                                          </p:stCondLst>
                                        </p:cTn>
                                        <p:tgtEl>
                                          <p:spTgt spid="35854"/>
                                        </p:tgtEl>
                                        <p:attrNameLst>
                                          <p:attrName>style.visibility</p:attrName>
                                        </p:attrNameLst>
                                      </p:cBhvr>
                                      <p:to>
                                        <p:strVal val="visible"/>
                                      </p:to>
                                    </p:set>
                                    <p:animEffect transition="in" filter="blinds(horizontal)">
                                      <p:cBhvr>
                                        <p:cTn id="64" dur="500"/>
                                        <p:tgtEl>
                                          <p:spTgt spid="35854"/>
                                        </p:tgtEl>
                                      </p:cBhvr>
                                    </p:animEffect>
                                  </p:childTnLst>
                                </p:cTn>
                              </p:par>
                            </p:childTnLst>
                          </p:cTn>
                        </p:par>
                        <p:par>
                          <p:cTn id="65" fill="hold">
                            <p:stCondLst>
                              <p:cond delay="2500"/>
                            </p:stCondLst>
                            <p:childTnLst>
                              <p:par>
                                <p:cTn id="66" presetID="3" presetClass="entr" presetSubtype="10" fill="hold" grpId="0" nodeType="afterEffect">
                                  <p:stCondLst>
                                    <p:cond delay="0"/>
                                  </p:stCondLst>
                                  <p:childTnLst>
                                    <p:set>
                                      <p:cBhvr>
                                        <p:cTn id="67" dur="1" fill="hold">
                                          <p:stCondLst>
                                            <p:cond delay="0"/>
                                          </p:stCondLst>
                                        </p:cTn>
                                        <p:tgtEl>
                                          <p:spTgt spid="35855"/>
                                        </p:tgtEl>
                                        <p:attrNameLst>
                                          <p:attrName>style.visibility</p:attrName>
                                        </p:attrNameLst>
                                      </p:cBhvr>
                                      <p:to>
                                        <p:strVal val="visible"/>
                                      </p:to>
                                    </p:set>
                                    <p:animEffect transition="in" filter="blinds(horizontal)">
                                      <p:cBhvr>
                                        <p:cTn id="68" dur="500"/>
                                        <p:tgtEl>
                                          <p:spTgt spid="35855"/>
                                        </p:tgtEl>
                                      </p:cBhvr>
                                    </p:animEffect>
                                  </p:childTnLst>
                                </p:cTn>
                              </p:par>
                            </p:childTnLst>
                          </p:cTn>
                        </p:par>
                        <p:par>
                          <p:cTn id="69" fill="hold">
                            <p:stCondLst>
                              <p:cond delay="3000"/>
                            </p:stCondLst>
                            <p:childTnLst>
                              <p:par>
                                <p:cTn id="70" presetID="3" presetClass="entr" presetSubtype="10" fill="hold" grpId="0" nodeType="afterEffect">
                                  <p:stCondLst>
                                    <p:cond delay="0"/>
                                  </p:stCondLst>
                                  <p:childTnLst>
                                    <p:set>
                                      <p:cBhvr>
                                        <p:cTn id="71" dur="1" fill="hold">
                                          <p:stCondLst>
                                            <p:cond delay="0"/>
                                          </p:stCondLst>
                                        </p:cTn>
                                        <p:tgtEl>
                                          <p:spTgt spid="35856"/>
                                        </p:tgtEl>
                                        <p:attrNameLst>
                                          <p:attrName>style.visibility</p:attrName>
                                        </p:attrNameLst>
                                      </p:cBhvr>
                                      <p:to>
                                        <p:strVal val="visible"/>
                                      </p:to>
                                    </p:set>
                                    <p:animEffect transition="in" filter="blinds(horizontal)">
                                      <p:cBhvr>
                                        <p:cTn id="72" dur="500"/>
                                        <p:tgtEl>
                                          <p:spTgt spid="35856"/>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35860"/>
                                        </p:tgtEl>
                                        <p:attrNameLst>
                                          <p:attrName>style.visibility</p:attrName>
                                        </p:attrNameLst>
                                      </p:cBhvr>
                                      <p:to>
                                        <p:strVal val="visible"/>
                                      </p:to>
                                    </p:set>
                                    <p:animEffect transition="in" filter="blinds(horizontal)">
                                      <p:cBhvr>
                                        <p:cTn id="77" dur="500"/>
                                        <p:tgtEl>
                                          <p:spTgt spid="35860"/>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35862"/>
                                        </p:tgtEl>
                                        <p:attrNameLst>
                                          <p:attrName>style.visibility</p:attrName>
                                        </p:attrNameLst>
                                      </p:cBhvr>
                                      <p:to>
                                        <p:strVal val="visible"/>
                                      </p:to>
                                    </p:set>
                                    <p:animEffect transition="in" filter="blinds(horizontal)">
                                      <p:cBhvr>
                                        <p:cTn id="82" dur="500"/>
                                        <p:tgtEl>
                                          <p:spTgt spid="358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P spid="35843" grpId="0"/>
      <p:bldP spid="35844" grpId="0"/>
      <p:bldP spid="35845" grpId="0"/>
      <p:bldP spid="35846" grpId="0" animBg="1"/>
      <p:bldP spid="35847" grpId="0"/>
      <p:bldP spid="35848" grpId="0"/>
      <p:bldP spid="35849" grpId="0"/>
      <p:bldP spid="35850" grpId="0"/>
      <p:bldP spid="35851" grpId="0"/>
      <p:bldP spid="35852" grpId="0"/>
      <p:bldP spid="35853" grpId="0" animBg="1"/>
      <p:bldP spid="35854" grpId="0"/>
      <p:bldP spid="35855" grpId="0"/>
      <p:bldP spid="35856" grpId="0"/>
      <p:bldP spid="35860" grpId="0"/>
      <p:bldP spid="3586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Rectangle 2"/>
          <p:cNvSpPr/>
          <p:nvPr/>
        </p:nvSpPr>
        <p:spPr>
          <a:xfrm>
            <a:off x="0" y="762000"/>
            <a:ext cx="8763000" cy="2667000"/>
          </a:xfrm>
          <a:prstGeom prst="rect">
            <a:avLst/>
          </a:prstGeom>
          <a:noFill/>
          <a:ln w="9525">
            <a:noFill/>
          </a:ln>
        </p:spPr>
        <p:txBody>
          <a:bodyPr anchor="ctr" anchorCtr="0"/>
          <a:p>
            <a:pPr>
              <a:lnSpc>
                <a:spcPct val="140000"/>
              </a:lnSpc>
            </a:pPr>
            <a:r>
              <a:rPr lang="zh-CN" altLang="en-US" sz="3200" baseline="0" dirty="0">
                <a:solidFill>
                  <a:srgbClr val="C00000"/>
                </a:solidFill>
                <a:latin typeface="楷体_GB2312" pitchFamily="49" charset="-122"/>
              </a:rPr>
              <a:t>（三）</a:t>
            </a:r>
            <a:r>
              <a:rPr lang="zh-CN" altLang="en-US" sz="3200" baseline="0" dirty="0">
                <a:solidFill>
                  <a:srgbClr val="C00000"/>
                </a:solidFill>
                <a:latin typeface="Arial" panose="020B0604020202020204" pitchFamily="34" charset="0"/>
              </a:rPr>
              <a:t>化能异养型（化能有机异养型）：</a:t>
            </a:r>
            <a:br>
              <a:rPr lang="zh-CN" altLang="en-US" sz="2800" baseline="0" dirty="0">
                <a:latin typeface="Arial" panose="020B0604020202020204" pitchFamily="34" charset="0"/>
              </a:rPr>
            </a:br>
            <a:r>
              <a:rPr lang="zh-CN" altLang="en-US" sz="800" baseline="0" dirty="0">
                <a:latin typeface="Arial" panose="020B0604020202020204" pitchFamily="34" charset="0"/>
              </a:rPr>
              <a:t>            </a:t>
            </a:r>
            <a:br>
              <a:rPr lang="zh-CN" altLang="en-US" sz="800" baseline="0" dirty="0">
                <a:latin typeface="Arial" panose="020B0604020202020204" pitchFamily="34" charset="0"/>
              </a:rPr>
            </a:br>
            <a:r>
              <a:rPr lang="zh-CN" altLang="en-US" sz="800" baseline="0" dirty="0">
                <a:latin typeface="Arial" panose="020B0604020202020204" pitchFamily="34" charset="0"/>
              </a:rPr>
              <a:t>                                           </a:t>
            </a:r>
            <a:r>
              <a:rPr lang="zh-CN" altLang="en-US" baseline="0" dirty="0">
                <a:latin typeface="楷体_GB2312" pitchFamily="49" charset="-122"/>
              </a:rPr>
              <a:t>以</a:t>
            </a:r>
            <a:r>
              <a:rPr lang="zh-CN" altLang="en-US" sz="2800" baseline="0" dirty="0">
                <a:solidFill>
                  <a:srgbClr val="FF00FF"/>
                </a:solidFill>
                <a:latin typeface="楷体_GB2312" pitchFamily="49" charset="-122"/>
              </a:rPr>
              <a:t>有机碳化合物</a:t>
            </a:r>
            <a:r>
              <a:rPr lang="zh-CN" altLang="en-US" b="0" baseline="0" dirty="0">
                <a:latin typeface="楷体_GB2312" pitchFamily="49" charset="-122"/>
              </a:rPr>
              <a:t>（如淀粉</a:t>
            </a:r>
            <a:r>
              <a:rPr lang="en-US" altLang="zh-CN" b="0" baseline="0" dirty="0">
                <a:latin typeface="楷体_GB2312" pitchFamily="49" charset="-122"/>
              </a:rPr>
              <a:t>.</a:t>
            </a:r>
            <a:r>
              <a:rPr lang="zh-CN" altLang="en-US" b="0" baseline="0" dirty="0">
                <a:latin typeface="楷体_GB2312" pitchFamily="49" charset="-122"/>
              </a:rPr>
              <a:t>糖类</a:t>
            </a:r>
            <a:r>
              <a:rPr lang="en-US" altLang="zh-CN" b="0" baseline="0" dirty="0">
                <a:latin typeface="楷体_GB2312" pitchFamily="49" charset="-122"/>
              </a:rPr>
              <a:t>.</a:t>
            </a:r>
            <a:r>
              <a:rPr lang="zh-CN" altLang="en-US" b="0" baseline="0" dirty="0">
                <a:latin typeface="楷体_GB2312" pitchFamily="49" charset="-122"/>
              </a:rPr>
              <a:t>纤维素</a:t>
            </a:r>
            <a:r>
              <a:rPr lang="en-US" altLang="zh-CN" b="0" baseline="0" dirty="0">
                <a:latin typeface="楷体_GB2312" pitchFamily="49" charset="-122"/>
              </a:rPr>
              <a:t>.</a:t>
            </a:r>
            <a:r>
              <a:rPr lang="zh-CN" altLang="en-US" b="0" baseline="0" dirty="0">
                <a:latin typeface="楷体_GB2312" pitchFamily="49" charset="-122"/>
              </a:rPr>
              <a:t>有机酸等）</a:t>
            </a:r>
            <a:r>
              <a:rPr lang="zh-CN" altLang="en-US" baseline="0" dirty="0">
                <a:latin typeface="楷体_GB2312" pitchFamily="49" charset="-122"/>
              </a:rPr>
              <a:t>作为碳源，利用</a:t>
            </a:r>
            <a:r>
              <a:rPr lang="zh-CN" altLang="en-US" sz="2800" baseline="0" dirty="0">
                <a:solidFill>
                  <a:srgbClr val="F200F2"/>
                </a:solidFill>
                <a:latin typeface="楷体_GB2312" pitchFamily="49" charset="-122"/>
              </a:rPr>
              <a:t>有机化合物氧化</a:t>
            </a:r>
            <a:r>
              <a:rPr lang="zh-CN" altLang="en-US" baseline="0" dirty="0">
                <a:latin typeface="楷体_GB2312" pitchFamily="49" charset="-122"/>
              </a:rPr>
              <a:t>所产生的化学能为能源的一类微生物。</a:t>
            </a:r>
            <a:endParaRPr lang="zh-CN" altLang="en-US" b="0" baseline="0" dirty="0">
              <a:latin typeface="楷体_GB2312" pitchFamily="49" charset="-122"/>
            </a:endParaRPr>
          </a:p>
        </p:txBody>
      </p:sp>
      <p:sp>
        <p:nvSpPr>
          <p:cNvPr id="47107" name="Text Box 3"/>
          <p:cNvSpPr txBox="1"/>
          <p:nvPr/>
        </p:nvSpPr>
        <p:spPr>
          <a:xfrm>
            <a:off x="1905000" y="3330575"/>
            <a:ext cx="6337300" cy="538163"/>
          </a:xfrm>
          <a:prstGeom prst="rect">
            <a:avLst/>
          </a:prstGeom>
          <a:solidFill>
            <a:srgbClr val="0000D2"/>
          </a:solidFill>
          <a:ln w="19050" cap="flat" cmpd="sng">
            <a:solidFill>
              <a:srgbClr val="FF00FF"/>
            </a:solidFill>
            <a:prstDash val="solid"/>
            <a:miter/>
            <a:headEnd type="none" w="med" len="med"/>
            <a:tailEnd type="none" w="med" len="med"/>
          </a:ln>
        </p:spPr>
        <p:txBody>
          <a:bodyPr>
            <a:spAutoFit/>
          </a:bodyPr>
          <a:p>
            <a:pPr algn="ctr"/>
            <a:r>
              <a:rPr lang="zh-CN" altLang="en-US" sz="2800" baseline="0" dirty="0">
                <a:solidFill>
                  <a:srgbClr val="FFFF8F"/>
                </a:solidFill>
                <a:latin typeface="楷体_GB2312" pitchFamily="49" charset="-122"/>
              </a:rPr>
              <a:t>有机物通常既是碳源也是能源；</a:t>
            </a:r>
            <a:endParaRPr lang="zh-CN" altLang="en-US" sz="2800" baseline="0" dirty="0">
              <a:solidFill>
                <a:srgbClr val="FFFF8F"/>
              </a:solidFill>
              <a:latin typeface="楷体_GB2312" pitchFamily="49" charset="-122"/>
            </a:endParaRPr>
          </a:p>
        </p:txBody>
      </p:sp>
      <p:sp>
        <p:nvSpPr>
          <p:cNvPr id="47109" name="Rectangle 5"/>
          <p:cNvSpPr/>
          <p:nvPr/>
        </p:nvSpPr>
        <p:spPr>
          <a:xfrm>
            <a:off x="152400" y="4473575"/>
            <a:ext cx="8991600" cy="2232025"/>
          </a:xfrm>
          <a:prstGeom prst="rect">
            <a:avLst/>
          </a:prstGeom>
          <a:noFill/>
          <a:ln w="9525">
            <a:noFill/>
          </a:ln>
        </p:spPr>
        <p:txBody>
          <a:bodyPr>
            <a:spAutoFit/>
          </a:bodyPr>
          <a:p>
            <a:pPr>
              <a:lnSpc>
                <a:spcPct val="135000"/>
              </a:lnSpc>
            </a:pPr>
            <a:r>
              <a:rPr lang="zh-CN" altLang="en-US" sz="2800" baseline="0" dirty="0">
                <a:latin typeface="楷体_GB2312" pitchFamily="49" charset="-122"/>
              </a:rPr>
              <a:t>腐生型</a:t>
            </a:r>
            <a:r>
              <a:rPr lang="en-US" altLang="zh-CN" sz="2800" baseline="0" dirty="0">
                <a:latin typeface="楷体_GB2312" pitchFamily="49" charset="-122"/>
              </a:rPr>
              <a:t>( metatrophy )</a:t>
            </a:r>
            <a:r>
              <a:rPr lang="zh-CN" altLang="en-US" sz="2800" baseline="0" dirty="0">
                <a:latin typeface="楷体_GB2312" pitchFamily="49" charset="-122"/>
              </a:rPr>
              <a:t>：</a:t>
            </a:r>
            <a:endParaRPr lang="zh-CN" altLang="en-US" sz="2800" baseline="0" dirty="0">
              <a:latin typeface="楷体_GB2312" pitchFamily="49" charset="-122"/>
            </a:endParaRPr>
          </a:p>
          <a:p>
            <a:pPr>
              <a:lnSpc>
                <a:spcPct val="135000"/>
              </a:lnSpc>
            </a:pPr>
            <a:r>
              <a:rPr lang="zh-CN" altLang="en-US" baseline="0" dirty="0">
                <a:latin typeface="楷体_GB2312" pitchFamily="49" charset="-122"/>
              </a:rPr>
              <a:t>      可利用无生命的有机物</a:t>
            </a:r>
            <a:r>
              <a:rPr lang="en-US" altLang="zh-CN" baseline="0" dirty="0">
                <a:latin typeface="楷体_GB2312" pitchFamily="49" charset="-122"/>
              </a:rPr>
              <a:t>(</a:t>
            </a:r>
            <a:r>
              <a:rPr lang="zh-CN" altLang="en-US" baseline="0" dirty="0">
                <a:latin typeface="楷体_GB2312" pitchFamily="49" charset="-122"/>
              </a:rPr>
              <a:t>如动植物尸体和残体</a:t>
            </a:r>
            <a:r>
              <a:rPr lang="en-US" altLang="zh-CN" baseline="0" dirty="0">
                <a:latin typeface="楷体_GB2312" pitchFamily="49" charset="-122"/>
              </a:rPr>
              <a:t>)</a:t>
            </a:r>
            <a:r>
              <a:rPr lang="zh-CN" altLang="en-US" baseline="0" dirty="0">
                <a:latin typeface="楷体_GB2312" pitchFamily="49" charset="-122"/>
              </a:rPr>
              <a:t>作为碳源；</a:t>
            </a:r>
            <a:endParaRPr lang="zh-CN" altLang="en-US" baseline="0" dirty="0">
              <a:latin typeface="楷体_GB2312" pitchFamily="49" charset="-122"/>
            </a:endParaRPr>
          </a:p>
          <a:p>
            <a:pPr>
              <a:lnSpc>
                <a:spcPct val="135000"/>
              </a:lnSpc>
            </a:pPr>
            <a:r>
              <a:rPr lang="zh-CN" altLang="en-US" sz="2800" baseline="0" dirty="0">
                <a:latin typeface="楷体_GB2312" pitchFamily="49" charset="-122"/>
              </a:rPr>
              <a:t>寄生型</a:t>
            </a:r>
            <a:r>
              <a:rPr lang="en-US" altLang="zh-CN" sz="2800" baseline="0" dirty="0">
                <a:latin typeface="楷体_GB2312" pitchFamily="49" charset="-122"/>
              </a:rPr>
              <a:t>( paratrophy )</a:t>
            </a:r>
            <a:r>
              <a:rPr lang="zh-CN" altLang="en-US" sz="2800" baseline="0" dirty="0">
                <a:latin typeface="楷体_GB2312" pitchFamily="49" charset="-122"/>
              </a:rPr>
              <a:t>：</a:t>
            </a:r>
            <a:endParaRPr lang="zh-CN" altLang="en-US" sz="2800" baseline="0" dirty="0">
              <a:latin typeface="楷体_GB2312" pitchFamily="49" charset="-122"/>
            </a:endParaRPr>
          </a:p>
          <a:p>
            <a:pPr>
              <a:lnSpc>
                <a:spcPct val="135000"/>
              </a:lnSpc>
            </a:pPr>
            <a:r>
              <a:rPr lang="zh-CN" altLang="en-US" baseline="0" dirty="0">
                <a:latin typeface="楷体_GB2312" pitchFamily="49" charset="-122"/>
              </a:rPr>
              <a:t>      寄生在活的寄主体内吸取营养物质</a:t>
            </a:r>
            <a:r>
              <a:rPr lang="en-US" altLang="zh-CN" baseline="0" dirty="0">
                <a:latin typeface="楷体_GB2312" pitchFamily="49" charset="-122"/>
              </a:rPr>
              <a:t>,</a:t>
            </a:r>
            <a:r>
              <a:rPr lang="zh-CN" altLang="en-US" baseline="0" dirty="0">
                <a:latin typeface="楷体_GB2312" pitchFamily="49" charset="-122"/>
              </a:rPr>
              <a:t>离开寄主就不能生存。</a:t>
            </a:r>
            <a:endParaRPr lang="zh-CN" altLang="en-US" baseline="0" dirty="0">
              <a:latin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7107"/>
                                        </p:tgtEl>
                                        <p:attrNameLst>
                                          <p:attrName>style.visibility</p:attrName>
                                        </p:attrNameLst>
                                      </p:cBhvr>
                                      <p:to>
                                        <p:strVal val="visible"/>
                                      </p:to>
                                    </p:set>
                                    <p:animEffect transition="in" filter="dissolve">
                                      <p:cBhvr>
                                        <p:cTn id="7" dur="500"/>
                                        <p:tgtEl>
                                          <p:spTgt spid="4710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7109"/>
                                        </p:tgtEl>
                                        <p:attrNameLst>
                                          <p:attrName>style.visibility</p:attrName>
                                        </p:attrNameLst>
                                      </p:cBhvr>
                                      <p:to>
                                        <p:strVal val="visible"/>
                                      </p:to>
                                    </p:set>
                                    <p:anim calcmode="lin" valueType="num">
                                      <p:cBhvr additive="base">
                                        <p:cTn id="12" dur="500" fill="hold"/>
                                        <p:tgtEl>
                                          <p:spTgt spid="47109"/>
                                        </p:tgtEl>
                                        <p:attrNameLst>
                                          <p:attrName>ppt_x</p:attrName>
                                        </p:attrNameLst>
                                      </p:cBhvr>
                                      <p:tavLst>
                                        <p:tav tm="0">
                                          <p:val>
                                            <p:strVal val="#ppt_x"/>
                                          </p:val>
                                        </p:tav>
                                        <p:tav tm="100000">
                                          <p:val>
                                            <p:strVal val="#ppt_x"/>
                                          </p:val>
                                        </p:tav>
                                      </p:tavLst>
                                    </p:anim>
                                    <p:anim calcmode="lin" valueType="num">
                                      <p:cBhvr additive="base">
                                        <p:cTn id="13" dur="500" fill="hold"/>
                                        <p:tgtEl>
                                          <p:spTgt spid="4710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animBg="1"/>
      <p:bldP spid="4710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Rectangle 3"/>
          <p:cNvSpPr/>
          <p:nvPr/>
        </p:nvSpPr>
        <p:spPr>
          <a:xfrm>
            <a:off x="0" y="-76200"/>
            <a:ext cx="8229600" cy="1735138"/>
          </a:xfrm>
          <a:prstGeom prst="rect">
            <a:avLst/>
          </a:prstGeom>
          <a:noFill/>
          <a:ln w="9525">
            <a:noFill/>
          </a:ln>
        </p:spPr>
        <p:txBody>
          <a:bodyPr>
            <a:spAutoFit/>
          </a:bodyPr>
          <a:p>
            <a:pPr>
              <a:lnSpc>
                <a:spcPct val="150000"/>
              </a:lnSpc>
            </a:pPr>
            <a:r>
              <a:rPr lang="zh-CN" altLang="en-US" baseline="0" dirty="0">
                <a:latin typeface="楷体_GB2312" pitchFamily="49" charset="-122"/>
              </a:rPr>
              <a:t>在腐生型和寄生型之间还存在中间类型：</a:t>
            </a:r>
            <a:endParaRPr lang="zh-CN" altLang="en-US" baseline="0" dirty="0">
              <a:latin typeface="楷体_GB2312" pitchFamily="49" charset="-122"/>
            </a:endParaRPr>
          </a:p>
          <a:p>
            <a:pPr>
              <a:lnSpc>
                <a:spcPct val="150000"/>
              </a:lnSpc>
            </a:pPr>
            <a:r>
              <a:rPr lang="zh-CN" altLang="en-US" baseline="0" dirty="0">
                <a:latin typeface="楷体_GB2312" pitchFamily="49" charset="-122"/>
              </a:rPr>
              <a:t>                  兼性腐生型</a:t>
            </a:r>
            <a:r>
              <a:rPr lang="en-US" altLang="zh-CN" baseline="0" dirty="0">
                <a:latin typeface="楷体_GB2312" pitchFamily="49" charset="-122"/>
              </a:rPr>
              <a:t>(facultive metatrophy)</a:t>
            </a:r>
            <a:r>
              <a:rPr lang="zh-CN" altLang="en-US" baseline="0" dirty="0">
                <a:latin typeface="楷体_GB2312" pitchFamily="49" charset="-122"/>
              </a:rPr>
              <a:t>；</a:t>
            </a:r>
            <a:endParaRPr lang="zh-CN" altLang="en-US" baseline="0" dirty="0">
              <a:latin typeface="楷体_GB2312" pitchFamily="49" charset="-122"/>
            </a:endParaRPr>
          </a:p>
          <a:p>
            <a:pPr>
              <a:lnSpc>
                <a:spcPct val="150000"/>
              </a:lnSpc>
            </a:pPr>
            <a:r>
              <a:rPr lang="zh-CN" altLang="en-US" baseline="0" dirty="0">
                <a:latin typeface="楷体_GB2312" pitchFamily="49" charset="-122"/>
              </a:rPr>
              <a:t>                  兼性寄生型</a:t>
            </a:r>
            <a:r>
              <a:rPr lang="en-US" altLang="zh-CN" baseline="0" dirty="0">
                <a:latin typeface="楷体_GB2312" pitchFamily="49" charset="-122"/>
              </a:rPr>
              <a:t>(facultive paratrophy)</a:t>
            </a:r>
            <a:r>
              <a:rPr lang="zh-CN" altLang="en-US" baseline="0" dirty="0">
                <a:latin typeface="楷体_GB2312" pitchFamily="49" charset="-122"/>
              </a:rPr>
              <a:t>；</a:t>
            </a:r>
            <a:endParaRPr lang="zh-CN" altLang="en-US" baseline="0" dirty="0">
              <a:latin typeface="楷体_GB2312" pitchFamily="49" charset="-122"/>
            </a:endParaRPr>
          </a:p>
        </p:txBody>
      </p:sp>
      <p:sp>
        <p:nvSpPr>
          <p:cNvPr id="48132" name="Text Box 4"/>
          <p:cNvSpPr txBox="1"/>
          <p:nvPr/>
        </p:nvSpPr>
        <p:spPr>
          <a:xfrm>
            <a:off x="228600" y="2133600"/>
            <a:ext cx="5105400" cy="476250"/>
          </a:xfrm>
          <a:prstGeom prst="rect">
            <a:avLst/>
          </a:prstGeom>
          <a:solidFill>
            <a:srgbClr val="0000D2"/>
          </a:solidFill>
          <a:ln w="19050" cap="flat" cmpd="sng">
            <a:solidFill>
              <a:srgbClr val="FF00FF"/>
            </a:solidFill>
            <a:prstDash val="solid"/>
            <a:miter/>
            <a:headEnd type="none" w="med" len="med"/>
            <a:tailEnd type="none" w="med" len="med"/>
          </a:ln>
        </p:spPr>
        <p:txBody>
          <a:bodyPr wrap="none">
            <a:spAutoFit/>
          </a:bodyPr>
          <a:p>
            <a:r>
              <a:rPr lang="zh-CN" altLang="en-US" baseline="0" dirty="0">
                <a:solidFill>
                  <a:srgbClr val="FFFF8F"/>
                </a:solidFill>
                <a:latin typeface="楷体_GB2312" pitchFamily="49" charset="-122"/>
              </a:rPr>
              <a:t>不同营养类型之间的界限并非绝对：</a:t>
            </a:r>
            <a:endParaRPr lang="zh-CN" altLang="en-US" baseline="0" dirty="0">
              <a:solidFill>
                <a:srgbClr val="FFFF8F"/>
              </a:solidFill>
              <a:latin typeface="楷体_GB2312" pitchFamily="49" charset="-122"/>
            </a:endParaRPr>
          </a:p>
        </p:txBody>
      </p:sp>
      <p:sp>
        <p:nvSpPr>
          <p:cNvPr id="48134" name="Rectangle 6"/>
          <p:cNvSpPr/>
          <p:nvPr/>
        </p:nvSpPr>
        <p:spPr>
          <a:xfrm>
            <a:off x="228600" y="2743200"/>
            <a:ext cx="8686800" cy="2136775"/>
          </a:xfrm>
          <a:prstGeom prst="rect">
            <a:avLst/>
          </a:prstGeom>
          <a:noFill/>
          <a:ln w="9525">
            <a:noFill/>
          </a:ln>
        </p:spPr>
        <p:txBody>
          <a:bodyPr>
            <a:spAutoFit/>
          </a:bodyPr>
          <a:p>
            <a:pPr>
              <a:lnSpc>
                <a:spcPct val="140000"/>
              </a:lnSpc>
              <a:buFont typeface="Wingdings" panose="05000000000000000000" pitchFamily="2" charset="2"/>
              <a:buChar char="Ø"/>
            </a:pPr>
            <a:r>
              <a:rPr lang="en-US" altLang="zh-CN" baseline="0" dirty="0">
                <a:latin typeface="楷体_GB2312" pitchFamily="49" charset="-122"/>
              </a:rPr>
              <a:t>  </a:t>
            </a:r>
            <a:r>
              <a:rPr lang="zh-CN" altLang="en-US" baseline="0" dirty="0">
                <a:latin typeface="楷体_GB2312" pitchFamily="49" charset="-122"/>
              </a:rPr>
              <a:t>异养型微生物并非绝对不能利用</a:t>
            </a:r>
            <a:r>
              <a:rPr lang="en-US" altLang="zh-CN" baseline="0" dirty="0">
                <a:latin typeface="楷体_GB2312" pitchFamily="49" charset="-122"/>
              </a:rPr>
              <a:t>CO</a:t>
            </a:r>
            <a:r>
              <a:rPr lang="en-US" altLang="zh-CN" baseline="-25000" dirty="0">
                <a:latin typeface="楷体_GB2312" pitchFamily="49" charset="-122"/>
              </a:rPr>
              <a:t>2</a:t>
            </a:r>
            <a:r>
              <a:rPr lang="zh-CN" altLang="en-US" baseline="0" dirty="0">
                <a:latin typeface="楷体_GB2312" pitchFamily="49" charset="-122"/>
              </a:rPr>
              <a:t>；</a:t>
            </a:r>
            <a:endParaRPr lang="zh-CN" altLang="en-US" baseline="0" dirty="0">
              <a:latin typeface="楷体_GB2312" pitchFamily="49" charset="-122"/>
            </a:endParaRPr>
          </a:p>
          <a:p>
            <a:pPr>
              <a:lnSpc>
                <a:spcPct val="140000"/>
              </a:lnSpc>
              <a:buFont typeface="Wingdings" panose="05000000000000000000" pitchFamily="2" charset="2"/>
              <a:buChar char="Ø"/>
            </a:pPr>
            <a:r>
              <a:rPr lang="zh-CN" altLang="en-US" baseline="0" dirty="0">
                <a:latin typeface="楷体_GB2312" pitchFamily="49" charset="-122"/>
              </a:rPr>
              <a:t>  自养型微生物也并非不能利用有机物进行生长；</a:t>
            </a:r>
            <a:endParaRPr lang="zh-CN" altLang="en-US" baseline="0" dirty="0">
              <a:latin typeface="楷体_GB2312" pitchFamily="49" charset="-122"/>
            </a:endParaRPr>
          </a:p>
          <a:p>
            <a:pPr>
              <a:lnSpc>
                <a:spcPct val="140000"/>
              </a:lnSpc>
              <a:buFont typeface="Wingdings" panose="05000000000000000000" pitchFamily="2" charset="2"/>
              <a:buChar char="Ø"/>
            </a:pPr>
            <a:r>
              <a:rPr lang="zh-CN" altLang="en-US" baseline="0" dirty="0">
                <a:latin typeface="楷体_GB2312" pitchFamily="49" charset="-122"/>
              </a:rPr>
              <a:t>  有些微生物在不同生长条件下生长时</a:t>
            </a:r>
            <a:r>
              <a:rPr lang="en-US" altLang="zh-CN" baseline="0" dirty="0">
                <a:latin typeface="楷体_GB2312" pitchFamily="49" charset="-122"/>
              </a:rPr>
              <a:t>,</a:t>
            </a:r>
            <a:r>
              <a:rPr lang="zh-CN" altLang="en-US" baseline="0" dirty="0">
                <a:latin typeface="楷体_GB2312" pitchFamily="49" charset="-122"/>
              </a:rPr>
              <a:t>其营养类型也会发生改变</a:t>
            </a:r>
            <a:endParaRPr lang="zh-CN" altLang="en-US" baseline="0" dirty="0">
              <a:latin typeface="楷体_GB2312" pitchFamily="49" charset="-122"/>
            </a:endParaRPr>
          </a:p>
        </p:txBody>
      </p:sp>
      <p:sp>
        <p:nvSpPr>
          <p:cNvPr id="48135" name="Text Box 7"/>
          <p:cNvSpPr txBox="1"/>
          <p:nvPr/>
        </p:nvSpPr>
        <p:spPr>
          <a:xfrm>
            <a:off x="914400" y="5029200"/>
            <a:ext cx="7562850" cy="1143000"/>
          </a:xfrm>
          <a:prstGeom prst="rect">
            <a:avLst/>
          </a:prstGeom>
          <a:solidFill>
            <a:srgbClr val="0000D2"/>
          </a:solidFill>
          <a:ln w="28575" cap="flat" cmpd="sng">
            <a:solidFill>
              <a:srgbClr val="00FF00"/>
            </a:solidFill>
            <a:prstDash val="solid"/>
            <a:miter/>
            <a:headEnd type="none" w="med" len="med"/>
            <a:tailEnd type="none" w="med" len="med"/>
          </a:ln>
        </p:spPr>
        <p:txBody>
          <a:bodyPr wrap="none">
            <a:spAutoFit/>
          </a:bodyPr>
          <a:p>
            <a:pPr eaLnBrk="0" hangingPunct="0">
              <a:lnSpc>
                <a:spcPct val="140000"/>
              </a:lnSpc>
            </a:pPr>
            <a:r>
              <a:rPr lang="en-US" altLang="zh-CN" b="0" baseline="0" dirty="0">
                <a:solidFill>
                  <a:schemeClr val="bg1"/>
                </a:solidFill>
                <a:latin typeface="楷体_GB2312" pitchFamily="49" charset="-122"/>
              </a:rPr>
              <a:t>    </a:t>
            </a:r>
            <a:r>
              <a:rPr lang="zh-CN" altLang="en-US" baseline="0" dirty="0">
                <a:solidFill>
                  <a:srgbClr val="FFFF8F"/>
                </a:solidFill>
                <a:latin typeface="楷体_GB2312" pitchFamily="49" charset="-122"/>
              </a:rPr>
              <a:t>微生物营养类型的可变性无疑有利于提高其对环境</a:t>
            </a:r>
            <a:endParaRPr lang="zh-CN" altLang="en-US" baseline="0" dirty="0">
              <a:solidFill>
                <a:srgbClr val="FFFF8F"/>
              </a:solidFill>
              <a:latin typeface="楷体_GB2312" pitchFamily="49" charset="-122"/>
            </a:endParaRPr>
          </a:p>
          <a:p>
            <a:pPr eaLnBrk="0" hangingPunct="0">
              <a:lnSpc>
                <a:spcPct val="140000"/>
              </a:lnSpc>
            </a:pPr>
            <a:r>
              <a:rPr lang="zh-CN" altLang="en-US" baseline="0" dirty="0">
                <a:solidFill>
                  <a:srgbClr val="FFFF8F"/>
                </a:solidFill>
                <a:latin typeface="楷体_GB2312" pitchFamily="49" charset="-122"/>
              </a:rPr>
              <a:t>条件变化的适应能力</a:t>
            </a:r>
            <a:endParaRPr lang="zh-CN" altLang="en-US" baseline="0" dirty="0">
              <a:solidFill>
                <a:srgbClr val="FFFF8F"/>
              </a:solidFill>
              <a:latin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8132"/>
                                        </p:tgtEl>
                                        <p:attrNameLst>
                                          <p:attrName>style.visibility</p:attrName>
                                        </p:attrNameLst>
                                      </p:cBhvr>
                                      <p:to>
                                        <p:strVal val="visible"/>
                                      </p:to>
                                    </p:set>
                                    <p:animEffect transition="in" filter="blinds(horizontal)">
                                      <p:cBhvr>
                                        <p:cTn id="7" dur="500"/>
                                        <p:tgtEl>
                                          <p:spTgt spid="4813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8134"/>
                                        </p:tgtEl>
                                        <p:attrNameLst>
                                          <p:attrName>style.visibility</p:attrName>
                                        </p:attrNameLst>
                                      </p:cBhvr>
                                      <p:to>
                                        <p:strVal val="visible"/>
                                      </p:to>
                                    </p:set>
                                    <p:anim calcmode="lin" valueType="num">
                                      <p:cBhvr additive="base">
                                        <p:cTn id="12" dur="500" fill="hold"/>
                                        <p:tgtEl>
                                          <p:spTgt spid="48134"/>
                                        </p:tgtEl>
                                        <p:attrNameLst>
                                          <p:attrName>ppt_x</p:attrName>
                                        </p:attrNameLst>
                                      </p:cBhvr>
                                      <p:tavLst>
                                        <p:tav tm="0">
                                          <p:val>
                                            <p:strVal val="#ppt_x"/>
                                          </p:val>
                                        </p:tav>
                                        <p:tav tm="100000">
                                          <p:val>
                                            <p:strVal val="#ppt_x"/>
                                          </p:val>
                                        </p:tav>
                                      </p:tavLst>
                                    </p:anim>
                                    <p:anim calcmode="lin" valueType="num">
                                      <p:cBhvr additive="base">
                                        <p:cTn id="13" dur="500" fill="hold"/>
                                        <p:tgtEl>
                                          <p:spTgt spid="4813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48135"/>
                                        </p:tgtEl>
                                        <p:attrNameLst>
                                          <p:attrName>style.visibility</p:attrName>
                                        </p:attrNameLst>
                                      </p:cBhvr>
                                      <p:to>
                                        <p:strVal val="visible"/>
                                      </p:to>
                                    </p:set>
                                    <p:animEffect transition="in" filter="dissolve">
                                      <p:cBhvr>
                                        <p:cTn id="18" dur="500"/>
                                        <p:tgtEl>
                                          <p:spTgt spid="481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2" grpId="0" animBg="1"/>
      <p:bldP spid="48134" grpId="0"/>
      <p:bldP spid="4813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Rectangle 2"/>
          <p:cNvSpPr/>
          <p:nvPr/>
        </p:nvSpPr>
        <p:spPr>
          <a:xfrm>
            <a:off x="304800" y="1685925"/>
            <a:ext cx="8229600" cy="3841750"/>
          </a:xfrm>
          <a:prstGeom prst="rect">
            <a:avLst/>
          </a:prstGeom>
          <a:noFill/>
          <a:ln w="9525">
            <a:noFill/>
          </a:ln>
        </p:spPr>
        <p:txBody>
          <a:bodyPr>
            <a:spAutoFit/>
          </a:bodyPr>
          <a:p>
            <a:pPr>
              <a:lnSpc>
                <a:spcPct val="145000"/>
              </a:lnSpc>
            </a:pPr>
            <a:r>
              <a:rPr lang="zh-CN" altLang="en-US" baseline="0" dirty="0">
                <a:latin typeface="楷体_GB2312" pitchFamily="49" charset="-122"/>
              </a:rPr>
              <a:t>例如：紫色非硫细菌</a:t>
            </a:r>
            <a:r>
              <a:rPr lang="en-US" altLang="zh-CN" baseline="0" dirty="0">
                <a:latin typeface="楷体_GB2312" pitchFamily="49" charset="-122"/>
              </a:rPr>
              <a:t>(purple nonsulphur bacteria)</a:t>
            </a:r>
            <a:r>
              <a:rPr lang="zh-CN" altLang="en-US" baseline="0" dirty="0">
                <a:latin typeface="楷体_GB2312" pitchFamily="49" charset="-122"/>
              </a:rPr>
              <a:t>：</a:t>
            </a:r>
            <a:endParaRPr lang="zh-CN" altLang="en-US" baseline="0" dirty="0">
              <a:latin typeface="楷体_GB2312" pitchFamily="49" charset="-122"/>
            </a:endParaRPr>
          </a:p>
          <a:p>
            <a:pPr>
              <a:lnSpc>
                <a:spcPct val="145000"/>
              </a:lnSpc>
            </a:pPr>
            <a:r>
              <a:rPr lang="zh-CN" altLang="en-US" baseline="0" dirty="0">
                <a:latin typeface="楷体_GB2312" pitchFamily="49" charset="-122"/>
              </a:rPr>
              <a:t>   没有有机物时，同化</a:t>
            </a:r>
            <a:r>
              <a:rPr lang="en-US" altLang="zh-CN" baseline="0" dirty="0">
                <a:latin typeface="楷体_GB2312" pitchFamily="49" charset="-122"/>
              </a:rPr>
              <a:t>CO</a:t>
            </a:r>
            <a:r>
              <a:rPr lang="en-US" altLang="zh-CN" baseline="-22000" dirty="0">
                <a:latin typeface="楷体_GB2312" pitchFamily="49" charset="-122"/>
              </a:rPr>
              <a:t>2</a:t>
            </a:r>
            <a:r>
              <a:rPr lang="zh-CN" altLang="en-US" baseline="0" dirty="0">
                <a:latin typeface="楷体_GB2312" pitchFamily="49" charset="-122"/>
              </a:rPr>
              <a:t>， 为自养型微生物；</a:t>
            </a:r>
            <a:endParaRPr lang="zh-CN" altLang="en-US" baseline="0" dirty="0">
              <a:latin typeface="楷体_GB2312" pitchFamily="49" charset="-122"/>
            </a:endParaRPr>
          </a:p>
          <a:p>
            <a:pPr>
              <a:lnSpc>
                <a:spcPct val="145000"/>
              </a:lnSpc>
            </a:pPr>
            <a:r>
              <a:rPr lang="zh-CN" altLang="en-US" baseline="0" dirty="0">
                <a:latin typeface="楷体_GB2312" pitchFamily="49" charset="-122"/>
              </a:rPr>
              <a:t>   有机物存在时，利用有机物进行生长，为异养型微生物；</a:t>
            </a:r>
            <a:endParaRPr lang="zh-CN" altLang="en-US" baseline="0" dirty="0">
              <a:latin typeface="楷体_GB2312" pitchFamily="49" charset="-122"/>
            </a:endParaRPr>
          </a:p>
          <a:p>
            <a:pPr>
              <a:lnSpc>
                <a:spcPct val="145000"/>
              </a:lnSpc>
            </a:pPr>
            <a:r>
              <a:rPr lang="zh-CN" altLang="en-US" baseline="0" dirty="0">
                <a:latin typeface="楷体_GB2312" pitchFamily="49" charset="-122"/>
              </a:rPr>
              <a:t>   光照和厌氧条件下，利用光能生长，为光能营养型微生物；</a:t>
            </a:r>
            <a:endParaRPr lang="zh-CN" altLang="en-US" baseline="0" dirty="0">
              <a:latin typeface="楷体_GB2312" pitchFamily="49" charset="-122"/>
            </a:endParaRPr>
          </a:p>
          <a:p>
            <a:pPr>
              <a:lnSpc>
                <a:spcPct val="145000"/>
              </a:lnSpc>
            </a:pPr>
            <a:r>
              <a:rPr lang="zh-CN" altLang="en-US" baseline="0" dirty="0">
                <a:latin typeface="楷体_GB2312" pitchFamily="49" charset="-122"/>
              </a:rPr>
              <a:t>    黑暗与好氧条件下，依靠有机物氧化产生的化学能生长，为化能营养型微生物；</a:t>
            </a:r>
            <a:endParaRPr lang="zh-CN" altLang="en-US" baseline="0" dirty="0">
              <a:latin typeface="楷体_GB2312" pitchFamily="49" charset="-122"/>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Rectangle 2"/>
          <p:cNvSpPr/>
          <p:nvPr/>
        </p:nvSpPr>
        <p:spPr>
          <a:xfrm>
            <a:off x="228600" y="685800"/>
            <a:ext cx="8915400" cy="762000"/>
          </a:xfrm>
          <a:prstGeom prst="rect">
            <a:avLst/>
          </a:prstGeom>
          <a:noFill/>
          <a:ln w="9525">
            <a:noFill/>
          </a:ln>
        </p:spPr>
        <p:txBody>
          <a:bodyPr anchor="ctr" anchorCtr="0"/>
          <a:p>
            <a:pPr>
              <a:lnSpc>
                <a:spcPct val="135000"/>
              </a:lnSpc>
            </a:pPr>
            <a:r>
              <a:rPr lang="zh-CN" altLang="en-US" sz="3200" baseline="0" dirty="0">
                <a:solidFill>
                  <a:srgbClr val="C00000"/>
                </a:solidFill>
                <a:latin typeface="楷体_GB2312" pitchFamily="49" charset="-122"/>
              </a:rPr>
              <a:t>三</a:t>
            </a:r>
            <a:r>
              <a:rPr lang="zh-CN" altLang="en-US" sz="3200" baseline="0" dirty="0">
                <a:solidFill>
                  <a:srgbClr val="C00000"/>
                </a:solidFill>
                <a:latin typeface="Times New Roman" panose="02020603050405020304" pitchFamily="18" charset="0"/>
              </a:rPr>
              <a:t>、</a:t>
            </a:r>
            <a:r>
              <a:rPr lang="zh-CN" altLang="en-US" sz="3200" baseline="0" dirty="0">
                <a:solidFill>
                  <a:srgbClr val="C00000"/>
                </a:solidFill>
                <a:latin typeface="楷体_GB2312" pitchFamily="49" charset="-122"/>
              </a:rPr>
              <a:t>营养物质进入细胞的方式</a:t>
            </a:r>
            <a:endParaRPr lang="zh-CN" altLang="en-US" sz="3200" baseline="0" dirty="0">
              <a:solidFill>
                <a:srgbClr val="C00000"/>
              </a:solidFill>
              <a:latin typeface="Arial" panose="020B0604020202020204" pitchFamily="34" charset="0"/>
            </a:endParaRPr>
          </a:p>
        </p:txBody>
      </p:sp>
      <p:sp>
        <p:nvSpPr>
          <p:cNvPr id="28675" name="Rectangle 3"/>
          <p:cNvSpPr/>
          <p:nvPr/>
        </p:nvSpPr>
        <p:spPr>
          <a:xfrm>
            <a:off x="533400" y="1600200"/>
            <a:ext cx="7696200" cy="1800225"/>
          </a:xfrm>
          <a:prstGeom prst="rect">
            <a:avLst/>
          </a:prstGeom>
          <a:noFill/>
          <a:ln w="9525">
            <a:noFill/>
          </a:ln>
        </p:spPr>
        <p:txBody>
          <a:bodyPr>
            <a:spAutoFit/>
          </a:bodyPr>
          <a:p>
            <a:pPr>
              <a:lnSpc>
                <a:spcPct val="140000"/>
              </a:lnSpc>
            </a:pPr>
            <a:r>
              <a:rPr lang="zh-CN" altLang="en-US" baseline="0" dirty="0">
                <a:latin typeface="Arial" panose="020B0604020202020204" pitchFamily="34" charset="0"/>
              </a:rPr>
              <a:t>根据物质运输过程的特点</a:t>
            </a:r>
            <a:r>
              <a:rPr lang="zh-CN" altLang="en-US" b="0" baseline="0" dirty="0">
                <a:latin typeface="Arial" panose="020B0604020202020204" pitchFamily="34" charset="0"/>
              </a:rPr>
              <a:t>，</a:t>
            </a:r>
            <a:r>
              <a:rPr lang="zh-CN" altLang="en-US" baseline="0" dirty="0">
                <a:latin typeface="Arial" panose="020B0604020202020204" pitchFamily="34" charset="0"/>
              </a:rPr>
              <a:t>可将物质的运输方式分为：</a:t>
            </a:r>
            <a:endParaRPr lang="zh-CN" altLang="en-US" baseline="0" dirty="0">
              <a:latin typeface="Arial" panose="020B0604020202020204" pitchFamily="34" charset="0"/>
            </a:endParaRPr>
          </a:p>
          <a:p>
            <a:pPr>
              <a:lnSpc>
                <a:spcPct val="140000"/>
              </a:lnSpc>
            </a:pPr>
            <a:r>
              <a:rPr lang="zh-CN" altLang="en-US" sz="2800" baseline="0" dirty="0">
                <a:solidFill>
                  <a:schemeClr val="tx2"/>
                </a:solidFill>
                <a:latin typeface="Arial" panose="020B0604020202020204" pitchFamily="34" charset="0"/>
                <a:ea typeface="华文新魏" panose="02010800040101010101" pitchFamily="2" charset="-122"/>
              </a:rPr>
              <a:t>           自由扩散           促进扩散</a:t>
            </a:r>
            <a:endParaRPr lang="zh-CN" altLang="en-US" sz="2800" baseline="0" dirty="0">
              <a:solidFill>
                <a:schemeClr val="tx2"/>
              </a:solidFill>
              <a:latin typeface="Arial" panose="020B0604020202020204" pitchFamily="34" charset="0"/>
              <a:ea typeface="华文新魏" panose="02010800040101010101" pitchFamily="2" charset="-122"/>
            </a:endParaRPr>
          </a:p>
          <a:p>
            <a:pPr>
              <a:lnSpc>
                <a:spcPct val="140000"/>
              </a:lnSpc>
            </a:pPr>
            <a:r>
              <a:rPr lang="zh-CN" altLang="en-US" sz="2800" baseline="0" dirty="0">
                <a:solidFill>
                  <a:schemeClr val="tx2"/>
                </a:solidFill>
                <a:latin typeface="Arial" panose="020B0604020202020204" pitchFamily="34" charset="0"/>
                <a:ea typeface="华文新魏" panose="02010800040101010101" pitchFamily="2" charset="-122"/>
              </a:rPr>
              <a:t>           主动运输           基团转移</a:t>
            </a:r>
            <a:endParaRPr lang="zh-CN" altLang="en-US" sz="2800" baseline="0" dirty="0">
              <a:solidFill>
                <a:schemeClr val="tx2"/>
              </a:solidFill>
              <a:latin typeface="Arial" panose="020B0604020202020204" pitchFamily="34" charset="0"/>
              <a:ea typeface="华文新魏" panose="02010800040101010101" pitchFamily="2" charset="-122"/>
            </a:endParaRPr>
          </a:p>
        </p:txBody>
      </p:sp>
      <p:sp>
        <p:nvSpPr>
          <p:cNvPr id="28676" name="Rectangle 4"/>
          <p:cNvSpPr/>
          <p:nvPr/>
        </p:nvSpPr>
        <p:spPr>
          <a:xfrm>
            <a:off x="152400" y="3505200"/>
            <a:ext cx="8839200" cy="3505200"/>
          </a:xfrm>
          <a:prstGeom prst="rect">
            <a:avLst/>
          </a:prstGeom>
          <a:noFill/>
          <a:ln w="9525">
            <a:noFill/>
          </a:ln>
        </p:spPr>
        <p:txBody>
          <a:bodyPr anchor="ctr" anchorCtr="0"/>
          <a:p>
            <a:pPr>
              <a:lnSpc>
                <a:spcPct val="135000"/>
              </a:lnSpc>
            </a:pPr>
            <a:r>
              <a:rPr lang="zh-CN" altLang="en-US" sz="2800" baseline="0" dirty="0">
                <a:solidFill>
                  <a:srgbClr val="C00000"/>
                </a:solidFill>
                <a:latin typeface="楷体_GB2312" pitchFamily="49" charset="-122"/>
              </a:rPr>
              <a:t>（一）</a:t>
            </a:r>
            <a:r>
              <a:rPr lang="zh-CN" altLang="en-US" sz="2800" baseline="0" dirty="0">
                <a:solidFill>
                  <a:srgbClr val="C00000"/>
                </a:solidFill>
                <a:latin typeface="Arial" panose="020B0604020202020204" pitchFamily="34" charset="0"/>
              </a:rPr>
              <a:t>自由扩散</a:t>
            </a:r>
            <a:br>
              <a:rPr lang="zh-CN" altLang="en-US" sz="2800" baseline="0" dirty="0">
                <a:latin typeface="Arial" panose="020B0604020202020204" pitchFamily="34" charset="0"/>
              </a:rPr>
            </a:br>
            <a:r>
              <a:rPr lang="zh-CN" altLang="en-US" sz="800" baseline="0" dirty="0">
                <a:latin typeface="Arial" panose="020B0604020202020204" pitchFamily="34" charset="0"/>
              </a:rPr>
              <a:t>            </a:t>
            </a:r>
            <a:br>
              <a:rPr lang="zh-CN" altLang="en-US" sz="800" baseline="0" dirty="0">
                <a:latin typeface="Arial" panose="020B0604020202020204" pitchFamily="34" charset="0"/>
              </a:rPr>
            </a:br>
            <a:r>
              <a:rPr lang="zh-CN" altLang="en-US" sz="800" baseline="0" dirty="0">
                <a:latin typeface="Arial" panose="020B0604020202020204" pitchFamily="34" charset="0"/>
              </a:rPr>
              <a:t>                              </a:t>
            </a:r>
            <a:r>
              <a:rPr lang="zh-CN" altLang="en-US" baseline="0" dirty="0">
                <a:latin typeface="Arial" panose="020B0604020202020204" pitchFamily="34" charset="0"/>
              </a:rPr>
              <a:t>原生质膜是一种半透性膜，营养物质通过原生质膜上的小孔，由高浓度的胞外环境向低浓度的胞内进行扩散。</a:t>
            </a:r>
            <a:br>
              <a:rPr lang="zh-CN" altLang="en-US" baseline="0" dirty="0">
                <a:latin typeface="Arial" panose="020B0604020202020204" pitchFamily="34" charset="0"/>
              </a:rPr>
            </a:br>
            <a:r>
              <a:rPr lang="zh-CN" altLang="en-US" baseline="0" dirty="0">
                <a:latin typeface="Arial" panose="020B0604020202020204" pitchFamily="34" charset="0"/>
              </a:rPr>
              <a:t>          ①物质在扩散过程中没有发生任何反应；</a:t>
            </a:r>
            <a:br>
              <a:rPr lang="zh-CN" altLang="en-US" baseline="0" dirty="0">
                <a:latin typeface="Arial" panose="020B0604020202020204" pitchFamily="34" charset="0"/>
              </a:rPr>
            </a:br>
            <a:r>
              <a:rPr lang="zh-CN" altLang="en-US" baseline="0" dirty="0">
                <a:latin typeface="Arial" panose="020B0604020202020204" pitchFamily="34" charset="0"/>
              </a:rPr>
              <a:t>          ②不消耗能量；不能逆浓度运输；</a:t>
            </a:r>
            <a:br>
              <a:rPr lang="zh-CN" altLang="en-US" baseline="0" dirty="0">
                <a:latin typeface="Arial" panose="020B0604020202020204" pitchFamily="34" charset="0"/>
              </a:rPr>
            </a:br>
            <a:r>
              <a:rPr lang="zh-CN" altLang="en-US" baseline="0" dirty="0">
                <a:latin typeface="Arial" panose="020B0604020202020204" pitchFamily="34" charset="0"/>
              </a:rPr>
              <a:t>          ③运输速率与膜内外物质的浓度差成正比。</a:t>
            </a:r>
            <a:endParaRPr lang="zh-CN" altLang="en-US" baseline="0" dirty="0">
              <a:latin typeface="Arial"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2" name="Text Box 2"/>
          <p:cNvSpPr txBox="1">
            <a:spLocks noChangeArrowheads="1"/>
          </p:cNvSpPr>
          <p:nvPr/>
        </p:nvSpPr>
        <p:spPr bwMode="auto">
          <a:xfrm>
            <a:off x="152400" y="1828800"/>
            <a:ext cx="8991600" cy="2954338"/>
          </a:xfrm>
          <a:prstGeom prst="rect">
            <a:avLst/>
          </a:prstGeom>
          <a:noFill/>
          <a:ln w="9525">
            <a:noFill/>
            <a:miter lim="800000"/>
          </a:ln>
          <a:effectLst/>
        </p:spPr>
        <p:txBody>
          <a:bodyPr>
            <a:spAutoFit/>
          </a:bodyPr>
          <a:lstStyle/>
          <a:p>
            <a:pPr marR="0" defTabSz="914400" eaLnBrk="0" hangingPunct="0">
              <a:lnSpc>
                <a:spcPct val="150000"/>
              </a:lnSpc>
              <a:buClrTx/>
              <a:buSzTx/>
              <a:buFontTx/>
              <a:buNone/>
              <a:defRPr/>
            </a:pPr>
            <a:r>
              <a:rPr kumimoji="1" lang="en-US" altLang="zh-CN" sz="2800" kern="1200" cap="none" spc="0" normalizeH="0" baseline="0" noProof="0" dirty="0">
                <a:solidFill>
                  <a:schemeClr val="tx2"/>
                </a:solidFill>
                <a:latin typeface="SimSun" panose="02010600030101010101" pitchFamily="2" charset="-122"/>
                <a:ea typeface="SimSun" panose="02010600030101010101" pitchFamily="2" charset="-122"/>
                <a:cs typeface="+mn-cs"/>
              </a:rPr>
              <a:t>    </a:t>
            </a:r>
            <a:r>
              <a:rPr kumimoji="1" lang="zh-CN" altLang="en-US" sz="2800" kern="1200" cap="none" spc="0" normalizeH="0" baseline="0" noProof="0" dirty="0">
                <a:solidFill>
                  <a:schemeClr val="tx2"/>
                </a:solidFill>
                <a:latin typeface="楷体_GB2312" pitchFamily="49" charset="-122"/>
                <a:ea typeface="楷体_GB2312" pitchFamily="49" charset="-122"/>
                <a:cs typeface="+mn-cs"/>
              </a:rPr>
              <a:t>可以通过扩散自由通过原生质膜的分子：</a:t>
            </a:r>
            <a:endParaRPr kumimoji="1" lang="zh-CN" altLang="en-US" sz="2800" kern="1200" cap="none" spc="0" normalizeH="0" baseline="0" noProof="0" dirty="0">
              <a:solidFill>
                <a:schemeClr val="tx2"/>
              </a:solidFill>
              <a:latin typeface="楷体_GB2312" pitchFamily="49" charset="-122"/>
              <a:ea typeface="楷体_GB2312" pitchFamily="49" charset="-122"/>
              <a:cs typeface="+mn-cs"/>
            </a:endParaRPr>
          </a:p>
          <a:p>
            <a:pPr marL="1071880" marR="0" defTabSz="914400" eaLnBrk="0" hangingPunct="0">
              <a:lnSpc>
                <a:spcPct val="150000"/>
              </a:lnSpc>
              <a:buClrTx/>
              <a:buSzTx/>
              <a:buFont typeface="Wingdings" panose="05000000000000000000" pitchFamily="2" charset="2"/>
              <a:buChar char="p"/>
              <a:defRPr/>
            </a:pPr>
            <a:r>
              <a:rPr kumimoji="1" lang="zh-CN" altLang="en-US" kern="1200" cap="none" spc="0" normalizeH="0" baseline="0" noProof="0" dirty="0">
                <a:latin typeface="楷体_GB2312" pitchFamily="49" charset="-122"/>
                <a:ea typeface="楷体_GB2312" pitchFamily="49" charset="-122"/>
                <a:cs typeface="+mn-cs"/>
              </a:rPr>
              <a:t>水；</a:t>
            </a:r>
            <a:endParaRPr kumimoji="1" lang="zh-CN" altLang="en-US" kern="1200" cap="none" spc="0" normalizeH="0" baseline="0" noProof="0" dirty="0">
              <a:latin typeface="楷体_GB2312" pitchFamily="49" charset="-122"/>
              <a:ea typeface="楷体_GB2312" pitchFamily="49" charset="-122"/>
              <a:cs typeface="+mn-cs"/>
            </a:endParaRPr>
          </a:p>
          <a:p>
            <a:pPr marL="1071880" marR="0" defTabSz="914400" eaLnBrk="0" hangingPunct="0">
              <a:lnSpc>
                <a:spcPct val="150000"/>
              </a:lnSpc>
              <a:buClrTx/>
              <a:buSzTx/>
              <a:buFont typeface="Wingdings" panose="05000000000000000000" pitchFamily="2" charset="2"/>
              <a:buChar char="p"/>
              <a:defRPr/>
            </a:pPr>
            <a:r>
              <a:rPr kumimoji="1" lang="zh-CN" altLang="en-US" kern="1200" cap="none" spc="0" normalizeH="0" baseline="0" noProof="0" dirty="0">
                <a:latin typeface="楷体_GB2312" pitchFamily="49" charset="-122"/>
                <a:ea typeface="楷体_GB2312" pitchFamily="49" charset="-122"/>
                <a:cs typeface="+mn-cs"/>
              </a:rPr>
              <a:t>一些脂溶性小分子：脂肪酸、乙醇、甘油等；</a:t>
            </a:r>
            <a:endParaRPr kumimoji="1" lang="zh-CN" altLang="en-US" kern="1200" cap="none" spc="0" normalizeH="0" baseline="0" noProof="0" dirty="0">
              <a:latin typeface="楷体_GB2312" pitchFamily="49" charset="-122"/>
              <a:ea typeface="楷体_GB2312" pitchFamily="49" charset="-122"/>
              <a:cs typeface="+mn-cs"/>
            </a:endParaRPr>
          </a:p>
          <a:p>
            <a:pPr marL="1071880" marR="0" defTabSz="914400" eaLnBrk="0" hangingPunct="0">
              <a:lnSpc>
                <a:spcPct val="150000"/>
              </a:lnSpc>
              <a:buClrTx/>
              <a:buSzTx/>
              <a:buFont typeface="Wingdings" panose="05000000000000000000" pitchFamily="2" charset="2"/>
              <a:buChar char="p"/>
              <a:defRPr/>
            </a:pPr>
            <a:r>
              <a:rPr kumimoji="1" lang="zh-CN" altLang="en-US" kern="1200" cap="none" spc="0" normalizeH="0" baseline="0" noProof="0" dirty="0">
                <a:latin typeface="楷体_GB2312" pitchFamily="49" charset="-122"/>
                <a:ea typeface="楷体_GB2312" pitchFamily="49" charset="-122"/>
                <a:cs typeface="+mn-cs"/>
              </a:rPr>
              <a:t>一些气体（</a:t>
            </a:r>
            <a:r>
              <a:rPr kumimoji="1" lang="en-US" altLang="zh-CN" kern="1200" cap="none" spc="0" normalizeH="0" baseline="0" noProof="0" dirty="0">
                <a:latin typeface="楷体_GB2312" pitchFamily="49" charset="-122"/>
                <a:ea typeface="楷体_GB2312" pitchFamily="49" charset="-122"/>
                <a:cs typeface="+mn-cs"/>
              </a:rPr>
              <a:t>O2</a:t>
            </a:r>
            <a:r>
              <a:rPr kumimoji="1" lang="zh-CN" altLang="en-US" kern="1200" cap="none" spc="0" normalizeH="0" baseline="0" noProof="0" dirty="0">
                <a:latin typeface="楷体_GB2312" pitchFamily="49" charset="-122"/>
                <a:ea typeface="楷体_GB2312" pitchFamily="49" charset="-122"/>
                <a:cs typeface="+mn-cs"/>
              </a:rPr>
              <a:t>、</a:t>
            </a:r>
            <a:r>
              <a:rPr kumimoji="1" lang="en-US" altLang="zh-CN" kern="1200" cap="none" spc="0" normalizeH="0" baseline="0" noProof="0" dirty="0">
                <a:latin typeface="楷体_GB2312" pitchFamily="49" charset="-122"/>
                <a:ea typeface="楷体_GB2312" pitchFamily="49" charset="-122"/>
                <a:cs typeface="+mn-cs"/>
              </a:rPr>
              <a:t>CO2</a:t>
            </a:r>
            <a:r>
              <a:rPr kumimoji="1" lang="zh-CN" altLang="en-US" kern="1200" cap="none" spc="0" normalizeH="0" baseline="0" noProof="0" dirty="0">
                <a:latin typeface="楷体_GB2312" pitchFamily="49" charset="-122"/>
                <a:ea typeface="楷体_GB2312" pitchFamily="49" charset="-122"/>
                <a:cs typeface="+mn-cs"/>
              </a:rPr>
              <a:t>）；</a:t>
            </a:r>
            <a:endParaRPr kumimoji="1" lang="zh-CN" altLang="en-US" kern="1200" cap="none" spc="0" normalizeH="0" baseline="0" noProof="0" dirty="0">
              <a:latin typeface="楷体_GB2312" pitchFamily="49" charset="-122"/>
              <a:ea typeface="楷体_GB2312" pitchFamily="49" charset="-122"/>
              <a:cs typeface="+mn-cs"/>
            </a:endParaRPr>
          </a:p>
          <a:p>
            <a:pPr marL="1071880" marR="0" defTabSz="914400" eaLnBrk="0" hangingPunct="0">
              <a:lnSpc>
                <a:spcPct val="150000"/>
              </a:lnSpc>
              <a:buClrTx/>
              <a:buSzTx/>
              <a:buFont typeface="Wingdings" panose="05000000000000000000" pitchFamily="2" charset="2"/>
              <a:buChar char="p"/>
              <a:defRPr/>
            </a:pPr>
            <a:r>
              <a:rPr kumimoji="1" lang="zh-CN" altLang="en-US" kern="1200" cap="none" spc="0" normalizeH="0" baseline="0" noProof="0" dirty="0">
                <a:latin typeface="楷体_GB2312" pitchFamily="49" charset="-122"/>
                <a:ea typeface="楷体_GB2312" pitchFamily="49" charset="-122"/>
                <a:cs typeface="+mn-cs"/>
              </a:rPr>
              <a:t>某些氨基酸在一定程度上也可通过自由扩散进出细胞。    </a:t>
            </a:r>
            <a:endParaRPr kumimoji="0" lang="zh-CN" altLang="en-US" u="sng" kern="1200" cap="none" spc="0" normalizeH="0" baseline="0" noProof="0" dirty="0">
              <a:latin typeface="楷体_GB2312" pitchFamily="49" charset="-122"/>
              <a:ea typeface="楷体_GB2312" pitchFamily="49" charset="-122"/>
              <a:cs typeface="+mn-cs"/>
            </a:endParaRPr>
          </a:p>
        </p:txBody>
      </p:sp>
      <p:sp>
        <p:nvSpPr>
          <p:cNvPr id="29699" name="Rectangle 4"/>
          <p:cNvSpPr/>
          <p:nvPr/>
        </p:nvSpPr>
        <p:spPr>
          <a:xfrm>
            <a:off x="457200" y="4648200"/>
            <a:ext cx="8610600" cy="2209800"/>
          </a:xfrm>
          <a:prstGeom prst="rect">
            <a:avLst/>
          </a:prstGeom>
          <a:noFill/>
          <a:ln w="9525">
            <a:noFill/>
          </a:ln>
        </p:spPr>
        <p:txBody>
          <a:bodyPr anchor="ctr" anchorCtr="0"/>
          <a:p>
            <a:pPr>
              <a:lnSpc>
                <a:spcPct val="135000"/>
              </a:lnSpc>
            </a:pPr>
            <a:r>
              <a:rPr lang="zh-CN" altLang="en-US" sz="2800" baseline="0" dirty="0">
                <a:solidFill>
                  <a:srgbClr val="C00000"/>
                </a:solidFill>
                <a:latin typeface="Arial" panose="020B0604020202020204" pitchFamily="34" charset="0"/>
              </a:rPr>
              <a:t>影响自由扩散的因素：</a:t>
            </a:r>
            <a:br>
              <a:rPr lang="zh-CN" altLang="en-US" sz="2800" baseline="0" dirty="0">
                <a:latin typeface="Arial" panose="020B0604020202020204" pitchFamily="34" charset="0"/>
              </a:rPr>
            </a:br>
            <a:r>
              <a:rPr lang="zh-CN" altLang="en-US" sz="800" baseline="0" dirty="0">
                <a:latin typeface="Arial" panose="020B0604020202020204" pitchFamily="34" charset="0"/>
              </a:rPr>
              <a:t>            </a:t>
            </a:r>
            <a:br>
              <a:rPr lang="zh-CN" altLang="en-US" sz="800" baseline="0" dirty="0">
                <a:latin typeface="Arial" panose="020B0604020202020204" pitchFamily="34" charset="0"/>
              </a:rPr>
            </a:br>
            <a:r>
              <a:rPr lang="zh-CN" altLang="en-US" sz="800" baseline="0" dirty="0">
                <a:latin typeface="Arial" panose="020B0604020202020204" pitchFamily="34" charset="0"/>
              </a:rPr>
              <a:t>                              </a:t>
            </a:r>
            <a:r>
              <a:rPr lang="zh-CN" altLang="en-US" baseline="0" dirty="0">
                <a:latin typeface="Arial" panose="020B0604020202020204" pitchFamily="34" charset="0"/>
              </a:rPr>
              <a:t>物质的分子大小，极性大小，溶解性，膜</a:t>
            </a:r>
            <a:r>
              <a:rPr lang="en-US" altLang="zh-CN" baseline="0" dirty="0">
                <a:latin typeface="Arial" panose="020B0604020202020204" pitchFamily="34" charset="0"/>
              </a:rPr>
              <a:t>PH</a:t>
            </a:r>
            <a:r>
              <a:rPr lang="zh-CN" altLang="en-US" baseline="0" dirty="0">
                <a:latin typeface="Arial" panose="020B0604020202020204" pitchFamily="34" charset="0"/>
              </a:rPr>
              <a:t>，温度等。</a:t>
            </a:r>
            <a:endParaRPr lang="zh-CN" altLang="en-US" baseline="0" dirty="0">
              <a:latin typeface="Arial" panose="020B0604020202020204" pitchFamily="34" charset="0"/>
            </a:endParaRPr>
          </a:p>
        </p:txBody>
      </p:sp>
    </p:spTree>
  </p:cSld>
  <p:clrMapOvr>
    <a:masterClrMapping/>
  </p:clrMapOvr>
  <p:transition>
    <p:pull di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0722" name="Picture 3" descr="w"/>
          <p:cNvPicPr>
            <a:picLocks noChangeAspect="1"/>
          </p:cNvPicPr>
          <p:nvPr/>
        </p:nvPicPr>
        <p:blipFill>
          <a:blip r:embed="rId1"/>
          <a:srcRect l="7256" t="4811" r="14796" b="77905"/>
          <a:stretch>
            <a:fillRect/>
          </a:stretch>
        </p:blipFill>
        <p:spPr>
          <a:xfrm>
            <a:off x="381000" y="2362200"/>
            <a:ext cx="8383588" cy="3579813"/>
          </a:xfrm>
          <a:prstGeom prst="rect">
            <a:avLst/>
          </a:prstGeom>
          <a:noFill/>
          <a:ln w="57150" cap="flat" cmpd="sng">
            <a:solidFill>
              <a:srgbClr val="FF0000"/>
            </a:solidFill>
            <a:prstDash val="solid"/>
            <a:miter/>
            <a:headEnd type="none" w="med" len="med"/>
            <a:tailEnd type="none" w="med" len="med"/>
          </a:ln>
        </p:spPr>
      </p:pic>
    </p:spTree>
  </p:cSld>
  <p:clrMapOvr>
    <a:masterClrMapping/>
  </p:clrMapOvr>
  <p:transition>
    <p:pull di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Rectangle 5"/>
          <p:cNvSpPr/>
          <p:nvPr/>
        </p:nvSpPr>
        <p:spPr>
          <a:xfrm>
            <a:off x="0" y="685800"/>
            <a:ext cx="8839200" cy="4495800"/>
          </a:xfrm>
          <a:prstGeom prst="rect">
            <a:avLst/>
          </a:prstGeom>
          <a:noFill/>
          <a:ln w="9525">
            <a:noFill/>
          </a:ln>
        </p:spPr>
        <p:txBody>
          <a:bodyPr anchor="ctr" anchorCtr="0"/>
          <a:p>
            <a:pPr>
              <a:lnSpc>
                <a:spcPct val="145000"/>
              </a:lnSpc>
            </a:pPr>
            <a:r>
              <a:rPr lang="zh-CN" altLang="en-US" sz="3200" baseline="0" dirty="0">
                <a:solidFill>
                  <a:srgbClr val="C00000"/>
                </a:solidFill>
                <a:latin typeface="楷体_GB2312" pitchFamily="49" charset="-122"/>
              </a:rPr>
              <a:t>（二）</a:t>
            </a:r>
            <a:r>
              <a:rPr lang="zh-CN" altLang="en-US" sz="3200" baseline="0" dirty="0">
                <a:solidFill>
                  <a:srgbClr val="C00000"/>
                </a:solidFill>
                <a:latin typeface="Arial" panose="020B0604020202020204" pitchFamily="34" charset="0"/>
              </a:rPr>
              <a:t>促进扩散：</a:t>
            </a:r>
            <a:br>
              <a:rPr lang="zh-CN" altLang="en-US" sz="2800" baseline="0" dirty="0">
                <a:latin typeface="Arial" panose="020B0604020202020204" pitchFamily="34" charset="0"/>
              </a:rPr>
            </a:br>
            <a:r>
              <a:rPr lang="zh-CN" altLang="en-US" sz="800" baseline="0" dirty="0">
                <a:latin typeface="Arial" panose="020B0604020202020204" pitchFamily="34" charset="0"/>
              </a:rPr>
              <a:t>            </a:t>
            </a:r>
            <a:br>
              <a:rPr lang="zh-CN" altLang="en-US" sz="800" baseline="0" dirty="0">
                <a:latin typeface="Arial" panose="020B0604020202020204" pitchFamily="34" charset="0"/>
              </a:rPr>
            </a:br>
            <a:r>
              <a:rPr lang="zh-CN" altLang="en-US" sz="800" baseline="0" dirty="0">
                <a:latin typeface="Arial" panose="020B0604020202020204" pitchFamily="34" charset="0"/>
              </a:rPr>
              <a:t>                               </a:t>
            </a:r>
            <a:r>
              <a:rPr lang="zh-CN" altLang="en-US" sz="2800" baseline="0" dirty="0">
                <a:latin typeface="楷体_GB2312" pitchFamily="49" charset="-122"/>
              </a:rPr>
              <a:t>特点：</a:t>
            </a:r>
            <a:br>
              <a:rPr lang="zh-CN" altLang="en-US" sz="2800" baseline="0" dirty="0">
                <a:latin typeface="楷体_GB2312" pitchFamily="49" charset="-122"/>
              </a:rPr>
            </a:br>
            <a:r>
              <a:rPr lang="zh-CN" altLang="en-US" baseline="0" dirty="0">
                <a:latin typeface="楷体_GB2312" pitchFamily="49" charset="-122"/>
              </a:rPr>
              <a:t>          ①在扩散过程中</a:t>
            </a:r>
            <a:r>
              <a:rPr lang="zh-CN" altLang="en-US" baseline="0" dirty="0">
                <a:solidFill>
                  <a:srgbClr val="FF00FF"/>
                </a:solidFill>
                <a:latin typeface="楷体_GB2312" pitchFamily="49" charset="-122"/>
              </a:rPr>
              <a:t>需要载体</a:t>
            </a:r>
            <a:r>
              <a:rPr lang="zh-CN" altLang="en-US" baseline="0" dirty="0">
                <a:latin typeface="楷体_GB2312" pitchFamily="49" charset="-122"/>
              </a:rPr>
              <a:t>参与。但参与运输的物质本身的分子结构不发生变化。</a:t>
            </a:r>
            <a:br>
              <a:rPr lang="zh-CN" altLang="en-US" baseline="0" dirty="0">
                <a:latin typeface="楷体_GB2312" pitchFamily="49" charset="-122"/>
              </a:rPr>
            </a:br>
            <a:r>
              <a:rPr lang="zh-CN" altLang="en-US" baseline="0" dirty="0">
                <a:latin typeface="楷体_GB2312" pitchFamily="49" charset="-122"/>
              </a:rPr>
              <a:t>          ② 被运输的物质具有高度的</a:t>
            </a:r>
            <a:r>
              <a:rPr lang="zh-CN" altLang="en-US" baseline="0" dirty="0">
                <a:solidFill>
                  <a:srgbClr val="F200F2"/>
                </a:solidFill>
                <a:latin typeface="楷体_GB2312" pitchFamily="49" charset="-122"/>
              </a:rPr>
              <a:t>立体专一性</a:t>
            </a:r>
            <a:r>
              <a:rPr lang="zh-CN" altLang="en-US" baseline="0" dirty="0">
                <a:latin typeface="楷体_GB2312" pitchFamily="49" charset="-122"/>
              </a:rPr>
              <a:t>。</a:t>
            </a:r>
            <a:br>
              <a:rPr lang="zh-CN" altLang="en-US" baseline="0" dirty="0">
                <a:latin typeface="楷体_GB2312" pitchFamily="49" charset="-122"/>
              </a:rPr>
            </a:br>
            <a:r>
              <a:rPr lang="zh-CN" altLang="en-US" baseline="0" dirty="0">
                <a:latin typeface="楷体_GB2312" pitchFamily="49" charset="-122"/>
              </a:rPr>
              <a:t>          ③ 不消耗能量；不能逆浓度运输。</a:t>
            </a:r>
            <a:br>
              <a:rPr lang="zh-CN" altLang="en-US" baseline="0" dirty="0">
                <a:latin typeface="楷体_GB2312" pitchFamily="49" charset="-122"/>
              </a:rPr>
            </a:br>
            <a:r>
              <a:rPr lang="zh-CN" altLang="en-US" baseline="0" dirty="0">
                <a:latin typeface="楷体_GB2312" pitchFamily="49" charset="-122"/>
              </a:rPr>
              <a:t>          ④ 运输速率与膜内外物质的浓度差成正比。</a:t>
            </a:r>
            <a:endParaRPr lang="zh-CN" altLang="en-US" baseline="0" dirty="0">
              <a:latin typeface="楷体_GB2312" pitchFamily="49" charset="-122"/>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Rectangle 5"/>
          <p:cNvSpPr/>
          <p:nvPr/>
        </p:nvSpPr>
        <p:spPr>
          <a:xfrm>
            <a:off x="457200" y="5562600"/>
            <a:ext cx="8382000" cy="1079500"/>
          </a:xfrm>
          <a:prstGeom prst="rect">
            <a:avLst/>
          </a:prstGeom>
          <a:noFill/>
          <a:ln w="9525">
            <a:noFill/>
          </a:ln>
        </p:spPr>
        <p:txBody>
          <a:bodyPr>
            <a:spAutoFit/>
          </a:bodyPr>
          <a:p>
            <a:pPr eaLnBrk="0" hangingPunct="0">
              <a:lnSpc>
                <a:spcPct val="135000"/>
              </a:lnSpc>
            </a:pPr>
            <a:r>
              <a:rPr lang="en-US" altLang="zh-CN" baseline="0" dirty="0">
                <a:latin typeface="楷体_GB2312" pitchFamily="49" charset="-122"/>
              </a:rPr>
              <a:t>    </a:t>
            </a:r>
            <a:r>
              <a:rPr lang="zh-CN" altLang="en-US" baseline="0" dirty="0">
                <a:latin typeface="楷体_GB2312" pitchFamily="49" charset="-122"/>
              </a:rPr>
              <a:t>一般微生物通过专一的载体蛋白运输相应的物质，但也有微生物对同一物质的运输由一种以上的载体蛋白来完成。 </a:t>
            </a:r>
            <a:endParaRPr lang="zh-CN" altLang="en-US" baseline="0" dirty="0">
              <a:latin typeface="楷体_GB2312" pitchFamily="49" charset="-122"/>
            </a:endParaRPr>
          </a:p>
        </p:txBody>
      </p:sp>
      <p:pic>
        <p:nvPicPr>
          <p:cNvPr id="32771" name="Picture 6"/>
          <p:cNvPicPr>
            <a:picLocks noChangeAspect="1"/>
          </p:cNvPicPr>
          <p:nvPr/>
        </p:nvPicPr>
        <p:blipFill>
          <a:blip r:embed="rId1"/>
          <a:stretch>
            <a:fillRect/>
          </a:stretch>
        </p:blipFill>
        <p:spPr>
          <a:xfrm>
            <a:off x="381000" y="304800"/>
            <a:ext cx="8382000" cy="5372100"/>
          </a:xfrm>
          <a:prstGeom prst="rect">
            <a:avLst/>
          </a:prstGeom>
          <a:noFill/>
          <a:ln w="9525">
            <a:noFill/>
          </a:ln>
        </p:spPr>
      </p:pic>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Rectangle 2"/>
          <p:cNvSpPr/>
          <p:nvPr/>
        </p:nvSpPr>
        <p:spPr>
          <a:xfrm>
            <a:off x="0" y="381000"/>
            <a:ext cx="8686800" cy="1162050"/>
          </a:xfrm>
          <a:prstGeom prst="rect">
            <a:avLst/>
          </a:prstGeom>
          <a:noFill/>
          <a:ln w="9525">
            <a:noFill/>
          </a:ln>
        </p:spPr>
        <p:txBody>
          <a:bodyPr>
            <a:spAutoFit/>
          </a:bodyPr>
          <a:p>
            <a:pPr eaLnBrk="0" hangingPunct="0">
              <a:lnSpc>
                <a:spcPct val="135000"/>
              </a:lnSpc>
            </a:pPr>
            <a:r>
              <a:rPr lang="en-US" altLang="zh-CN" sz="2800" b="0" baseline="0" dirty="0">
                <a:latin typeface="Times New Roman" panose="02020603050405020304" pitchFamily="18" charset="0"/>
                <a:ea typeface="SimSun" panose="02010600030101010101" pitchFamily="2" charset="-122"/>
              </a:rPr>
              <a:t>          </a:t>
            </a:r>
            <a:r>
              <a:rPr lang="zh-CN" altLang="en-US" baseline="0" dirty="0">
                <a:latin typeface="楷体_GB2312" pitchFamily="49" charset="-122"/>
              </a:rPr>
              <a:t>通过促进扩散进入细胞的营养物质主要有氨基酸、</a:t>
            </a:r>
            <a:endParaRPr lang="zh-CN" altLang="en-US" baseline="0" dirty="0">
              <a:latin typeface="楷体_GB2312" pitchFamily="49" charset="-122"/>
            </a:endParaRPr>
          </a:p>
          <a:p>
            <a:pPr eaLnBrk="0" hangingPunct="0">
              <a:lnSpc>
                <a:spcPct val="135000"/>
              </a:lnSpc>
            </a:pPr>
            <a:r>
              <a:rPr lang="zh-CN" altLang="en-US" baseline="0" dirty="0">
                <a:latin typeface="楷体_GB2312" pitchFamily="49" charset="-122"/>
              </a:rPr>
              <a:t>单糖、维生素及无机盐等。 </a:t>
            </a:r>
            <a:endParaRPr lang="zh-CN" altLang="en-US" baseline="0" dirty="0">
              <a:latin typeface="楷体_GB2312" pitchFamily="49" charset="-122"/>
            </a:endParaRPr>
          </a:p>
        </p:txBody>
      </p:sp>
      <p:pic>
        <p:nvPicPr>
          <p:cNvPr id="33795" name="Picture 3"/>
          <p:cNvPicPr>
            <a:picLocks noChangeAspect="1"/>
          </p:cNvPicPr>
          <p:nvPr/>
        </p:nvPicPr>
        <p:blipFill>
          <a:blip r:embed="rId1"/>
          <a:srcRect l="26910" t="13968" r="12148" b="62459"/>
          <a:stretch>
            <a:fillRect/>
          </a:stretch>
        </p:blipFill>
        <p:spPr>
          <a:xfrm>
            <a:off x="304800" y="2133600"/>
            <a:ext cx="8458200" cy="4314825"/>
          </a:xfrm>
          <a:prstGeom prst="rect">
            <a:avLst/>
          </a:prstGeom>
          <a:noFill/>
          <a:ln w="57150" cap="flat" cmpd="sng">
            <a:solidFill>
              <a:srgbClr val="FF0000"/>
            </a:solidFill>
            <a:prstDash val="solid"/>
            <a:miter/>
            <a:headEnd type="none" w="med" len="med"/>
            <a:tailEnd type="none" w="med" len="med"/>
          </a:ln>
        </p:spPr>
      </p:pic>
    </p:spTree>
  </p:cSld>
  <p:clrMapOvr>
    <a:masterClrMapping/>
  </p:clrMapOvr>
  <p:transition>
    <p:cover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Rectangle 6"/>
          <p:cNvSpPr/>
          <p:nvPr/>
        </p:nvSpPr>
        <p:spPr>
          <a:xfrm>
            <a:off x="152400" y="1530350"/>
            <a:ext cx="9220200" cy="4810125"/>
          </a:xfrm>
          <a:prstGeom prst="rect">
            <a:avLst/>
          </a:prstGeom>
          <a:noFill/>
          <a:ln w="9525">
            <a:noFill/>
          </a:ln>
        </p:spPr>
        <p:txBody>
          <a:bodyPr>
            <a:spAutoFit/>
          </a:bodyPr>
          <a:p>
            <a:pPr eaLnBrk="0" hangingPunct="0">
              <a:lnSpc>
                <a:spcPct val="135000"/>
              </a:lnSpc>
            </a:pPr>
            <a:r>
              <a:rPr lang="en-US" altLang="zh-CN" sz="2800" baseline="0" dirty="0">
                <a:latin typeface="Times New Roman" panose="02020603050405020304" pitchFamily="18" charset="0"/>
              </a:rPr>
              <a:t>    </a:t>
            </a:r>
            <a:r>
              <a:rPr lang="zh-CN" altLang="en-US" sz="2800" baseline="0" dirty="0">
                <a:latin typeface="Times New Roman" panose="02020603050405020304" pitchFamily="18" charset="0"/>
              </a:rPr>
              <a:t>营养物质是微生物生存的物质基础</a:t>
            </a:r>
            <a:r>
              <a:rPr lang="en-US" altLang="zh-CN" sz="2800" baseline="0" dirty="0">
                <a:latin typeface="Times New Roman" panose="02020603050405020304" pitchFamily="18" charset="0"/>
              </a:rPr>
              <a:t>;</a:t>
            </a:r>
            <a:endParaRPr lang="zh-CN" altLang="en-US" sz="2800" baseline="0" dirty="0">
              <a:latin typeface="Times New Roman" panose="02020603050405020304" pitchFamily="18" charset="0"/>
            </a:endParaRPr>
          </a:p>
          <a:p>
            <a:pPr eaLnBrk="0" hangingPunct="0">
              <a:lnSpc>
                <a:spcPct val="135000"/>
              </a:lnSpc>
            </a:pPr>
            <a:r>
              <a:rPr lang="zh-CN" altLang="en-US" sz="2800" baseline="0" dirty="0">
                <a:latin typeface="Times New Roman" panose="02020603050405020304" pitchFamily="18" charset="0"/>
              </a:rPr>
              <a:t>    营养是微生物维持和延续其生命形式的一种生理过程。        </a:t>
            </a:r>
            <a:endParaRPr lang="zh-CN" altLang="en-US" sz="2800" baseline="0" dirty="0">
              <a:latin typeface="Times New Roman" panose="02020603050405020304" pitchFamily="18" charset="0"/>
            </a:endParaRPr>
          </a:p>
          <a:p>
            <a:pPr eaLnBrk="0" hangingPunct="0">
              <a:lnSpc>
                <a:spcPct val="150000"/>
              </a:lnSpc>
            </a:pPr>
            <a:r>
              <a:rPr lang="zh-CN" altLang="en-US" sz="2800" baseline="0" dirty="0">
                <a:solidFill>
                  <a:srgbClr val="DE00DE"/>
                </a:solidFill>
                <a:latin typeface="Times New Roman" panose="02020603050405020304" pitchFamily="18" charset="0"/>
              </a:rPr>
              <a:t>营养物质的作用：</a:t>
            </a:r>
            <a:endParaRPr lang="zh-CN" altLang="en-US" sz="2800" baseline="0" dirty="0">
              <a:solidFill>
                <a:srgbClr val="DE00DE"/>
              </a:solidFill>
              <a:latin typeface="Times New Roman" panose="02020603050405020304" pitchFamily="18" charset="0"/>
            </a:endParaRPr>
          </a:p>
          <a:p>
            <a:pPr eaLnBrk="0" hangingPunct="0">
              <a:lnSpc>
                <a:spcPct val="135000"/>
              </a:lnSpc>
              <a:buFont typeface="Wingdings" panose="05000000000000000000" pitchFamily="2" charset="2"/>
              <a:buChar char="p"/>
            </a:pPr>
            <a:r>
              <a:rPr lang="zh-CN" altLang="en-US" sz="2800" baseline="0" dirty="0">
                <a:latin typeface="Times New Roman" panose="02020603050405020304" pitchFamily="18" charset="0"/>
              </a:rPr>
              <a:t>组成微生物细胞所需的物质；</a:t>
            </a:r>
            <a:endParaRPr lang="zh-CN" altLang="en-US" sz="2800" baseline="0" dirty="0">
              <a:latin typeface="Times New Roman" panose="02020603050405020304" pitchFamily="18" charset="0"/>
            </a:endParaRPr>
          </a:p>
          <a:p>
            <a:pPr eaLnBrk="0" hangingPunct="0">
              <a:lnSpc>
                <a:spcPct val="135000"/>
              </a:lnSpc>
              <a:buFont typeface="Wingdings" panose="05000000000000000000" pitchFamily="2" charset="2"/>
              <a:buChar char="p"/>
            </a:pPr>
            <a:r>
              <a:rPr lang="zh-CN" altLang="en-US" sz="2800" baseline="0" dirty="0">
                <a:latin typeface="Times New Roman" panose="02020603050405020304" pitchFamily="18" charset="0"/>
              </a:rPr>
              <a:t>构成细胞代谢过程中酶的活性中心，调节代谢，构成物质运输系统；</a:t>
            </a:r>
            <a:endParaRPr lang="zh-CN" altLang="en-US" sz="2800" baseline="0" dirty="0">
              <a:latin typeface="楷体_GB2312" pitchFamily="49" charset="-122"/>
            </a:endParaRPr>
          </a:p>
          <a:p>
            <a:pPr eaLnBrk="0" hangingPunct="0">
              <a:lnSpc>
                <a:spcPct val="135000"/>
              </a:lnSpc>
              <a:buFont typeface="Wingdings" panose="05000000000000000000" pitchFamily="2" charset="2"/>
              <a:buChar char="p"/>
            </a:pPr>
            <a:r>
              <a:rPr lang="zh-CN" altLang="en-US" sz="2800" baseline="0" dirty="0">
                <a:latin typeface="楷体_GB2312" pitchFamily="49" charset="-122"/>
              </a:rPr>
              <a:t>提供微生物各种活动的能量；</a:t>
            </a:r>
            <a:endParaRPr lang="zh-CN" altLang="en-US" sz="2800" baseline="0" dirty="0">
              <a:latin typeface="楷体_GB2312" pitchFamily="49" charset="-122"/>
            </a:endParaRPr>
          </a:p>
          <a:p>
            <a:pPr eaLnBrk="0" hangingPunct="0">
              <a:lnSpc>
                <a:spcPct val="135000"/>
              </a:lnSpc>
              <a:buFont typeface="Wingdings" panose="05000000000000000000" pitchFamily="2" charset="2"/>
              <a:buChar char="p"/>
            </a:pPr>
            <a:r>
              <a:rPr lang="zh-CN" altLang="en-US" sz="2800" baseline="0" dirty="0">
                <a:latin typeface="楷体_GB2312" pitchFamily="49" charset="-122"/>
              </a:rPr>
              <a:t>形成微生物的代谢产物。</a:t>
            </a:r>
            <a:endParaRPr lang="en-US" altLang="zh-CN" sz="2800" baseline="0" dirty="0">
              <a:latin typeface="Times New Roman" panose="02020603050405020304"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Rectangle 2"/>
          <p:cNvSpPr/>
          <p:nvPr/>
        </p:nvSpPr>
        <p:spPr>
          <a:xfrm>
            <a:off x="0" y="228600"/>
            <a:ext cx="9144000" cy="3962400"/>
          </a:xfrm>
          <a:prstGeom prst="rect">
            <a:avLst/>
          </a:prstGeom>
          <a:noFill/>
          <a:ln w="9525">
            <a:noFill/>
          </a:ln>
        </p:spPr>
        <p:txBody>
          <a:bodyPr anchor="ctr" anchorCtr="0"/>
          <a:p>
            <a:pPr>
              <a:lnSpc>
                <a:spcPct val="145000"/>
              </a:lnSpc>
            </a:pPr>
            <a:r>
              <a:rPr lang="zh-CN" altLang="en-US" sz="2800" baseline="0" dirty="0">
                <a:solidFill>
                  <a:srgbClr val="C00000"/>
                </a:solidFill>
                <a:latin typeface="楷体_GB2312" pitchFamily="49" charset="-122"/>
              </a:rPr>
              <a:t>（三）</a:t>
            </a:r>
            <a:r>
              <a:rPr lang="zh-CN" altLang="en-US" sz="2800" baseline="0" dirty="0">
                <a:latin typeface="Arial" panose="020B0604020202020204" pitchFamily="34" charset="0"/>
              </a:rPr>
              <a:t>主动运输：</a:t>
            </a:r>
            <a:br>
              <a:rPr lang="zh-CN" altLang="en-US" sz="2800" baseline="0" dirty="0">
                <a:latin typeface="Arial" panose="020B0604020202020204" pitchFamily="34" charset="0"/>
              </a:rPr>
            </a:br>
            <a:r>
              <a:rPr lang="zh-CN" altLang="en-US" sz="800" baseline="0" dirty="0">
                <a:latin typeface="Arial" panose="020B0604020202020204" pitchFamily="34" charset="0"/>
              </a:rPr>
              <a:t>                              </a:t>
            </a:r>
            <a:r>
              <a:rPr lang="zh-CN" altLang="en-US" sz="2800" baseline="0" dirty="0">
                <a:latin typeface="楷体_GB2312" pitchFamily="49" charset="-122"/>
              </a:rPr>
              <a:t>特点：</a:t>
            </a:r>
            <a:br>
              <a:rPr lang="zh-CN" altLang="en-US" sz="2800" baseline="0" dirty="0">
                <a:latin typeface="楷体_GB2312" pitchFamily="49" charset="-122"/>
              </a:rPr>
            </a:br>
            <a:r>
              <a:rPr lang="zh-CN" altLang="en-US" baseline="0" dirty="0">
                <a:latin typeface="楷体_GB2312" pitchFamily="49" charset="-122"/>
              </a:rPr>
              <a:t>          ①在主动运输过程中需要</a:t>
            </a:r>
            <a:r>
              <a:rPr lang="zh-CN" altLang="en-US" baseline="0" dirty="0">
                <a:solidFill>
                  <a:srgbClr val="FF00FF"/>
                </a:solidFill>
                <a:latin typeface="楷体_GB2312" pitchFamily="49" charset="-122"/>
              </a:rPr>
              <a:t>载体</a:t>
            </a:r>
            <a:r>
              <a:rPr lang="zh-CN" altLang="en-US" baseline="0" dirty="0">
                <a:latin typeface="楷体_GB2312" pitchFamily="49" charset="-122"/>
              </a:rPr>
              <a:t>参与。载体蛋白构型变化引起载体蛋白与被运输物质的亲和力变化。</a:t>
            </a:r>
            <a:br>
              <a:rPr lang="zh-CN" altLang="en-US" baseline="0" dirty="0">
                <a:latin typeface="楷体_GB2312" pitchFamily="49" charset="-122"/>
              </a:rPr>
            </a:br>
            <a:r>
              <a:rPr lang="zh-CN" altLang="en-US" baseline="0" dirty="0">
                <a:latin typeface="楷体_GB2312" pitchFamily="49" charset="-122"/>
              </a:rPr>
              <a:t>          ② 被运输的物质具有高度的</a:t>
            </a:r>
            <a:r>
              <a:rPr lang="zh-CN" altLang="en-US" baseline="0" dirty="0">
                <a:solidFill>
                  <a:srgbClr val="F200F2"/>
                </a:solidFill>
                <a:latin typeface="楷体_GB2312" pitchFamily="49" charset="-122"/>
              </a:rPr>
              <a:t>立体专一性</a:t>
            </a:r>
            <a:r>
              <a:rPr lang="zh-CN" altLang="en-US" baseline="0" dirty="0">
                <a:latin typeface="楷体_GB2312" pitchFamily="49" charset="-122"/>
              </a:rPr>
              <a:t>。</a:t>
            </a:r>
            <a:br>
              <a:rPr lang="zh-CN" altLang="en-US" baseline="0" dirty="0">
                <a:latin typeface="楷体_GB2312" pitchFamily="49" charset="-122"/>
              </a:rPr>
            </a:br>
            <a:r>
              <a:rPr lang="zh-CN" altLang="en-US" baseline="0" dirty="0">
                <a:latin typeface="楷体_GB2312" pitchFamily="49" charset="-122"/>
              </a:rPr>
              <a:t>          ③ 需要</a:t>
            </a:r>
            <a:r>
              <a:rPr lang="zh-CN" altLang="en-US" baseline="0" dirty="0">
                <a:solidFill>
                  <a:srgbClr val="F200F2"/>
                </a:solidFill>
                <a:latin typeface="楷体_GB2312" pitchFamily="49" charset="-122"/>
              </a:rPr>
              <a:t>消耗能量</a:t>
            </a:r>
            <a:r>
              <a:rPr lang="zh-CN" altLang="en-US" baseline="0" dirty="0">
                <a:latin typeface="楷体_GB2312" pitchFamily="49" charset="-122"/>
              </a:rPr>
              <a:t>，可以进行逆浓度运输。</a:t>
            </a:r>
            <a:br>
              <a:rPr lang="zh-CN" altLang="en-US" baseline="0" dirty="0">
                <a:latin typeface="楷体_GB2312" pitchFamily="49" charset="-122"/>
              </a:rPr>
            </a:br>
            <a:r>
              <a:rPr lang="zh-CN" altLang="en-US" baseline="0" dirty="0">
                <a:latin typeface="楷体_GB2312" pitchFamily="49" charset="-122"/>
              </a:rPr>
              <a:t>          ④ 运输速率与膜内外物质的浓度无关。</a:t>
            </a:r>
            <a:endParaRPr lang="zh-CN" altLang="en-US" baseline="0" dirty="0">
              <a:latin typeface="楷体_GB2312" pitchFamily="49" charset="-122"/>
            </a:endParaRPr>
          </a:p>
        </p:txBody>
      </p:sp>
      <p:pic>
        <p:nvPicPr>
          <p:cNvPr id="65539" name="Picture 3" descr="w"/>
          <p:cNvPicPr>
            <a:picLocks noChangeAspect="1"/>
          </p:cNvPicPr>
          <p:nvPr/>
        </p:nvPicPr>
        <p:blipFill>
          <a:blip r:embed="rId1"/>
          <a:srcRect l="9064" t="67679" r="9967" b="3156"/>
          <a:stretch>
            <a:fillRect/>
          </a:stretch>
        </p:blipFill>
        <p:spPr>
          <a:xfrm>
            <a:off x="228600" y="2667000"/>
            <a:ext cx="8534400" cy="3962400"/>
          </a:xfrm>
          <a:prstGeom prst="rect">
            <a:avLst/>
          </a:prstGeom>
          <a:noFill/>
          <a:ln w="57150" cap="flat" cmpd="sng">
            <a:solidFill>
              <a:srgbClr val="FF0000"/>
            </a:solidFill>
            <a:prstDash val="solid"/>
            <a:miter/>
            <a:headEnd type="none" w="med" len="med"/>
            <a:tailEnd type="none" w="med" len="med"/>
          </a:ln>
        </p:spPr>
      </p:pic>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65539"/>
                                        </p:tgtEl>
                                        <p:attrNameLst>
                                          <p:attrName>style.visibility</p:attrName>
                                        </p:attrNameLst>
                                      </p:cBhvr>
                                      <p:to>
                                        <p:strVal val="visible"/>
                                      </p:to>
                                    </p:set>
                                    <p:animEffect transition="in" filter="fade">
                                      <p:cBhvr>
                                        <p:cTn id="7" dur="100"/>
                                        <p:tgtEl>
                                          <p:spTgt spid="65539"/>
                                        </p:tgtEl>
                                      </p:cBhvr>
                                    </p:animEffect>
                                    <p:anim calcmode="lin" valueType="num">
                                      <p:cBhvr>
                                        <p:cTn id="8" dur="400" fill="hold"/>
                                        <p:tgtEl>
                                          <p:spTgt spid="65539"/>
                                        </p:tgtEl>
                                        <p:attrNameLst>
                                          <p:attrName>ppt_x</p:attrName>
                                        </p:attrNameLst>
                                      </p:cBhvr>
                                      <p:tavLst>
                                        <p:tav tm="0">
                                          <p:val>
                                            <p:strVal val="#ppt_x"/>
                                          </p:val>
                                        </p:tav>
                                        <p:tav tm="100000">
                                          <p:val>
                                            <p:strVal val="#ppt_x"/>
                                          </p:val>
                                        </p:tav>
                                      </p:tavLst>
                                    </p:anim>
                                    <p:anim calcmode="lin" valueType="num">
                                      <p:cBhvr>
                                        <p:cTn id="9" dur="400" fill="hold"/>
                                        <p:tgtEl>
                                          <p:spTgt spid="65539"/>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65539"/>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65539"/>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5842" name="Picture 2"/>
          <p:cNvPicPr>
            <a:picLocks noChangeAspect="1"/>
          </p:cNvPicPr>
          <p:nvPr/>
        </p:nvPicPr>
        <p:blipFill>
          <a:blip r:embed="rId1"/>
          <a:stretch>
            <a:fillRect/>
          </a:stretch>
        </p:blipFill>
        <p:spPr>
          <a:xfrm>
            <a:off x="0" y="0"/>
            <a:ext cx="9144000" cy="6858000"/>
          </a:xfrm>
          <a:prstGeom prst="rect">
            <a:avLst/>
          </a:prstGeom>
          <a:noFill/>
          <a:ln w="9525">
            <a:noFill/>
          </a:ln>
        </p:spPr>
      </p:pic>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6" name="Rectangle 2"/>
          <p:cNvSpPr/>
          <p:nvPr/>
        </p:nvSpPr>
        <p:spPr>
          <a:xfrm>
            <a:off x="0" y="914400"/>
            <a:ext cx="9144000" cy="3962400"/>
          </a:xfrm>
          <a:prstGeom prst="rect">
            <a:avLst/>
          </a:prstGeom>
          <a:noFill/>
          <a:ln w="9525">
            <a:noFill/>
          </a:ln>
        </p:spPr>
        <p:txBody>
          <a:bodyPr anchor="ctr" anchorCtr="0"/>
          <a:p>
            <a:pPr>
              <a:lnSpc>
                <a:spcPct val="145000"/>
              </a:lnSpc>
            </a:pPr>
            <a:r>
              <a:rPr lang="zh-CN" altLang="en-US" sz="3200" baseline="0" dirty="0">
                <a:solidFill>
                  <a:srgbClr val="FF0000"/>
                </a:solidFill>
                <a:latin typeface="楷体_GB2312" pitchFamily="49" charset="-122"/>
              </a:rPr>
              <a:t>（四）基</a:t>
            </a:r>
            <a:r>
              <a:rPr lang="zh-CN" altLang="en-US" sz="3200" baseline="0" dirty="0">
                <a:solidFill>
                  <a:srgbClr val="FF0000"/>
                </a:solidFill>
                <a:latin typeface="Arial" panose="020B0604020202020204" pitchFamily="34" charset="0"/>
              </a:rPr>
              <a:t>团转位</a:t>
            </a:r>
            <a:br>
              <a:rPr lang="zh-CN" altLang="en-US" sz="2800" baseline="0" dirty="0">
                <a:latin typeface="Arial" panose="020B0604020202020204" pitchFamily="34" charset="0"/>
              </a:rPr>
            </a:br>
            <a:r>
              <a:rPr lang="zh-CN" altLang="en-US" sz="2800" baseline="0" dirty="0">
                <a:latin typeface="Arial" panose="020B0604020202020204" pitchFamily="34" charset="0"/>
              </a:rPr>
              <a:t>         </a:t>
            </a:r>
            <a:r>
              <a:rPr lang="zh-CN" altLang="en-US" baseline="0" dirty="0">
                <a:latin typeface="Times New Roman" panose="02020603050405020304" pitchFamily="18" charset="0"/>
              </a:rPr>
              <a:t>基团移位是另一种类型的主动运输，它有一个复杂</a:t>
            </a:r>
            <a:br>
              <a:rPr lang="zh-CN" altLang="en-US" baseline="0" dirty="0">
                <a:latin typeface="Times New Roman" panose="02020603050405020304" pitchFamily="18" charset="0"/>
              </a:rPr>
            </a:br>
            <a:r>
              <a:rPr lang="zh-CN" altLang="en-US" baseline="0" dirty="0">
                <a:latin typeface="Times New Roman" panose="02020603050405020304" pitchFamily="18" charset="0"/>
              </a:rPr>
              <a:t>的运输系统来完成物质的运输，而物质在运输过程中要发生化学变化。</a:t>
            </a:r>
            <a:br>
              <a:rPr lang="zh-CN" altLang="en-US" baseline="0" dirty="0">
                <a:latin typeface="Times New Roman" panose="02020603050405020304" pitchFamily="18" charset="0"/>
              </a:rPr>
            </a:br>
            <a:r>
              <a:rPr lang="zh-CN" altLang="en-US" baseline="0" dirty="0">
                <a:latin typeface="Times New Roman" panose="02020603050405020304" pitchFamily="18" charset="0"/>
              </a:rPr>
              <a:t>           基团转位主要存在于厌氧型和兼性厌氧型细胞中，主要用于糖的运输，脂肪酸、核苷、碱基等也可以通过这种方式运输。</a:t>
            </a:r>
            <a:br>
              <a:rPr lang="zh-CN" altLang="en-US" baseline="0" dirty="0">
                <a:latin typeface="Times New Roman" panose="02020603050405020304" pitchFamily="18" charset="0"/>
              </a:rPr>
            </a:br>
            <a:endParaRPr lang="zh-CN" altLang="en-US" baseline="0" dirty="0">
              <a:latin typeface="Times New Roman" panose="02020603050405020304" pitchFamily="18" charset="0"/>
            </a:endParaRPr>
          </a:p>
        </p:txBody>
      </p:sp>
    </p:spTree>
  </p:cSld>
  <p:clrMapOvr>
    <a:masterClrMapping/>
  </p:clrMapOvr>
  <p:transition>
    <p:cover di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7890" name="Picture 3" descr="w"/>
          <p:cNvPicPr>
            <a:picLocks noChangeAspect="1"/>
          </p:cNvPicPr>
          <p:nvPr/>
        </p:nvPicPr>
        <p:blipFill>
          <a:blip r:embed="rId1"/>
          <a:srcRect l="10872" t="50616" r="6352" b="32317"/>
          <a:stretch>
            <a:fillRect/>
          </a:stretch>
        </p:blipFill>
        <p:spPr>
          <a:xfrm>
            <a:off x="990600" y="1828800"/>
            <a:ext cx="7239000" cy="3200400"/>
          </a:xfrm>
          <a:prstGeom prst="rect">
            <a:avLst/>
          </a:prstGeom>
          <a:solidFill>
            <a:schemeClr val="bg1"/>
          </a:solidFill>
          <a:ln w="57150" cap="flat" cmpd="sng">
            <a:solidFill>
              <a:srgbClr val="FF0000"/>
            </a:solidFill>
            <a:prstDash val="solid"/>
            <a:miter/>
            <a:headEnd type="none" w="med" len="med"/>
            <a:tailEnd type="none" w="med" len="med"/>
          </a:ln>
        </p:spPr>
      </p:pic>
      <p:sp>
        <p:nvSpPr>
          <p:cNvPr id="37891" name="矩形 3"/>
          <p:cNvSpPr/>
          <p:nvPr/>
        </p:nvSpPr>
        <p:spPr>
          <a:xfrm>
            <a:off x="3505200" y="5410200"/>
            <a:ext cx="1627188" cy="523875"/>
          </a:xfrm>
          <a:prstGeom prst="rect">
            <a:avLst/>
          </a:prstGeom>
          <a:noFill/>
          <a:ln w="9525">
            <a:noFill/>
          </a:ln>
        </p:spPr>
        <p:txBody>
          <a:bodyPr wrap="none">
            <a:spAutoFit/>
          </a:bodyPr>
          <a:p>
            <a:r>
              <a:rPr lang="zh-CN" altLang="en-US" sz="2800" baseline="0" dirty="0">
                <a:solidFill>
                  <a:srgbClr val="C00000"/>
                </a:solidFill>
                <a:latin typeface="楷体_GB2312" pitchFamily="49" charset="-122"/>
              </a:rPr>
              <a:t>基</a:t>
            </a:r>
            <a:r>
              <a:rPr lang="zh-CN" altLang="en-US" sz="2800" baseline="0" dirty="0">
                <a:solidFill>
                  <a:srgbClr val="C00000"/>
                </a:solidFill>
                <a:latin typeface="Arial" panose="020B0604020202020204" pitchFamily="34" charset="0"/>
              </a:rPr>
              <a:t>团转位</a:t>
            </a:r>
            <a:endParaRPr lang="zh-CN" altLang="en-US" sz="2800" dirty="0">
              <a:solidFill>
                <a:srgbClr val="C00000"/>
              </a:solidFill>
              <a:latin typeface="楷体_GB2312" pitchFamily="49" charset="-122"/>
            </a:endParaRPr>
          </a:p>
        </p:txBody>
      </p:sp>
    </p:spTree>
  </p:cSld>
  <p:clrMapOvr>
    <a:masterClrMapping/>
  </p:clrMapOvr>
  <p:transition>
    <p:cover dir="d"/>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4" name="Rectangle 3"/>
          <p:cNvSpPr/>
          <p:nvPr/>
        </p:nvSpPr>
        <p:spPr>
          <a:xfrm>
            <a:off x="0" y="1025525"/>
            <a:ext cx="9144000" cy="2103438"/>
          </a:xfrm>
          <a:prstGeom prst="rect">
            <a:avLst/>
          </a:prstGeom>
          <a:noFill/>
          <a:ln w="9525">
            <a:noFill/>
          </a:ln>
        </p:spPr>
        <p:txBody>
          <a:bodyPr>
            <a:spAutoFit/>
          </a:bodyPr>
          <a:p>
            <a:pPr>
              <a:lnSpc>
                <a:spcPct val="125000"/>
              </a:lnSpc>
              <a:spcBef>
                <a:spcPct val="50000"/>
              </a:spcBef>
            </a:pPr>
            <a:r>
              <a:rPr lang="en-US" altLang="zh-CN" baseline="0" dirty="0">
                <a:solidFill>
                  <a:srgbClr val="C00000"/>
                </a:solidFill>
                <a:latin typeface="楷体_GB2312" pitchFamily="49" charset="-122"/>
              </a:rPr>
              <a:t>    </a:t>
            </a:r>
            <a:r>
              <a:rPr lang="zh-CN" altLang="en-US" baseline="0" dirty="0">
                <a:solidFill>
                  <a:srgbClr val="C00000"/>
                </a:solidFill>
                <a:latin typeface="楷体_GB2312" pitchFamily="49" charset="-122"/>
              </a:rPr>
              <a:t>大肠杆菌摄入葡萄糖为例：</a:t>
            </a:r>
            <a:endParaRPr lang="zh-CN" altLang="en-US" baseline="0" dirty="0">
              <a:solidFill>
                <a:srgbClr val="C00000"/>
              </a:solidFill>
              <a:latin typeface="楷体_GB2312" pitchFamily="49" charset="-122"/>
            </a:endParaRPr>
          </a:p>
          <a:p>
            <a:pPr>
              <a:lnSpc>
                <a:spcPct val="125000"/>
              </a:lnSpc>
              <a:spcBef>
                <a:spcPct val="50000"/>
              </a:spcBef>
            </a:pPr>
            <a:r>
              <a:rPr lang="zh-CN" altLang="en-US" baseline="0" dirty="0">
                <a:latin typeface="楷体_GB2312" pitchFamily="49" charset="-122"/>
              </a:rPr>
              <a:t>    基团转位又称为磷酸烯醇式丙酮酸</a:t>
            </a:r>
            <a:r>
              <a:rPr lang="en-US" altLang="zh-CN" baseline="0" dirty="0">
                <a:latin typeface="楷体_GB2312" pitchFamily="49" charset="-122"/>
              </a:rPr>
              <a:t>--</a:t>
            </a:r>
            <a:r>
              <a:rPr lang="zh-CN" altLang="en-US" baseline="0" dirty="0">
                <a:latin typeface="楷体_GB2312" pitchFamily="49" charset="-122"/>
              </a:rPr>
              <a:t>磷酸糖转移酶运输系统（</a:t>
            </a:r>
            <a:r>
              <a:rPr lang="en-US" altLang="zh-CN" baseline="0" dirty="0">
                <a:latin typeface="楷体_GB2312" pitchFamily="49" charset="-122"/>
              </a:rPr>
              <a:t>PTS</a:t>
            </a:r>
            <a:r>
              <a:rPr lang="zh-CN" altLang="en-US" baseline="0" dirty="0">
                <a:latin typeface="楷体_GB2312" pitchFamily="49" charset="-122"/>
              </a:rPr>
              <a:t>），通常由五种蛋白质组成，包括酶</a:t>
            </a:r>
            <a:r>
              <a:rPr lang="en-US" altLang="zh-CN" baseline="0" dirty="0">
                <a:latin typeface="楷体_GB2312" pitchFamily="49" charset="-122"/>
              </a:rPr>
              <a:t>I</a:t>
            </a:r>
            <a:r>
              <a:rPr lang="zh-CN" altLang="en-US" baseline="0" dirty="0">
                <a:latin typeface="楷体_GB2312" pitchFamily="49" charset="-122"/>
              </a:rPr>
              <a:t>、酶</a:t>
            </a:r>
            <a:r>
              <a:rPr lang="en-US" altLang="zh-CN" baseline="0" dirty="0">
                <a:latin typeface="楷体_GB2312" pitchFamily="49" charset="-122"/>
              </a:rPr>
              <a:t>II</a:t>
            </a:r>
            <a:r>
              <a:rPr lang="zh-CN" altLang="en-US" baseline="0" dirty="0">
                <a:latin typeface="楷体_GB2312" pitchFamily="49" charset="-122"/>
              </a:rPr>
              <a:t>（包括</a:t>
            </a:r>
            <a:r>
              <a:rPr lang="en-US" altLang="en-US" baseline="0" dirty="0">
                <a:latin typeface="楷体_GB2312" pitchFamily="49" charset="-122"/>
              </a:rPr>
              <a:t>a、b、c</a:t>
            </a:r>
            <a:r>
              <a:rPr lang="zh-CN" altLang="en-US" baseline="0" dirty="0">
                <a:latin typeface="楷体_GB2312" pitchFamily="49" charset="-122"/>
              </a:rPr>
              <a:t>三种亚基）和一种低相对分子量的热稳定</a:t>
            </a:r>
            <a:r>
              <a:rPr lang="zh-CN" altLang="en-GB" baseline="0" dirty="0">
                <a:latin typeface="楷体_GB2312" pitchFamily="49" charset="-122"/>
              </a:rPr>
              <a:t>可溶性</a:t>
            </a:r>
            <a:r>
              <a:rPr lang="zh-CN" altLang="en-US" baseline="0" dirty="0">
                <a:latin typeface="楷体_GB2312" pitchFamily="49" charset="-122"/>
              </a:rPr>
              <a:t>蛋白质（</a:t>
            </a:r>
            <a:r>
              <a:rPr lang="en-US" altLang="zh-CN" baseline="0" dirty="0">
                <a:latin typeface="楷体_GB2312" pitchFamily="49" charset="-122"/>
              </a:rPr>
              <a:t>HPr</a:t>
            </a:r>
            <a:r>
              <a:rPr lang="zh-CN" altLang="en-US" baseline="0" dirty="0">
                <a:latin typeface="楷体_GB2312" pitchFamily="49" charset="-122"/>
              </a:rPr>
              <a:t>）。</a:t>
            </a:r>
            <a:endParaRPr lang="zh-CN" altLang="en-US" baseline="0" dirty="0">
              <a:latin typeface="楷体_GB2312" pitchFamily="49" charset="-122"/>
            </a:endParaRPr>
          </a:p>
        </p:txBody>
      </p:sp>
      <p:sp>
        <p:nvSpPr>
          <p:cNvPr id="38915" name="Rectangle 4"/>
          <p:cNvSpPr/>
          <p:nvPr/>
        </p:nvSpPr>
        <p:spPr>
          <a:xfrm>
            <a:off x="152400" y="3235325"/>
            <a:ext cx="8839200" cy="3698875"/>
          </a:xfrm>
          <a:prstGeom prst="rect">
            <a:avLst/>
          </a:prstGeom>
          <a:noFill/>
          <a:ln w="9525">
            <a:noFill/>
          </a:ln>
        </p:spPr>
        <p:txBody>
          <a:bodyPr>
            <a:spAutoFit/>
          </a:bodyPr>
          <a:p>
            <a:pPr>
              <a:lnSpc>
                <a:spcPct val="135000"/>
              </a:lnSpc>
            </a:pPr>
            <a:r>
              <a:rPr lang="zh-CN" altLang="en-GB" baseline="0" dirty="0">
                <a:latin typeface="楷体_GB2312" pitchFamily="49" charset="-122"/>
              </a:rPr>
              <a:t>运送步骤:</a:t>
            </a:r>
            <a:endParaRPr lang="zh-CN" altLang="en-GB" baseline="0" dirty="0">
              <a:latin typeface="楷体_GB2312" pitchFamily="49" charset="-122"/>
            </a:endParaRPr>
          </a:p>
          <a:p>
            <a:pPr>
              <a:lnSpc>
                <a:spcPct val="135000"/>
              </a:lnSpc>
            </a:pPr>
            <a:r>
              <a:rPr lang="en-GB" altLang="zh-CN" baseline="0" dirty="0">
                <a:latin typeface="楷体_GB2312" pitchFamily="49" charset="-122"/>
              </a:rPr>
              <a:t>(1)</a:t>
            </a:r>
            <a:r>
              <a:rPr lang="zh-CN" altLang="en-GB" baseline="0" dirty="0">
                <a:latin typeface="楷体_GB2312" pitchFamily="49" charset="-122"/>
              </a:rPr>
              <a:t>热稳载体蛋白(</a:t>
            </a:r>
            <a:r>
              <a:rPr lang="en-GB" altLang="zh-CN" baseline="0" dirty="0">
                <a:latin typeface="楷体_GB2312" pitchFamily="49" charset="-122"/>
              </a:rPr>
              <a:t>HPr)</a:t>
            </a:r>
            <a:r>
              <a:rPr lang="zh-CN" altLang="en-GB" baseline="0" dirty="0">
                <a:latin typeface="楷体_GB2312" pitchFamily="49" charset="-122"/>
              </a:rPr>
              <a:t>的激活</a:t>
            </a:r>
            <a:endParaRPr lang="zh-CN" altLang="en-GB" baseline="0" dirty="0">
              <a:latin typeface="楷体_GB2312" pitchFamily="49" charset="-122"/>
            </a:endParaRPr>
          </a:p>
          <a:p>
            <a:pPr>
              <a:lnSpc>
                <a:spcPct val="135000"/>
              </a:lnSpc>
            </a:pPr>
            <a:r>
              <a:rPr lang="zh-CN" altLang="en-GB" baseline="0" dirty="0">
                <a:latin typeface="楷体_GB2312" pitchFamily="49" charset="-122"/>
              </a:rPr>
              <a:t>   细胞内高能化合物</a:t>
            </a:r>
            <a:r>
              <a:rPr lang="zh-CN" altLang="en-GB" baseline="0" dirty="0">
                <a:solidFill>
                  <a:srgbClr val="0000D2"/>
                </a:solidFill>
                <a:latin typeface="楷体_GB2312" pitchFamily="49" charset="-122"/>
              </a:rPr>
              <a:t>磷酸烯醇式丙酮酸</a:t>
            </a:r>
            <a:r>
              <a:rPr lang="zh-CN" altLang="en-GB" baseline="0" dirty="0">
                <a:latin typeface="楷体_GB2312" pitchFamily="49" charset="-122"/>
              </a:rPr>
              <a:t>（</a:t>
            </a:r>
            <a:r>
              <a:rPr lang="en-GB" altLang="zh-CN" baseline="0" dirty="0">
                <a:latin typeface="楷体_GB2312" pitchFamily="49" charset="-122"/>
              </a:rPr>
              <a:t>PEP）</a:t>
            </a:r>
            <a:r>
              <a:rPr lang="zh-CN" altLang="en-GB" baseline="0" dirty="0">
                <a:latin typeface="楷体_GB2312" pitchFamily="49" charset="-122"/>
              </a:rPr>
              <a:t>的磷酸基团把</a:t>
            </a:r>
            <a:r>
              <a:rPr lang="en-GB" altLang="zh-CN" baseline="0" dirty="0">
                <a:latin typeface="楷体_GB2312" pitchFamily="49" charset="-122"/>
              </a:rPr>
              <a:t>HPr</a:t>
            </a:r>
            <a:r>
              <a:rPr lang="zh-CN" altLang="en-GB" baseline="0" dirty="0">
                <a:latin typeface="楷体_GB2312" pitchFamily="49" charset="-122"/>
              </a:rPr>
              <a:t>激活。</a:t>
            </a:r>
            <a:endParaRPr lang="zh-CN" altLang="en-GB" baseline="0" dirty="0">
              <a:latin typeface="楷体_GB2312" pitchFamily="49" charset="-122"/>
            </a:endParaRPr>
          </a:p>
          <a:p>
            <a:pPr>
              <a:lnSpc>
                <a:spcPct val="120000"/>
              </a:lnSpc>
            </a:pPr>
            <a:r>
              <a:rPr lang="zh-CN" altLang="en-GB" baseline="0" dirty="0">
                <a:latin typeface="楷体_GB2312" pitchFamily="49" charset="-122"/>
              </a:rPr>
              <a:t>                           酶1</a:t>
            </a:r>
            <a:endParaRPr lang="en-US" altLang="zh-CN" baseline="0" dirty="0">
              <a:latin typeface="楷体_GB2312" pitchFamily="49" charset="-122"/>
            </a:endParaRPr>
          </a:p>
          <a:p>
            <a:pPr>
              <a:lnSpc>
                <a:spcPct val="135000"/>
              </a:lnSpc>
            </a:pPr>
            <a:r>
              <a:rPr lang="zh-CN" altLang="en-GB" baseline="0" dirty="0">
                <a:latin typeface="楷体_GB2312" pitchFamily="49" charset="-122"/>
              </a:rPr>
              <a:t>                </a:t>
            </a:r>
            <a:r>
              <a:rPr lang="en-GB" altLang="zh-CN" baseline="0" dirty="0">
                <a:latin typeface="楷体_GB2312" pitchFamily="49" charset="-122"/>
              </a:rPr>
              <a:t>PEP+HPr          </a:t>
            </a:r>
            <a:r>
              <a:rPr lang="zh-CN" altLang="en-GB" baseline="0" dirty="0">
                <a:latin typeface="楷体_GB2312" pitchFamily="49" charset="-122"/>
              </a:rPr>
              <a:t>丙酮酸+</a:t>
            </a:r>
            <a:r>
              <a:rPr lang="en-GB" altLang="zh-CN" baseline="0" dirty="0">
                <a:latin typeface="楷体_GB2312" pitchFamily="49" charset="-122"/>
              </a:rPr>
              <a:t>P-HPr</a:t>
            </a:r>
            <a:endParaRPr lang="en-GB" altLang="zh-CN" baseline="0" dirty="0">
              <a:latin typeface="楷体_GB2312" pitchFamily="49" charset="-122"/>
            </a:endParaRPr>
          </a:p>
          <a:p>
            <a:pPr>
              <a:lnSpc>
                <a:spcPct val="135000"/>
              </a:lnSpc>
            </a:pPr>
            <a:endParaRPr lang="en-GB" altLang="zh-CN" sz="1000" baseline="0" dirty="0">
              <a:latin typeface="楷体_GB2312" pitchFamily="49" charset="-122"/>
            </a:endParaRPr>
          </a:p>
          <a:p>
            <a:pPr>
              <a:lnSpc>
                <a:spcPct val="135000"/>
              </a:lnSpc>
            </a:pPr>
            <a:r>
              <a:rPr lang="en-GB" altLang="zh-CN" baseline="0" dirty="0">
                <a:latin typeface="楷体_GB2312" pitchFamily="49" charset="-122"/>
              </a:rPr>
              <a:t>      HPr</a:t>
            </a:r>
            <a:r>
              <a:rPr lang="zh-CN" altLang="en-GB" baseline="0" dirty="0">
                <a:latin typeface="楷体_GB2312" pitchFamily="49" charset="-122"/>
              </a:rPr>
              <a:t>是结合在细胞膜上，具有高能磷酸载体的作用。</a:t>
            </a:r>
            <a:endParaRPr lang="zh-CN" altLang="en-US" baseline="0" dirty="0">
              <a:latin typeface="楷体_GB2312" pitchFamily="49" charset="-122"/>
            </a:endParaRPr>
          </a:p>
        </p:txBody>
      </p:sp>
      <p:sp>
        <p:nvSpPr>
          <p:cNvPr id="38916" name="Line 5"/>
          <p:cNvSpPr/>
          <p:nvPr/>
        </p:nvSpPr>
        <p:spPr>
          <a:xfrm>
            <a:off x="3886200" y="5902325"/>
            <a:ext cx="1447800" cy="0"/>
          </a:xfrm>
          <a:prstGeom prst="line">
            <a:avLst/>
          </a:prstGeom>
          <a:ln w="38100" cap="flat" cmpd="sng">
            <a:solidFill>
              <a:srgbClr val="FF00FF"/>
            </a:solidFill>
            <a:prstDash val="solid"/>
            <a:headEnd type="none" w="med" len="med"/>
            <a:tailEnd type="stealth" w="lg" len="lg"/>
          </a:ln>
        </p:spPr>
      </p:sp>
      <p:sp>
        <p:nvSpPr>
          <p:cNvPr id="38917" name="Line 6"/>
          <p:cNvSpPr/>
          <p:nvPr/>
        </p:nvSpPr>
        <p:spPr>
          <a:xfrm flipH="1">
            <a:off x="3886200" y="6054725"/>
            <a:ext cx="1447800" cy="0"/>
          </a:xfrm>
          <a:prstGeom prst="line">
            <a:avLst/>
          </a:prstGeom>
          <a:ln w="38100" cap="flat" cmpd="sng">
            <a:solidFill>
              <a:srgbClr val="FF00FF"/>
            </a:solidFill>
            <a:prstDash val="solid"/>
            <a:headEnd type="none" w="med" len="med"/>
            <a:tailEnd type="stealth" w="lg" len="lg"/>
          </a:ln>
        </p:spPr>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8" name="Text Box 2"/>
          <p:cNvSpPr txBox="1"/>
          <p:nvPr/>
        </p:nvSpPr>
        <p:spPr>
          <a:xfrm>
            <a:off x="152400" y="1052513"/>
            <a:ext cx="8839200" cy="5094287"/>
          </a:xfrm>
          <a:prstGeom prst="rect">
            <a:avLst/>
          </a:prstGeom>
          <a:noFill/>
          <a:ln w="9525">
            <a:noFill/>
          </a:ln>
        </p:spPr>
        <p:txBody>
          <a:bodyPr>
            <a:spAutoFit/>
          </a:bodyPr>
          <a:p>
            <a:pPr>
              <a:spcBef>
                <a:spcPct val="50000"/>
              </a:spcBef>
              <a:buClr>
                <a:srgbClr val="FF9900"/>
              </a:buClr>
              <a:buSzPct val="60000"/>
              <a:buFont typeface="Wingdings 2" panose="05020102010507070707" pitchFamily="18" charset="2"/>
            </a:pPr>
            <a:r>
              <a:rPr lang="en-GB" altLang="zh-CN" baseline="0" dirty="0">
                <a:solidFill>
                  <a:srgbClr val="C00000"/>
                </a:solidFill>
                <a:latin typeface="楷体_GB2312" pitchFamily="49" charset="-122"/>
              </a:rPr>
              <a:t>(2)</a:t>
            </a:r>
            <a:r>
              <a:rPr lang="zh-CN" altLang="en-GB" baseline="0" dirty="0">
                <a:solidFill>
                  <a:srgbClr val="C00000"/>
                </a:solidFill>
                <a:latin typeface="楷体_GB2312" pitchFamily="49" charset="-122"/>
              </a:rPr>
              <a:t>、糖被磷酸化后运入膜内</a:t>
            </a:r>
            <a:endParaRPr lang="zh-CN" altLang="en-GB" baseline="0" dirty="0">
              <a:solidFill>
                <a:srgbClr val="C00000"/>
              </a:solidFill>
              <a:latin typeface="楷体_GB2312" pitchFamily="49" charset="-122"/>
            </a:endParaRPr>
          </a:p>
          <a:p>
            <a:pPr>
              <a:lnSpc>
                <a:spcPct val="125000"/>
              </a:lnSpc>
              <a:spcBef>
                <a:spcPct val="50000"/>
              </a:spcBef>
              <a:buClr>
                <a:srgbClr val="FF9900"/>
              </a:buClr>
              <a:buSzPct val="60000"/>
              <a:buFont typeface="Wingdings 2" panose="05020102010507070707" pitchFamily="18" charset="2"/>
            </a:pPr>
            <a:r>
              <a:rPr lang="zh-CN" altLang="en-US" sz="2800" baseline="0" dirty="0">
                <a:latin typeface="楷体_GB2312" pitchFamily="49" charset="-122"/>
              </a:rPr>
              <a:t>    </a:t>
            </a:r>
            <a:r>
              <a:rPr lang="zh-CN" altLang="en-US" baseline="0" dirty="0">
                <a:latin typeface="楷体_GB2312" pitchFamily="49" charset="-122"/>
              </a:rPr>
              <a:t>膜外环境中的糖先与外膜表面的酶</a:t>
            </a:r>
            <a:r>
              <a:rPr lang="en-US" altLang="zh-CN" baseline="0" dirty="0">
                <a:latin typeface="楷体_GB2312" pitchFamily="49" charset="-122"/>
              </a:rPr>
              <a:t>2</a:t>
            </a:r>
            <a:r>
              <a:rPr lang="zh-CN" altLang="en-US" baseline="0" dirty="0">
                <a:latin typeface="楷体_GB2312" pitchFamily="49" charset="-122"/>
              </a:rPr>
              <a:t>结合，再被转运到内膜表面。这时，糖被</a:t>
            </a:r>
            <a:r>
              <a:rPr lang="en-GB" altLang="zh-CN" baseline="0" dirty="0">
                <a:latin typeface="楷体_GB2312" pitchFamily="49" charset="-122"/>
              </a:rPr>
              <a:t>P-HPr</a:t>
            </a:r>
            <a:r>
              <a:rPr lang="zh-CN" altLang="en-GB" baseline="0" dirty="0">
                <a:latin typeface="楷体_GB2312" pitchFamily="49" charset="-122"/>
              </a:rPr>
              <a:t>上的磷酸激活，并通过酶2的作用将</a:t>
            </a:r>
            <a:r>
              <a:rPr lang="zh-CN" altLang="en-GB" u="sng" baseline="0" dirty="0">
                <a:latin typeface="楷体_GB2312" pitchFamily="49" charset="-122"/>
              </a:rPr>
              <a:t>糖-磷酸</a:t>
            </a:r>
            <a:r>
              <a:rPr lang="zh-CN" altLang="en-GB" baseline="0" dirty="0">
                <a:latin typeface="楷体_GB2312" pitchFamily="49" charset="-122"/>
              </a:rPr>
              <a:t>释放到细胞内。</a:t>
            </a:r>
            <a:endParaRPr lang="zh-CN" altLang="en-GB" baseline="0" dirty="0">
              <a:latin typeface="楷体_GB2312" pitchFamily="49" charset="-122"/>
            </a:endParaRPr>
          </a:p>
          <a:p>
            <a:pPr>
              <a:spcBef>
                <a:spcPct val="50000"/>
              </a:spcBef>
              <a:buClr>
                <a:srgbClr val="FF9900"/>
              </a:buClr>
              <a:buSzPct val="60000"/>
              <a:buFont typeface="Wingdings 2" panose="05020102010507070707" pitchFamily="18" charset="2"/>
            </a:pPr>
            <a:r>
              <a:rPr lang="zh-CN" altLang="en-GB" baseline="0" dirty="0">
                <a:latin typeface="楷体_GB2312" pitchFamily="49" charset="-122"/>
              </a:rPr>
              <a:t>                       酶2</a:t>
            </a:r>
            <a:endParaRPr lang="en-GB" altLang="zh-CN" baseline="0" dirty="0">
              <a:latin typeface="楷体_GB2312" pitchFamily="49" charset="-122"/>
            </a:endParaRPr>
          </a:p>
          <a:p>
            <a:pPr>
              <a:lnSpc>
                <a:spcPct val="125000"/>
              </a:lnSpc>
              <a:spcBef>
                <a:spcPct val="50000"/>
              </a:spcBef>
              <a:buClr>
                <a:srgbClr val="FF9900"/>
              </a:buClr>
              <a:buSzPct val="60000"/>
              <a:buFont typeface="Wingdings 2" panose="05020102010507070707" pitchFamily="18" charset="2"/>
            </a:pPr>
            <a:r>
              <a:rPr lang="zh-CN" altLang="en-GB" baseline="0" dirty="0">
                <a:latin typeface="楷体_GB2312" pitchFamily="49" charset="-122"/>
              </a:rPr>
              <a:t>          </a:t>
            </a:r>
            <a:r>
              <a:rPr lang="en-GB" altLang="zh-CN" baseline="0" dirty="0">
                <a:latin typeface="楷体_GB2312" pitchFamily="49" charset="-122"/>
              </a:rPr>
              <a:t>P-HPr + </a:t>
            </a:r>
            <a:r>
              <a:rPr lang="zh-CN" altLang="en-GB" baseline="0" dirty="0">
                <a:latin typeface="楷体_GB2312" pitchFamily="49" charset="-122"/>
              </a:rPr>
              <a:t>糖        糖-</a:t>
            </a:r>
            <a:r>
              <a:rPr lang="en-GB" altLang="zh-CN" baseline="0" dirty="0">
                <a:latin typeface="楷体_GB2312" pitchFamily="49" charset="-122"/>
              </a:rPr>
              <a:t>P + HPr</a:t>
            </a:r>
            <a:endParaRPr lang="en-GB" altLang="zh-CN" baseline="0" dirty="0">
              <a:latin typeface="楷体_GB2312" pitchFamily="49" charset="-122"/>
            </a:endParaRPr>
          </a:p>
          <a:p>
            <a:pPr>
              <a:lnSpc>
                <a:spcPct val="125000"/>
              </a:lnSpc>
              <a:spcBef>
                <a:spcPct val="50000"/>
              </a:spcBef>
              <a:buClr>
                <a:srgbClr val="FF9900"/>
              </a:buClr>
              <a:buSzPct val="60000"/>
              <a:buFont typeface="Wingdings 2" panose="05020102010507070707" pitchFamily="18" charset="2"/>
            </a:pPr>
            <a:endParaRPr lang="zh-CN" altLang="en-GB" baseline="0" dirty="0">
              <a:latin typeface="楷体_GB2312" pitchFamily="49" charset="-122"/>
            </a:endParaRPr>
          </a:p>
          <a:p>
            <a:pPr>
              <a:lnSpc>
                <a:spcPct val="125000"/>
              </a:lnSpc>
              <a:spcBef>
                <a:spcPct val="50000"/>
              </a:spcBef>
              <a:buClr>
                <a:srgbClr val="FF9900"/>
              </a:buClr>
              <a:buSzPct val="60000"/>
              <a:buFont typeface="Wingdings 2" panose="05020102010507070707" pitchFamily="18" charset="2"/>
            </a:pPr>
            <a:r>
              <a:rPr lang="zh-CN" altLang="en-GB" baseline="0" dirty="0">
                <a:latin typeface="楷体_GB2312" pitchFamily="49" charset="-122"/>
              </a:rPr>
              <a:t>     酶2是一种结合于细胞膜上的蛋白，它对底物具有特异性选择作用，因此细胞膜上可诱导出一系列与底物分子相应的酶2。</a:t>
            </a:r>
            <a:endParaRPr lang="zh-CN" altLang="en-US" b="0" baseline="0" dirty="0">
              <a:latin typeface="楷体_GB2312" pitchFamily="49" charset="-122"/>
            </a:endParaRPr>
          </a:p>
        </p:txBody>
      </p:sp>
      <p:sp>
        <p:nvSpPr>
          <p:cNvPr id="39939" name="Line 3"/>
          <p:cNvSpPr/>
          <p:nvPr/>
        </p:nvSpPr>
        <p:spPr>
          <a:xfrm>
            <a:off x="3581400" y="4100513"/>
            <a:ext cx="838200" cy="0"/>
          </a:xfrm>
          <a:prstGeom prst="line">
            <a:avLst/>
          </a:prstGeom>
          <a:ln w="38100" cap="flat" cmpd="sng">
            <a:solidFill>
              <a:srgbClr val="FF00FF"/>
            </a:solidFill>
            <a:prstDash val="solid"/>
            <a:headEnd type="none" w="med" len="med"/>
            <a:tailEnd type="stealth" w="lg" len="lg"/>
          </a:ln>
        </p:spPr>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Text Box 2"/>
          <p:cNvSpPr txBox="1"/>
          <p:nvPr/>
        </p:nvSpPr>
        <p:spPr>
          <a:xfrm>
            <a:off x="152400" y="0"/>
            <a:ext cx="8991600" cy="6775450"/>
          </a:xfrm>
          <a:prstGeom prst="rect">
            <a:avLst/>
          </a:prstGeom>
          <a:solidFill>
            <a:srgbClr val="CCFFFF"/>
          </a:solidFill>
          <a:ln w="3175">
            <a:noFill/>
          </a:ln>
        </p:spPr>
        <p:txBody>
          <a:bodyPr>
            <a:spAutoFit/>
          </a:bodyPr>
          <a:p>
            <a:pPr eaLnBrk="0" hangingPunct="0">
              <a:lnSpc>
                <a:spcPct val="75000"/>
              </a:lnSpc>
            </a:pPr>
            <a:r>
              <a:rPr lang="zh-CN" altLang="en-US" baseline="0" dirty="0">
                <a:latin typeface="楷体_GB2312" pitchFamily="49" charset="-122"/>
              </a:rPr>
              <a:t>比较项目     单纯扩散	 促进扩散   主动运输  基团移位</a:t>
            </a:r>
            <a:endParaRPr lang="zh-CN" altLang="en-US" baseline="0" dirty="0">
              <a:latin typeface="楷体_GB2312" pitchFamily="49" charset="-122"/>
            </a:endParaRPr>
          </a:p>
          <a:p>
            <a:pPr eaLnBrk="0" hangingPunct="0">
              <a:lnSpc>
                <a:spcPct val="75000"/>
              </a:lnSpc>
            </a:pPr>
            <a:endParaRPr lang="zh-CN" altLang="en-US" baseline="0" dirty="0">
              <a:latin typeface="楷体_GB2312" pitchFamily="49" charset="-122"/>
            </a:endParaRPr>
          </a:p>
          <a:p>
            <a:pPr eaLnBrk="0" hangingPunct="0">
              <a:lnSpc>
                <a:spcPct val="80000"/>
              </a:lnSpc>
            </a:pPr>
            <a:r>
              <a:rPr lang="zh-CN" altLang="en-US" baseline="0" dirty="0">
                <a:latin typeface="楷体_GB2312" pitchFamily="49" charset="-122"/>
              </a:rPr>
              <a:t>特异载体蛋白    无	    有	    有	   有	</a:t>
            </a:r>
            <a:endParaRPr lang="zh-CN" altLang="en-US" baseline="0" dirty="0">
              <a:latin typeface="楷体_GB2312" pitchFamily="49" charset="-122"/>
            </a:endParaRPr>
          </a:p>
          <a:p>
            <a:pPr eaLnBrk="0" hangingPunct="0">
              <a:lnSpc>
                <a:spcPct val="80000"/>
              </a:lnSpc>
            </a:pPr>
            <a:endParaRPr lang="zh-CN" altLang="en-US" baseline="0" dirty="0">
              <a:latin typeface="楷体_GB2312" pitchFamily="49" charset="-122"/>
            </a:endParaRPr>
          </a:p>
          <a:p>
            <a:pPr eaLnBrk="0" hangingPunct="0">
              <a:lnSpc>
                <a:spcPct val="80000"/>
              </a:lnSpc>
            </a:pPr>
            <a:r>
              <a:rPr lang="zh-CN" altLang="en-US" baseline="0" dirty="0">
                <a:latin typeface="楷体_GB2312" pitchFamily="49" charset="-122"/>
              </a:rPr>
              <a:t>运送速度	    慢	    快	    快	   快	</a:t>
            </a:r>
            <a:endParaRPr lang="zh-CN" altLang="en-US" baseline="0" dirty="0">
              <a:latin typeface="楷体_GB2312" pitchFamily="49" charset="-122"/>
            </a:endParaRPr>
          </a:p>
          <a:p>
            <a:pPr eaLnBrk="0" hangingPunct="0">
              <a:lnSpc>
                <a:spcPct val="80000"/>
              </a:lnSpc>
            </a:pPr>
            <a:endParaRPr lang="zh-CN" altLang="en-US" baseline="0" dirty="0">
              <a:latin typeface="楷体_GB2312" pitchFamily="49" charset="-122"/>
            </a:endParaRPr>
          </a:p>
          <a:p>
            <a:pPr eaLnBrk="0" hangingPunct="0">
              <a:lnSpc>
                <a:spcPct val="80000"/>
              </a:lnSpc>
            </a:pPr>
            <a:r>
              <a:rPr lang="zh-CN" altLang="en-US" baseline="0" dirty="0">
                <a:latin typeface="楷体_GB2312" pitchFamily="49" charset="-122"/>
              </a:rPr>
              <a:t>溶质运送方向  由浓至稀   由浓至稀	 由稀至浓	由稀至浓</a:t>
            </a:r>
            <a:endParaRPr lang="zh-CN" altLang="en-US" baseline="0" dirty="0">
              <a:latin typeface="楷体_GB2312" pitchFamily="49" charset="-122"/>
            </a:endParaRPr>
          </a:p>
          <a:p>
            <a:pPr eaLnBrk="0" hangingPunct="0">
              <a:lnSpc>
                <a:spcPct val="80000"/>
              </a:lnSpc>
            </a:pPr>
            <a:endParaRPr lang="zh-CN" altLang="en-US" baseline="0" dirty="0">
              <a:latin typeface="楷体_GB2312" pitchFamily="49" charset="-122"/>
            </a:endParaRPr>
          </a:p>
          <a:p>
            <a:pPr eaLnBrk="0" hangingPunct="0">
              <a:lnSpc>
                <a:spcPct val="80000"/>
              </a:lnSpc>
            </a:pPr>
            <a:r>
              <a:rPr lang="zh-CN" altLang="en-US" baseline="0" dirty="0">
                <a:latin typeface="楷体_GB2312" pitchFamily="49" charset="-122"/>
              </a:rPr>
              <a:t>平衡时内外浓度内外相等	 内外相等	 内部高	内部高	</a:t>
            </a:r>
            <a:endParaRPr lang="zh-CN" altLang="en-US" baseline="0" dirty="0">
              <a:latin typeface="楷体_GB2312" pitchFamily="49" charset="-122"/>
            </a:endParaRPr>
          </a:p>
          <a:p>
            <a:pPr eaLnBrk="0" hangingPunct="0">
              <a:lnSpc>
                <a:spcPct val="80000"/>
              </a:lnSpc>
            </a:pPr>
            <a:r>
              <a:rPr lang="zh-CN" altLang="en-US" baseline="0" dirty="0">
                <a:latin typeface="楷体_GB2312" pitchFamily="49" charset="-122"/>
              </a:rPr>
              <a:t>运送分子	 无特异性	 特异性	 特异性	特异性	</a:t>
            </a:r>
            <a:endParaRPr lang="zh-CN" altLang="en-US" baseline="0" dirty="0">
              <a:latin typeface="楷体_GB2312" pitchFamily="49" charset="-122"/>
            </a:endParaRPr>
          </a:p>
          <a:p>
            <a:pPr eaLnBrk="0" hangingPunct="0">
              <a:lnSpc>
                <a:spcPct val="80000"/>
              </a:lnSpc>
            </a:pPr>
            <a:r>
              <a:rPr lang="zh-CN" altLang="en-US" baseline="0" dirty="0">
                <a:latin typeface="楷体_GB2312" pitchFamily="49" charset="-122"/>
              </a:rPr>
              <a:t>能量消耗	  不需要	 不需要	  需要	需要	</a:t>
            </a:r>
            <a:endParaRPr lang="zh-CN" altLang="en-US" baseline="0" dirty="0">
              <a:latin typeface="楷体_GB2312" pitchFamily="49" charset="-122"/>
            </a:endParaRPr>
          </a:p>
          <a:p>
            <a:pPr eaLnBrk="0" hangingPunct="0">
              <a:lnSpc>
                <a:spcPct val="80000"/>
              </a:lnSpc>
            </a:pPr>
            <a:endParaRPr lang="zh-CN" altLang="en-US" baseline="0" dirty="0">
              <a:latin typeface="楷体_GB2312" pitchFamily="49" charset="-122"/>
            </a:endParaRPr>
          </a:p>
          <a:p>
            <a:pPr eaLnBrk="0" hangingPunct="0">
              <a:lnSpc>
                <a:spcPct val="80000"/>
              </a:lnSpc>
            </a:pPr>
            <a:r>
              <a:rPr lang="zh-CN" altLang="en-US" baseline="0" dirty="0">
                <a:latin typeface="楷体_GB2312" pitchFamily="49" charset="-122"/>
              </a:rPr>
              <a:t>运送前后溶质分子不变	 不变	        不变	改变	</a:t>
            </a:r>
            <a:endParaRPr lang="zh-CN" altLang="en-US" baseline="0" dirty="0">
              <a:latin typeface="楷体_GB2312" pitchFamily="49" charset="-122"/>
            </a:endParaRPr>
          </a:p>
          <a:p>
            <a:pPr eaLnBrk="0" hangingPunct="0">
              <a:lnSpc>
                <a:spcPct val="80000"/>
              </a:lnSpc>
            </a:pPr>
            <a:endParaRPr lang="zh-CN" altLang="en-US" baseline="0" dirty="0">
              <a:latin typeface="楷体_GB2312" pitchFamily="49" charset="-122"/>
            </a:endParaRPr>
          </a:p>
          <a:p>
            <a:pPr eaLnBrk="0" hangingPunct="0">
              <a:lnSpc>
                <a:spcPct val="80000"/>
              </a:lnSpc>
            </a:pPr>
            <a:r>
              <a:rPr lang="zh-CN" altLang="en-US" baseline="0" dirty="0">
                <a:latin typeface="楷体_GB2312" pitchFamily="49" charset="-122"/>
              </a:rPr>
              <a:t>载体饱和效应	无	  有	         有	       有	</a:t>
            </a:r>
            <a:endParaRPr lang="zh-CN" altLang="en-US" baseline="0" dirty="0">
              <a:latin typeface="楷体_GB2312" pitchFamily="49" charset="-122"/>
            </a:endParaRPr>
          </a:p>
          <a:p>
            <a:pPr eaLnBrk="0" hangingPunct="0">
              <a:lnSpc>
                <a:spcPct val="80000"/>
              </a:lnSpc>
            </a:pPr>
            <a:endParaRPr lang="zh-CN" altLang="en-US" baseline="0" dirty="0">
              <a:latin typeface="楷体_GB2312" pitchFamily="49" charset="-122"/>
            </a:endParaRPr>
          </a:p>
          <a:p>
            <a:pPr eaLnBrk="0" hangingPunct="0">
              <a:lnSpc>
                <a:spcPct val="80000"/>
              </a:lnSpc>
            </a:pPr>
            <a:r>
              <a:rPr lang="zh-CN" altLang="en-US" baseline="0" dirty="0">
                <a:latin typeface="楷体_GB2312" pitchFamily="49" charset="-122"/>
              </a:rPr>
              <a:t>与溶质类似物  无竞争性	有竞争性	有竞争性	有竞争性	</a:t>
            </a:r>
            <a:endParaRPr lang="zh-CN" altLang="en-US" baseline="0" dirty="0">
              <a:latin typeface="楷体_GB2312" pitchFamily="49" charset="-122"/>
            </a:endParaRPr>
          </a:p>
          <a:p>
            <a:pPr eaLnBrk="0" hangingPunct="0">
              <a:lnSpc>
                <a:spcPct val="80000"/>
              </a:lnSpc>
            </a:pPr>
            <a:r>
              <a:rPr lang="zh-CN" altLang="en-US" baseline="0" dirty="0">
                <a:latin typeface="楷体_GB2312" pitchFamily="49" charset="-122"/>
              </a:rPr>
              <a:t>运送抑制剂	    无	  有	         有	        有	</a:t>
            </a:r>
            <a:endParaRPr lang="zh-CN" altLang="en-US" baseline="0" dirty="0">
              <a:latin typeface="楷体_GB2312" pitchFamily="49" charset="-122"/>
            </a:endParaRPr>
          </a:p>
          <a:p>
            <a:pPr eaLnBrk="0" hangingPunct="0">
              <a:lnSpc>
                <a:spcPct val="80000"/>
              </a:lnSpc>
            </a:pPr>
            <a:endParaRPr lang="zh-CN" altLang="en-US" baseline="0" dirty="0">
              <a:latin typeface="楷体_GB2312" pitchFamily="49" charset="-122"/>
            </a:endParaRPr>
          </a:p>
          <a:p>
            <a:pPr eaLnBrk="0" hangingPunct="0">
              <a:lnSpc>
                <a:spcPct val="80000"/>
              </a:lnSpc>
            </a:pPr>
            <a:r>
              <a:rPr lang="zh-CN" altLang="en-US" baseline="0" dirty="0">
                <a:latin typeface="楷体_GB2312" pitchFamily="49" charset="-122"/>
              </a:rPr>
              <a:t>运送对象举例 水、</a:t>
            </a:r>
            <a:r>
              <a:rPr lang="en-US" altLang="zh-CN" baseline="0" dirty="0">
                <a:latin typeface="楷体_GB2312" pitchFamily="49" charset="-122"/>
              </a:rPr>
              <a:t>O</a:t>
            </a:r>
            <a:r>
              <a:rPr lang="en-US" altLang="zh-CN" baseline="-25000" dirty="0">
                <a:latin typeface="楷体_GB2312" pitchFamily="49" charset="-122"/>
              </a:rPr>
              <a:t>2</a:t>
            </a:r>
            <a:r>
              <a:rPr lang="en-US" altLang="zh-CN" baseline="0" dirty="0">
                <a:latin typeface="楷体_GB2312" pitchFamily="49" charset="-122"/>
              </a:rPr>
              <a:t>     </a:t>
            </a:r>
            <a:r>
              <a:rPr lang="zh-CN" altLang="en-US" baseline="0" dirty="0">
                <a:latin typeface="楷体_GB2312" pitchFamily="49" charset="-122"/>
              </a:rPr>
              <a:t>糖、</a:t>
            </a:r>
            <a:r>
              <a:rPr lang="en-US" altLang="zh-CN" baseline="0" dirty="0">
                <a:latin typeface="楷体_GB2312" pitchFamily="49" charset="-122"/>
              </a:rPr>
              <a:t>SO</a:t>
            </a:r>
            <a:r>
              <a:rPr lang="en-US" altLang="zh-CN" baseline="-25000" dirty="0">
                <a:latin typeface="楷体_GB2312" pitchFamily="49" charset="-122"/>
              </a:rPr>
              <a:t>4</a:t>
            </a:r>
            <a:r>
              <a:rPr lang="en-US" altLang="zh-CN" baseline="30000" dirty="0">
                <a:latin typeface="楷体_GB2312" pitchFamily="49" charset="-122"/>
              </a:rPr>
              <a:t>2-</a:t>
            </a:r>
            <a:r>
              <a:rPr lang="zh-CN" altLang="en-US" baseline="0" dirty="0">
                <a:latin typeface="楷体_GB2312" pitchFamily="49" charset="-122"/>
              </a:rPr>
              <a:t>氨基酸、乳糖 葡萄糖</a:t>
            </a:r>
            <a:r>
              <a:rPr lang="en-US" altLang="zh-CN" baseline="0" dirty="0">
                <a:latin typeface="楷体_GB2312" pitchFamily="49" charset="-122"/>
              </a:rPr>
              <a:t>\</a:t>
            </a:r>
            <a:r>
              <a:rPr lang="zh-CN" altLang="en-US" baseline="0" dirty="0">
                <a:latin typeface="楷体_GB2312" pitchFamily="49" charset="-122"/>
              </a:rPr>
              <a:t>嘌呤</a:t>
            </a:r>
            <a:endParaRPr lang="zh-CN" altLang="en-US" u="sng" baseline="0" dirty="0">
              <a:latin typeface="楷体_GB2312" pitchFamily="49" charset="-122"/>
            </a:endParaRPr>
          </a:p>
        </p:txBody>
      </p:sp>
    </p:spTree>
  </p:cSld>
  <p:clrMapOvr>
    <a:masterClrMapping/>
  </p:clrMapOvr>
  <p:transition>
    <p:zoom/>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6" name="Rectangle 2"/>
          <p:cNvSpPr/>
          <p:nvPr/>
        </p:nvSpPr>
        <p:spPr>
          <a:xfrm>
            <a:off x="228600" y="838200"/>
            <a:ext cx="8915400" cy="762000"/>
          </a:xfrm>
          <a:prstGeom prst="rect">
            <a:avLst/>
          </a:prstGeom>
          <a:noFill/>
          <a:ln w="9525">
            <a:noFill/>
          </a:ln>
        </p:spPr>
        <p:txBody>
          <a:bodyPr anchor="ctr" anchorCtr="0"/>
          <a:p>
            <a:pPr>
              <a:lnSpc>
                <a:spcPct val="135000"/>
              </a:lnSpc>
            </a:pPr>
            <a:r>
              <a:rPr lang="zh-CN" altLang="en-US" sz="3200" baseline="0" dirty="0">
                <a:solidFill>
                  <a:srgbClr val="C00000"/>
                </a:solidFill>
                <a:latin typeface="Times New Roman" panose="02020603050405020304" pitchFamily="18" charset="0"/>
              </a:rPr>
              <a:t>三、</a:t>
            </a:r>
            <a:r>
              <a:rPr lang="zh-CN" altLang="en-US" sz="3200" baseline="0" dirty="0">
                <a:solidFill>
                  <a:srgbClr val="C00000"/>
                </a:solidFill>
                <a:latin typeface="楷体_GB2312" pitchFamily="49" charset="-122"/>
              </a:rPr>
              <a:t>培养基 </a:t>
            </a:r>
            <a:endParaRPr lang="zh-CN" altLang="en-US" sz="3200" baseline="0" dirty="0">
              <a:solidFill>
                <a:srgbClr val="C00000"/>
              </a:solidFill>
              <a:latin typeface="Arial" panose="020B0604020202020204" pitchFamily="34" charset="0"/>
            </a:endParaRPr>
          </a:p>
        </p:txBody>
      </p:sp>
      <p:sp>
        <p:nvSpPr>
          <p:cNvPr id="41987" name="Text Box 3"/>
          <p:cNvSpPr txBox="1"/>
          <p:nvPr/>
        </p:nvSpPr>
        <p:spPr>
          <a:xfrm>
            <a:off x="196850" y="1600200"/>
            <a:ext cx="8839200" cy="3698875"/>
          </a:xfrm>
          <a:prstGeom prst="rect">
            <a:avLst/>
          </a:prstGeom>
          <a:noFill/>
          <a:ln w="38100">
            <a:noFill/>
          </a:ln>
        </p:spPr>
        <p:txBody>
          <a:bodyPr>
            <a:spAutoFit/>
          </a:bodyPr>
          <a:p>
            <a:pPr>
              <a:lnSpc>
                <a:spcPct val="140000"/>
              </a:lnSpc>
            </a:pPr>
            <a:r>
              <a:rPr lang="en-US" altLang="zh-CN" sz="2800" baseline="0" dirty="0">
                <a:latin typeface="楷体_GB2312" pitchFamily="49" charset="-122"/>
              </a:rPr>
              <a:t>     </a:t>
            </a:r>
            <a:r>
              <a:rPr lang="zh-CN" altLang="en-US" sz="2800" baseline="0" dirty="0">
                <a:solidFill>
                  <a:srgbClr val="F200F2"/>
                </a:solidFill>
                <a:latin typeface="楷体_GB2312" pitchFamily="49" charset="-122"/>
              </a:rPr>
              <a:t>培养基</a:t>
            </a:r>
            <a:r>
              <a:rPr lang="zh-CN" altLang="en-US" sz="2800" baseline="0" dirty="0">
                <a:latin typeface="楷体_GB2312" pitchFamily="49" charset="-122"/>
              </a:rPr>
              <a:t>是人工配制的，适合微生物生长繁殖或产生、积累代谢产物的营养基质。</a:t>
            </a:r>
            <a:endParaRPr lang="zh-CN" altLang="en-US" sz="2800" baseline="0" dirty="0">
              <a:latin typeface="楷体_GB2312" pitchFamily="49" charset="-122"/>
            </a:endParaRPr>
          </a:p>
          <a:p>
            <a:pPr>
              <a:lnSpc>
                <a:spcPct val="140000"/>
              </a:lnSpc>
            </a:pPr>
            <a:r>
              <a:rPr lang="zh-CN" altLang="en-US" baseline="0" dirty="0">
                <a:latin typeface="Arial" panose="020B0604020202020204" pitchFamily="34" charset="0"/>
              </a:rPr>
              <a:t>          培养基几乎是一切对微生物进行研究和利用工作的基础。</a:t>
            </a:r>
            <a:endParaRPr lang="zh-CN" altLang="en-US" baseline="0" dirty="0">
              <a:latin typeface="楷体_GB2312" pitchFamily="49" charset="-122"/>
            </a:endParaRPr>
          </a:p>
          <a:p>
            <a:pPr>
              <a:lnSpc>
                <a:spcPct val="140000"/>
              </a:lnSpc>
            </a:pPr>
            <a:endParaRPr lang="zh-CN" altLang="en-US" sz="900" baseline="0" dirty="0">
              <a:latin typeface="楷体_GB2312" pitchFamily="49" charset="-122"/>
            </a:endParaRPr>
          </a:p>
          <a:p>
            <a:pPr>
              <a:lnSpc>
                <a:spcPct val="140000"/>
              </a:lnSpc>
            </a:pPr>
            <a:r>
              <a:rPr lang="zh-CN" altLang="en-US" sz="2800" baseline="0" dirty="0">
                <a:latin typeface="楷体_GB2312" pitchFamily="49" charset="-122"/>
              </a:rPr>
              <a:t>配制培养基的原则：</a:t>
            </a:r>
            <a:endParaRPr lang="zh-CN" altLang="en-US" sz="2800" baseline="0" dirty="0">
              <a:latin typeface="楷体_GB2312" pitchFamily="49" charset="-122"/>
            </a:endParaRPr>
          </a:p>
          <a:p>
            <a:pPr>
              <a:lnSpc>
                <a:spcPct val="140000"/>
              </a:lnSpc>
            </a:pPr>
            <a:r>
              <a:rPr lang="zh-CN" altLang="en-US" sz="2800" baseline="0" dirty="0">
                <a:latin typeface="楷体_GB2312" pitchFamily="49" charset="-122"/>
              </a:rPr>
              <a:t>（一）根据不同微生物的营养要求选择适宜的营养物：</a:t>
            </a:r>
            <a:endParaRPr lang="zh-CN" altLang="en-US" sz="2800" baseline="0" dirty="0">
              <a:latin typeface="楷体_GB2312" pitchFamily="49" charset="-122"/>
            </a:endParaRPr>
          </a:p>
          <a:p>
            <a:pPr>
              <a:lnSpc>
                <a:spcPct val="140000"/>
              </a:lnSpc>
            </a:pPr>
            <a:r>
              <a:rPr lang="zh-CN" altLang="en-US" baseline="0" dirty="0">
                <a:latin typeface="Arial" panose="020B0604020202020204" pitchFamily="34" charset="0"/>
              </a:rPr>
              <a:t>          任何培养基都应该具备微生物生长所需要六大营养要素：         </a:t>
            </a:r>
            <a:endParaRPr lang="zh-CN" altLang="en-US" baseline="0" dirty="0">
              <a:latin typeface="Arial" panose="020B0604020202020204" pitchFamily="34" charset="0"/>
            </a:endParaRPr>
          </a:p>
        </p:txBody>
      </p:sp>
      <p:sp>
        <p:nvSpPr>
          <p:cNvPr id="59398" name="Rectangle 6"/>
          <p:cNvSpPr/>
          <p:nvPr/>
        </p:nvSpPr>
        <p:spPr>
          <a:xfrm>
            <a:off x="1524000" y="5410200"/>
            <a:ext cx="6280150" cy="457200"/>
          </a:xfrm>
          <a:prstGeom prst="rect">
            <a:avLst/>
          </a:prstGeom>
          <a:noFill/>
          <a:ln w="9525">
            <a:noFill/>
          </a:ln>
        </p:spPr>
        <p:txBody>
          <a:bodyPr wrap="none">
            <a:spAutoFit/>
          </a:bodyPr>
          <a:p>
            <a:r>
              <a:rPr lang="zh-CN" altLang="en-US" baseline="0" dirty="0">
                <a:solidFill>
                  <a:srgbClr val="DE00DE"/>
                </a:solidFill>
                <a:latin typeface="Arial" panose="020B0604020202020204" pitchFamily="34" charset="0"/>
              </a:rPr>
              <a:t>碳源、氮源、无机盐、能源、生长因子和水。</a:t>
            </a:r>
            <a:endParaRPr lang="zh-CN" altLang="en-US" baseline="0" dirty="0">
              <a:solidFill>
                <a:srgbClr val="DE00DE"/>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9398"/>
                                        </p:tgtEl>
                                        <p:attrNameLst>
                                          <p:attrName>style.visibility</p:attrName>
                                        </p:attrNameLst>
                                      </p:cBhvr>
                                      <p:to>
                                        <p:strVal val="visible"/>
                                      </p:to>
                                    </p:set>
                                    <p:animEffect transition="in" filter="dissolve">
                                      <p:cBhvr>
                                        <p:cTn id="7" dur="500"/>
                                        <p:tgtEl>
                                          <p:spTgt spid="593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8"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10" name="Text Box 2"/>
          <p:cNvSpPr txBox="1"/>
          <p:nvPr/>
        </p:nvSpPr>
        <p:spPr>
          <a:xfrm>
            <a:off x="533400" y="1717675"/>
            <a:ext cx="3886200" cy="4225925"/>
          </a:xfrm>
          <a:prstGeom prst="rect">
            <a:avLst/>
          </a:prstGeom>
          <a:solidFill>
            <a:schemeClr val="folHlink"/>
          </a:solidFill>
          <a:ln w="19050" cap="flat" cmpd="sng">
            <a:solidFill>
              <a:srgbClr val="FF00FF"/>
            </a:solidFill>
            <a:prstDash val="solid"/>
            <a:miter/>
            <a:headEnd type="none" w="med" len="med"/>
            <a:tailEnd type="none" w="med" len="med"/>
          </a:ln>
        </p:spPr>
        <p:txBody>
          <a:bodyPr>
            <a:spAutoFit/>
          </a:bodyPr>
          <a:p>
            <a:pPr algn="ctr" eaLnBrk="0" hangingPunct="0">
              <a:lnSpc>
                <a:spcPct val="125000"/>
              </a:lnSpc>
            </a:pPr>
            <a:r>
              <a:rPr lang="zh-CN" altLang="en-US" baseline="0" dirty="0">
                <a:latin typeface="楷体_GB2312" pitchFamily="49" charset="-122"/>
              </a:rPr>
              <a:t>培养化能自养型的氧化硫杆菌的培养基组成为：</a:t>
            </a:r>
            <a:endParaRPr lang="zh-CN" altLang="en-US" baseline="0" dirty="0">
              <a:latin typeface="楷体_GB2312" pitchFamily="49" charset="-122"/>
            </a:endParaRPr>
          </a:p>
          <a:p>
            <a:pPr algn="ctr" eaLnBrk="0" hangingPunct="0">
              <a:lnSpc>
                <a:spcPct val="125000"/>
              </a:lnSpc>
            </a:pPr>
            <a:r>
              <a:rPr lang="zh-CN" altLang="en-US" baseline="0" dirty="0">
                <a:latin typeface="楷体_GB2312" pitchFamily="49" charset="-122"/>
              </a:rPr>
              <a:t>   </a:t>
            </a:r>
            <a:r>
              <a:rPr lang="en-US" altLang="zh-CN" baseline="0" dirty="0">
                <a:latin typeface="楷体_GB2312" pitchFamily="49" charset="-122"/>
              </a:rPr>
              <a:t>S          10g        MgSO</a:t>
            </a:r>
            <a:r>
              <a:rPr lang="en-US" altLang="zh-CN" baseline="-25000" dirty="0">
                <a:latin typeface="楷体_GB2312" pitchFamily="49" charset="-122"/>
              </a:rPr>
              <a:t>4</a:t>
            </a:r>
            <a:r>
              <a:rPr lang="en-US" altLang="zh-CN" baseline="0" dirty="0">
                <a:latin typeface="楷体_GB2312" pitchFamily="49" charset="-122"/>
              </a:rPr>
              <a:t>.7H</a:t>
            </a:r>
            <a:r>
              <a:rPr lang="en-US" altLang="zh-CN" baseline="-25000" dirty="0">
                <a:latin typeface="楷体_GB2312" pitchFamily="49" charset="-122"/>
              </a:rPr>
              <a:t>2</a:t>
            </a:r>
            <a:r>
              <a:rPr lang="en-US" altLang="zh-CN" baseline="0" dirty="0">
                <a:latin typeface="楷体_GB2312" pitchFamily="49" charset="-122"/>
              </a:rPr>
              <a:t>O     0.5g    </a:t>
            </a:r>
            <a:endParaRPr lang="en-US" altLang="zh-CN" baseline="0" dirty="0">
              <a:latin typeface="楷体_GB2312" pitchFamily="49" charset="-122"/>
            </a:endParaRPr>
          </a:p>
          <a:p>
            <a:pPr algn="ctr" eaLnBrk="0" hangingPunct="0">
              <a:lnSpc>
                <a:spcPct val="125000"/>
              </a:lnSpc>
            </a:pPr>
            <a:r>
              <a:rPr lang="zh-CN" altLang="en-US" baseline="0" dirty="0">
                <a:latin typeface="楷体_GB2312" pitchFamily="49" charset="-122"/>
              </a:rPr>
              <a:t>（</a:t>
            </a:r>
            <a:r>
              <a:rPr lang="en-US" altLang="zh-CN" baseline="0" dirty="0">
                <a:latin typeface="楷体_GB2312" pitchFamily="49" charset="-122"/>
              </a:rPr>
              <a:t>NH</a:t>
            </a:r>
            <a:r>
              <a:rPr lang="en-US" altLang="zh-CN" baseline="-25000" dirty="0">
                <a:latin typeface="楷体_GB2312" pitchFamily="49" charset="-122"/>
              </a:rPr>
              <a:t>4</a:t>
            </a:r>
            <a:r>
              <a:rPr lang="en-US" altLang="zh-CN" baseline="0" dirty="0">
                <a:latin typeface="楷体_GB2312" pitchFamily="49" charset="-122"/>
              </a:rPr>
              <a:t>)</a:t>
            </a:r>
            <a:r>
              <a:rPr lang="en-US" altLang="zh-CN" baseline="-25000" dirty="0">
                <a:latin typeface="楷体_GB2312" pitchFamily="49" charset="-122"/>
              </a:rPr>
              <a:t>2</a:t>
            </a:r>
            <a:r>
              <a:rPr lang="en-US" altLang="zh-CN" baseline="0" dirty="0">
                <a:latin typeface="楷体_GB2312" pitchFamily="49" charset="-122"/>
              </a:rPr>
              <a:t>SO</a:t>
            </a:r>
            <a:r>
              <a:rPr lang="en-US" altLang="zh-CN" baseline="-25000" dirty="0">
                <a:latin typeface="楷体_GB2312" pitchFamily="49" charset="-122"/>
              </a:rPr>
              <a:t>4</a:t>
            </a:r>
            <a:r>
              <a:rPr lang="en-US" altLang="zh-CN" baseline="0" dirty="0">
                <a:latin typeface="楷体_GB2312" pitchFamily="49" charset="-122"/>
              </a:rPr>
              <a:t>     0.4g    </a:t>
            </a:r>
            <a:endParaRPr lang="en-US" altLang="zh-CN" baseline="0" dirty="0">
              <a:latin typeface="楷体_GB2312" pitchFamily="49" charset="-122"/>
            </a:endParaRPr>
          </a:p>
          <a:p>
            <a:pPr algn="ctr" eaLnBrk="0" hangingPunct="0">
              <a:lnSpc>
                <a:spcPct val="125000"/>
              </a:lnSpc>
            </a:pPr>
            <a:r>
              <a:rPr lang="en-US" altLang="zh-CN" baseline="0" dirty="0">
                <a:latin typeface="楷体_GB2312" pitchFamily="49" charset="-122"/>
              </a:rPr>
              <a:t>  FeSO</a:t>
            </a:r>
            <a:r>
              <a:rPr lang="en-US" altLang="zh-CN" baseline="-25000" dirty="0">
                <a:latin typeface="楷体_GB2312" pitchFamily="49" charset="-122"/>
              </a:rPr>
              <a:t>4</a:t>
            </a:r>
            <a:r>
              <a:rPr lang="en-US" altLang="zh-CN" baseline="0" dirty="0">
                <a:latin typeface="楷体_GB2312" pitchFamily="49" charset="-122"/>
              </a:rPr>
              <a:t>        0.01g  </a:t>
            </a:r>
            <a:endParaRPr lang="en-US" altLang="zh-CN" baseline="0" dirty="0">
              <a:latin typeface="楷体_GB2312" pitchFamily="49" charset="-122"/>
            </a:endParaRPr>
          </a:p>
          <a:p>
            <a:pPr algn="ctr" eaLnBrk="0" hangingPunct="0">
              <a:lnSpc>
                <a:spcPct val="125000"/>
              </a:lnSpc>
            </a:pPr>
            <a:r>
              <a:rPr lang="en-US" altLang="zh-CN" baseline="0" dirty="0">
                <a:latin typeface="楷体_GB2312" pitchFamily="49" charset="-122"/>
              </a:rPr>
              <a:t>H</a:t>
            </a:r>
            <a:r>
              <a:rPr lang="en-US" altLang="zh-CN" baseline="-25000" dirty="0">
                <a:latin typeface="楷体_GB2312" pitchFamily="49" charset="-122"/>
              </a:rPr>
              <a:t>2</a:t>
            </a:r>
            <a:r>
              <a:rPr lang="en-US" altLang="zh-CN" baseline="0" dirty="0">
                <a:latin typeface="楷体_GB2312" pitchFamily="49" charset="-122"/>
              </a:rPr>
              <a:t>PO</a:t>
            </a:r>
            <a:r>
              <a:rPr lang="en-US" altLang="zh-CN" baseline="-25000" dirty="0">
                <a:latin typeface="楷体_GB2312" pitchFamily="49" charset="-122"/>
              </a:rPr>
              <a:t>4</a:t>
            </a:r>
            <a:r>
              <a:rPr lang="en-US" altLang="zh-CN" baseline="0" dirty="0">
                <a:latin typeface="楷体_GB2312" pitchFamily="49" charset="-122"/>
              </a:rPr>
              <a:t>          4g   </a:t>
            </a:r>
            <a:endParaRPr lang="en-US" altLang="zh-CN" baseline="0" dirty="0">
              <a:latin typeface="楷体_GB2312" pitchFamily="49" charset="-122"/>
            </a:endParaRPr>
          </a:p>
          <a:p>
            <a:pPr algn="ctr" eaLnBrk="0" hangingPunct="0">
              <a:lnSpc>
                <a:spcPct val="125000"/>
              </a:lnSpc>
            </a:pPr>
            <a:r>
              <a:rPr lang="en-US" altLang="zh-CN" baseline="0" dirty="0">
                <a:latin typeface="楷体_GB2312" pitchFamily="49" charset="-122"/>
              </a:rPr>
              <a:t> CaCl</a:t>
            </a:r>
            <a:r>
              <a:rPr lang="en-US" altLang="zh-CN" baseline="-22000" dirty="0">
                <a:latin typeface="楷体_GB2312" pitchFamily="49" charset="-122"/>
              </a:rPr>
              <a:t>2</a:t>
            </a:r>
            <a:r>
              <a:rPr lang="en-US" altLang="zh-CN" baseline="0" dirty="0">
                <a:latin typeface="楷体_GB2312" pitchFamily="49" charset="-122"/>
              </a:rPr>
              <a:t>         0.25g   </a:t>
            </a:r>
            <a:endParaRPr lang="en-US" altLang="zh-CN" baseline="0" dirty="0">
              <a:latin typeface="楷体_GB2312" pitchFamily="49" charset="-122"/>
            </a:endParaRPr>
          </a:p>
          <a:p>
            <a:pPr algn="ctr" eaLnBrk="0" hangingPunct="0">
              <a:lnSpc>
                <a:spcPct val="125000"/>
              </a:lnSpc>
            </a:pPr>
            <a:r>
              <a:rPr lang="en-US" altLang="zh-CN" baseline="0" dirty="0">
                <a:latin typeface="楷体_GB2312" pitchFamily="49" charset="-122"/>
              </a:rPr>
              <a:t>   H</a:t>
            </a:r>
            <a:r>
              <a:rPr lang="en-US" altLang="zh-CN" baseline="-25000" dirty="0">
                <a:latin typeface="楷体_GB2312" pitchFamily="49" charset="-122"/>
              </a:rPr>
              <a:t>2</a:t>
            </a:r>
            <a:r>
              <a:rPr lang="en-US" altLang="zh-CN" baseline="0" dirty="0">
                <a:latin typeface="楷体_GB2312" pitchFamily="49" charset="-122"/>
              </a:rPr>
              <a:t>O         1000ml</a:t>
            </a:r>
            <a:endParaRPr lang="en-US" altLang="zh-CN" b="0" baseline="0" dirty="0">
              <a:latin typeface="楷体_GB2312" pitchFamily="49" charset="-122"/>
            </a:endParaRPr>
          </a:p>
        </p:txBody>
      </p:sp>
      <p:sp>
        <p:nvSpPr>
          <p:cNvPr id="43011" name="Text Box 3"/>
          <p:cNvSpPr txBox="1"/>
          <p:nvPr/>
        </p:nvSpPr>
        <p:spPr>
          <a:xfrm>
            <a:off x="4800600" y="1752600"/>
            <a:ext cx="4038600" cy="4225925"/>
          </a:xfrm>
          <a:prstGeom prst="rect">
            <a:avLst/>
          </a:prstGeom>
          <a:solidFill>
            <a:srgbClr val="FFFF99"/>
          </a:solidFill>
          <a:ln w="19050" cap="flat" cmpd="sng">
            <a:solidFill>
              <a:srgbClr val="FF00FF"/>
            </a:solidFill>
            <a:prstDash val="solid"/>
            <a:miter/>
            <a:headEnd type="none" w="med" len="med"/>
            <a:tailEnd type="none" w="med" len="med"/>
          </a:ln>
        </p:spPr>
        <p:txBody>
          <a:bodyPr>
            <a:spAutoFit/>
          </a:bodyPr>
          <a:p>
            <a:pPr eaLnBrk="0" hangingPunct="0">
              <a:lnSpc>
                <a:spcPct val="125000"/>
              </a:lnSpc>
            </a:pPr>
            <a:r>
              <a:rPr lang="en-US" altLang="zh-CN" baseline="0" dirty="0">
                <a:latin typeface="楷体_GB2312" pitchFamily="49" charset="-122"/>
              </a:rPr>
              <a:t>  </a:t>
            </a:r>
            <a:r>
              <a:rPr lang="zh-CN" altLang="en-US" baseline="0" dirty="0">
                <a:latin typeface="楷体_GB2312" pitchFamily="49" charset="-122"/>
              </a:rPr>
              <a:t>培养化能异养的大肠杆菌一种培养基是由下列化学成分组成：</a:t>
            </a:r>
            <a:endParaRPr lang="zh-CN" altLang="en-US" baseline="0" dirty="0">
              <a:latin typeface="楷体_GB2312" pitchFamily="49" charset="-122"/>
            </a:endParaRPr>
          </a:p>
          <a:p>
            <a:pPr algn="ctr" eaLnBrk="0" hangingPunct="0">
              <a:lnSpc>
                <a:spcPct val="125000"/>
              </a:lnSpc>
            </a:pPr>
            <a:r>
              <a:rPr lang="zh-CN" altLang="en-US" baseline="0" dirty="0">
                <a:latin typeface="楷体_GB2312" pitchFamily="49" charset="-122"/>
              </a:rPr>
              <a:t>葡萄糖       </a:t>
            </a:r>
            <a:r>
              <a:rPr lang="en-US" altLang="zh-CN" baseline="0" dirty="0">
                <a:latin typeface="楷体_GB2312" pitchFamily="49" charset="-122"/>
              </a:rPr>
              <a:t>5g     NH</a:t>
            </a:r>
            <a:r>
              <a:rPr lang="en-US" altLang="zh-CN" dirty="0">
                <a:latin typeface="楷体_GB2312" pitchFamily="49" charset="-122"/>
              </a:rPr>
              <a:t>4</a:t>
            </a:r>
            <a:r>
              <a:rPr lang="en-US" altLang="zh-CN" baseline="0" dirty="0">
                <a:latin typeface="楷体_GB2312" pitchFamily="49" charset="-122"/>
              </a:rPr>
              <a:t>H</a:t>
            </a:r>
            <a:r>
              <a:rPr lang="en-US" altLang="zh-CN" dirty="0">
                <a:latin typeface="楷体_GB2312" pitchFamily="49" charset="-122"/>
              </a:rPr>
              <a:t>2</a:t>
            </a:r>
            <a:r>
              <a:rPr lang="en-US" altLang="zh-CN" baseline="0" dirty="0">
                <a:latin typeface="楷体_GB2312" pitchFamily="49" charset="-122"/>
              </a:rPr>
              <a:t>PO</a:t>
            </a:r>
            <a:r>
              <a:rPr lang="en-US" altLang="zh-CN" dirty="0">
                <a:latin typeface="楷体_GB2312" pitchFamily="49" charset="-122"/>
              </a:rPr>
              <a:t>4</a:t>
            </a:r>
            <a:r>
              <a:rPr lang="en-US" altLang="zh-CN" baseline="0" dirty="0">
                <a:latin typeface="楷体_GB2312" pitchFamily="49" charset="-122"/>
              </a:rPr>
              <a:t>      1g  </a:t>
            </a:r>
            <a:endParaRPr lang="en-US" altLang="zh-CN" baseline="0" dirty="0">
              <a:latin typeface="楷体_GB2312" pitchFamily="49" charset="-122"/>
            </a:endParaRPr>
          </a:p>
          <a:p>
            <a:pPr algn="ctr" eaLnBrk="0" hangingPunct="0">
              <a:lnSpc>
                <a:spcPct val="125000"/>
              </a:lnSpc>
            </a:pPr>
            <a:r>
              <a:rPr lang="en-US" altLang="zh-CN" baseline="0" dirty="0">
                <a:latin typeface="楷体_GB2312" pitchFamily="49" charset="-122"/>
              </a:rPr>
              <a:t> NaCl        5g    </a:t>
            </a:r>
            <a:endParaRPr lang="en-US" altLang="zh-CN" baseline="0" dirty="0">
              <a:latin typeface="楷体_GB2312" pitchFamily="49" charset="-122"/>
            </a:endParaRPr>
          </a:p>
          <a:p>
            <a:pPr algn="ctr" eaLnBrk="0" hangingPunct="0">
              <a:lnSpc>
                <a:spcPct val="125000"/>
              </a:lnSpc>
            </a:pPr>
            <a:r>
              <a:rPr lang="en-US" altLang="zh-CN" baseline="0" dirty="0">
                <a:latin typeface="楷体_GB2312" pitchFamily="49" charset="-122"/>
              </a:rPr>
              <a:t>MgSO</a:t>
            </a:r>
            <a:r>
              <a:rPr lang="en-US" altLang="zh-CN" dirty="0">
                <a:latin typeface="楷体_GB2312" pitchFamily="49" charset="-122"/>
              </a:rPr>
              <a:t>4</a:t>
            </a:r>
            <a:r>
              <a:rPr lang="en-US" altLang="zh-CN" baseline="0" dirty="0">
                <a:latin typeface="楷体_GB2312" pitchFamily="49" charset="-122"/>
              </a:rPr>
              <a:t>.7H2O     0.2g </a:t>
            </a:r>
            <a:endParaRPr lang="en-US" altLang="zh-CN" baseline="0" dirty="0">
              <a:latin typeface="楷体_GB2312" pitchFamily="49" charset="-122"/>
            </a:endParaRPr>
          </a:p>
          <a:p>
            <a:pPr algn="ctr" eaLnBrk="0" hangingPunct="0">
              <a:lnSpc>
                <a:spcPct val="125000"/>
              </a:lnSpc>
            </a:pPr>
            <a:r>
              <a:rPr lang="en-US" altLang="zh-CN" baseline="0" dirty="0">
                <a:latin typeface="楷体_GB2312" pitchFamily="49" charset="-122"/>
              </a:rPr>
              <a:t> K</a:t>
            </a:r>
            <a:r>
              <a:rPr lang="en-US" altLang="zh-CN" dirty="0">
                <a:latin typeface="楷体_GB2312" pitchFamily="49" charset="-122"/>
              </a:rPr>
              <a:t>2</a:t>
            </a:r>
            <a:r>
              <a:rPr lang="en-US" altLang="zh-CN" baseline="0" dirty="0">
                <a:latin typeface="楷体_GB2312" pitchFamily="49" charset="-122"/>
              </a:rPr>
              <a:t>HPO</a:t>
            </a:r>
            <a:r>
              <a:rPr lang="en-US" altLang="zh-CN" dirty="0">
                <a:latin typeface="楷体_GB2312" pitchFamily="49" charset="-122"/>
              </a:rPr>
              <a:t>4</a:t>
            </a:r>
            <a:r>
              <a:rPr lang="en-US" altLang="zh-CN" baseline="0" dirty="0">
                <a:latin typeface="楷体_GB2312" pitchFamily="49" charset="-122"/>
              </a:rPr>
              <a:t>       1g     </a:t>
            </a:r>
            <a:endParaRPr lang="en-US" altLang="zh-CN" baseline="0" dirty="0">
              <a:latin typeface="楷体_GB2312" pitchFamily="49" charset="-122"/>
            </a:endParaRPr>
          </a:p>
          <a:p>
            <a:pPr algn="ctr" eaLnBrk="0" hangingPunct="0">
              <a:lnSpc>
                <a:spcPct val="125000"/>
              </a:lnSpc>
            </a:pPr>
            <a:r>
              <a:rPr lang="en-US" altLang="zh-CN" baseline="0" dirty="0">
                <a:latin typeface="楷体_GB2312" pitchFamily="49" charset="-122"/>
              </a:rPr>
              <a:t>    H</a:t>
            </a:r>
            <a:r>
              <a:rPr lang="en-US" altLang="zh-CN" dirty="0">
                <a:latin typeface="楷体_GB2312" pitchFamily="49" charset="-122"/>
              </a:rPr>
              <a:t>2</a:t>
            </a:r>
            <a:r>
              <a:rPr lang="en-US" altLang="zh-CN" baseline="0" dirty="0">
                <a:latin typeface="楷体_GB2312" pitchFamily="49" charset="-122"/>
              </a:rPr>
              <a:t>O        1000ml</a:t>
            </a:r>
            <a:endParaRPr lang="en-US" altLang="zh-CN" baseline="0" dirty="0">
              <a:latin typeface="楷体_GB2312" pitchFamily="49" charset="-122"/>
            </a:endParaRPr>
          </a:p>
        </p:txBody>
      </p:sp>
      <p:sp>
        <p:nvSpPr>
          <p:cNvPr id="43012" name="Rectangle 4"/>
          <p:cNvSpPr/>
          <p:nvPr/>
        </p:nvSpPr>
        <p:spPr>
          <a:xfrm>
            <a:off x="0" y="6026150"/>
            <a:ext cx="9144000" cy="603250"/>
          </a:xfrm>
          <a:prstGeom prst="rect">
            <a:avLst/>
          </a:prstGeom>
          <a:noFill/>
          <a:ln w="9525">
            <a:noFill/>
          </a:ln>
        </p:spPr>
        <p:txBody>
          <a:bodyPr>
            <a:spAutoFit/>
          </a:bodyPr>
          <a:p>
            <a:pPr algn="ctr">
              <a:lnSpc>
                <a:spcPct val="140000"/>
              </a:lnSpc>
            </a:pPr>
            <a:r>
              <a:rPr lang="en-US" altLang="zh-CN" baseline="0" dirty="0">
                <a:latin typeface="楷体_GB2312" pitchFamily="49" charset="-122"/>
              </a:rPr>
              <a:t> </a:t>
            </a:r>
            <a:r>
              <a:rPr lang="zh-CN" altLang="en-US" baseline="0" dirty="0">
                <a:latin typeface="楷体_GB2312" pitchFamily="49" charset="-122"/>
              </a:rPr>
              <a:t>有些化能自养菌在有机物的培养基上不生长。（硅胶而不用琼脂）</a:t>
            </a:r>
            <a:endParaRPr lang="zh-CN" altLang="en-US" baseline="0" dirty="0">
              <a:latin typeface="楷体_GB2312" pitchFamily="49" charset="-122"/>
            </a:endParaRPr>
          </a:p>
        </p:txBody>
      </p:sp>
      <p:sp>
        <p:nvSpPr>
          <p:cNvPr id="43013" name="Rectangle 8"/>
          <p:cNvSpPr/>
          <p:nvPr/>
        </p:nvSpPr>
        <p:spPr>
          <a:xfrm>
            <a:off x="304800" y="762000"/>
            <a:ext cx="4648200" cy="622300"/>
          </a:xfrm>
          <a:prstGeom prst="rect">
            <a:avLst/>
          </a:prstGeom>
          <a:noFill/>
          <a:ln w="9525">
            <a:noFill/>
          </a:ln>
        </p:spPr>
        <p:txBody>
          <a:bodyPr>
            <a:spAutoFit/>
          </a:bodyPr>
          <a:p>
            <a:pPr>
              <a:lnSpc>
                <a:spcPct val="140000"/>
              </a:lnSpc>
            </a:pPr>
            <a:r>
              <a:rPr lang="en-US" altLang="zh-CN" sz="2800" baseline="0" dirty="0">
                <a:solidFill>
                  <a:srgbClr val="C00000"/>
                </a:solidFill>
                <a:latin typeface="Arial" panose="020B0604020202020204" pitchFamily="34" charset="0"/>
              </a:rPr>
              <a:t> 1.  </a:t>
            </a:r>
            <a:r>
              <a:rPr lang="zh-CN" altLang="en-US" sz="2800" baseline="0" dirty="0">
                <a:solidFill>
                  <a:srgbClr val="C00000"/>
                </a:solidFill>
                <a:latin typeface="Arial" panose="020B0604020202020204" pitchFamily="34" charset="0"/>
              </a:rPr>
              <a:t>根据微生物的营养类型：</a:t>
            </a:r>
            <a:endParaRPr lang="zh-CN" altLang="en-US" sz="2800" baseline="0" dirty="0">
              <a:solidFill>
                <a:srgbClr val="C00000"/>
              </a:solidFill>
              <a:latin typeface="Arial" panose="020B0604020202020204" pitchFamily="34" charset="0"/>
            </a:endParaRPr>
          </a:p>
        </p:txBody>
      </p:sp>
    </p:spTree>
  </p:cSld>
  <p:clrMapOvr>
    <a:masterClrMapping/>
  </p:clrMapOvr>
  <p:transition>
    <p:strips dir="rd"/>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4" name="Rectangle 3"/>
          <p:cNvSpPr/>
          <p:nvPr/>
        </p:nvSpPr>
        <p:spPr>
          <a:xfrm>
            <a:off x="152400" y="457200"/>
            <a:ext cx="7391400" cy="695325"/>
          </a:xfrm>
          <a:prstGeom prst="rect">
            <a:avLst/>
          </a:prstGeom>
          <a:noFill/>
          <a:ln w="9525">
            <a:noFill/>
          </a:ln>
        </p:spPr>
        <p:txBody>
          <a:bodyPr>
            <a:spAutoFit/>
          </a:bodyPr>
          <a:p>
            <a:pPr>
              <a:lnSpc>
                <a:spcPct val="140000"/>
              </a:lnSpc>
            </a:pPr>
            <a:r>
              <a:rPr lang="en-US" altLang="zh-CN" baseline="0" dirty="0">
                <a:solidFill>
                  <a:srgbClr val="C00000"/>
                </a:solidFill>
                <a:latin typeface="Arial" panose="020B0604020202020204" pitchFamily="34" charset="0"/>
              </a:rPr>
              <a:t> </a:t>
            </a:r>
            <a:r>
              <a:rPr lang="en-US" altLang="zh-CN" sz="2800" baseline="0" dirty="0">
                <a:solidFill>
                  <a:srgbClr val="C00000"/>
                </a:solidFill>
                <a:latin typeface="Arial" panose="020B0604020202020204" pitchFamily="34" charset="0"/>
              </a:rPr>
              <a:t>2.  </a:t>
            </a:r>
            <a:r>
              <a:rPr lang="zh-CN" altLang="en-US" sz="2800" baseline="0" dirty="0">
                <a:solidFill>
                  <a:srgbClr val="C00000"/>
                </a:solidFill>
                <a:latin typeface="Arial" panose="020B0604020202020204" pitchFamily="34" charset="0"/>
              </a:rPr>
              <a:t>根据微生物的种类：</a:t>
            </a:r>
            <a:endParaRPr lang="zh-CN" altLang="en-US" sz="2800" baseline="0" dirty="0">
              <a:solidFill>
                <a:srgbClr val="C00000"/>
              </a:solidFill>
              <a:latin typeface="Arial" panose="020B0604020202020204" pitchFamily="34" charset="0"/>
            </a:endParaRPr>
          </a:p>
        </p:txBody>
      </p:sp>
      <p:sp>
        <p:nvSpPr>
          <p:cNvPr id="57349" name="Text Box 5"/>
          <p:cNvSpPr txBox="1"/>
          <p:nvPr/>
        </p:nvSpPr>
        <p:spPr>
          <a:xfrm>
            <a:off x="152400" y="2667000"/>
            <a:ext cx="6019800" cy="4064000"/>
          </a:xfrm>
          <a:prstGeom prst="rect">
            <a:avLst/>
          </a:prstGeom>
          <a:solidFill>
            <a:schemeClr val="bg1"/>
          </a:solidFill>
          <a:ln w="28575" cap="flat" cmpd="sng">
            <a:solidFill>
              <a:srgbClr val="FFFF00"/>
            </a:solidFill>
            <a:prstDash val="solid"/>
            <a:miter/>
            <a:headEnd type="none" w="med" len="med"/>
            <a:tailEnd type="none" w="med" len="med"/>
          </a:ln>
        </p:spPr>
        <p:txBody>
          <a:bodyPr>
            <a:spAutoFit/>
          </a:bodyPr>
          <a:p>
            <a:pPr algn="just" eaLnBrk="0" hangingPunct="0">
              <a:lnSpc>
                <a:spcPct val="120000"/>
              </a:lnSpc>
            </a:pPr>
            <a:r>
              <a:rPr lang="zh-CN" altLang="en-US" baseline="0" dirty="0">
                <a:latin typeface="SimSun" panose="02010600030101010101" pitchFamily="2" charset="-122"/>
                <a:ea typeface="SimSun" panose="02010600030101010101" pitchFamily="2" charset="-122"/>
              </a:rPr>
              <a:t>放线菌（高氏</a:t>
            </a:r>
            <a:r>
              <a:rPr lang="en-US" altLang="zh-CN" baseline="0" dirty="0">
                <a:latin typeface="SimSun" panose="02010600030101010101" pitchFamily="2" charset="-122"/>
                <a:ea typeface="SimSun" panose="02010600030101010101" pitchFamily="2" charset="-122"/>
              </a:rPr>
              <a:t>1</a:t>
            </a:r>
            <a:r>
              <a:rPr lang="zh-CN" altLang="en-US" baseline="0" dirty="0">
                <a:latin typeface="SimSun" panose="02010600030101010101" pitchFamily="2" charset="-122"/>
                <a:ea typeface="SimSun" panose="02010600030101010101" pitchFamily="2" charset="-122"/>
              </a:rPr>
              <a:t>号）：</a:t>
            </a:r>
            <a:endParaRPr lang="zh-CN" altLang="en-US" baseline="0" dirty="0">
              <a:latin typeface="SimSun" panose="02010600030101010101" pitchFamily="2" charset="-122"/>
              <a:ea typeface="SimSun" panose="02010600030101010101" pitchFamily="2" charset="-122"/>
            </a:endParaRPr>
          </a:p>
          <a:p>
            <a:pPr algn="just" eaLnBrk="0" hangingPunct="0">
              <a:lnSpc>
                <a:spcPct val="120000"/>
              </a:lnSpc>
            </a:pPr>
            <a:r>
              <a:rPr lang="zh-CN" altLang="en-US" baseline="0" dirty="0">
                <a:latin typeface="SimSun" panose="02010600030101010101" pitchFamily="2" charset="-122"/>
                <a:ea typeface="SimSun" panose="02010600030101010101" pitchFamily="2" charset="-122"/>
              </a:rPr>
              <a:t>      淀粉         </a:t>
            </a:r>
            <a:r>
              <a:rPr lang="en-US" altLang="zh-CN" baseline="0" dirty="0">
                <a:latin typeface="SimSun" panose="02010600030101010101" pitchFamily="2" charset="-122"/>
                <a:ea typeface="SimSun" panose="02010600030101010101" pitchFamily="2" charset="-122"/>
              </a:rPr>
              <a:t>20g  </a:t>
            </a:r>
            <a:endParaRPr lang="en-US" altLang="zh-CN" baseline="0" dirty="0">
              <a:latin typeface="SimSun" panose="02010600030101010101" pitchFamily="2" charset="-122"/>
              <a:ea typeface="SimSun" panose="02010600030101010101" pitchFamily="2" charset="-122"/>
            </a:endParaRPr>
          </a:p>
          <a:p>
            <a:pPr algn="just" eaLnBrk="0" hangingPunct="0">
              <a:lnSpc>
                <a:spcPct val="120000"/>
              </a:lnSpc>
            </a:pPr>
            <a:r>
              <a:rPr lang="en-US" altLang="zh-CN" baseline="0" dirty="0">
                <a:latin typeface="SimSun" panose="02010600030101010101" pitchFamily="2" charset="-122"/>
                <a:ea typeface="SimSun" panose="02010600030101010101" pitchFamily="2" charset="-122"/>
              </a:rPr>
              <a:t>     K</a:t>
            </a:r>
            <a:r>
              <a:rPr lang="en-US" altLang="zh-CN" baseline="-22000" dirty="0">
                <a:latin typeface="SimSun" panose="02010600030101010101" pitchFamily="2" charset="-122"/>
                <a:ea typeface="SimSun" panose="02010600030101010101" pitchFamily="2" charset="-122"/>
              </a:rPr>
              <a:t>2</a:t>
            </a:r>
            <a:r>
              <a:rPr lang="en-US" altLang="zh-CN" baseline="0" dirty="0">
                <a:latin typeface="SimSun" panose="02010600030101010101" pitchFamily="2" charset="-122"/>
                <a:ea typeface="SimSun" panose="02010600030101010101" pitchFamily="2" charset="-122"/>
              </a:rPr>
              <a:t>HPO</a:t>
            </a:r>
            <a:r>
              <a:rPr lang="en-US" altLang="zh-CN" baseline="-22000" dirty="0">
                <a:latin typeface="SimSun" panose="02010600030101010101" pitchFamily="2" charset="-122"/>
                <a:ea typeface="SimSun" panose="02010600030101010101" pitchFamily="2" charset="-122"/>
              </a:rPr>
              <a:t>4</a:t>
            </a:r>
            <a:r>
              <a:rPr lang="en-US" altLang="zh-CN" baseline="0" dirty="0">
                <a:latin typeface="SimSun" panose="02010600030101010101" pitchFamily="2" charset="-122"/>
                <a:ea typeface="SimSun" panose="02010600030101010101" pitchFamily="2" charset="-122"/>
              </a:rPr>
              <a:t>        0.5g     </a:t>
            </a:r>
            <a:endParaRPr lang="en-US" altLang="zh-CN" baseline="0" dirty="0">
              <a:latin typeface="SimSun" panose="02010600030101010101" pitchFamily="2" charset="-122"/>
              <a:ea typeface="SimSun" panose="02010600030101010101" pitchFamily="2" charset="-122"/>
            </a:endParaRPr>
          </a:p>
          <a:p>
            <a:pPr algn="just" eaLnBrk="0" hangingPunct="0">
              <a:lnSpc>
                <a:spcPct val="120000"/>
              </a:lnSpc>
            </a:pPr>
            <a:r>
              <a:rPr lang="en-US" altLang="zh-CN" baseline="0" dirty="0">
                <a:latin typeface="SimSun" panose="02010600030101010101" pitchFamily="2" charset="-122"/>
                <a:ea typeface="SimSun" panose="02010600030101010101" pitchFamily="2" charset="-122"/>
              </a:rPr>
              <a:t>      NaCl         0.5g    </a:t>
            </a:r>
            <a:endParaRPr lang="en-US" altLang="zh-CN" baseline="0" dirty="0">
              <a:latin typeface="SimSun" panose="02010600030101010101" pitchFamily="2" charset="-122"/>
              <a:ea typeface="SimSun" panose="02010600030101010101" pitchFamily="2" charset="-122"/>
            </a:endParaRPr>
          </a:p>
          <a:p>
            <a:pPr algn="just" eaLnBrk="0" hangingPunct="0">
              <a:lnSpc>
                <a:spcPct val="120000"/>
              </a:lnSpc>
            </a:pPr>
            <a:r>
              <a:rPr lang="en-US" altLang="zh-CN" baseline="0" dirty="0">
                <a:latin typeface="SimSun" panose="02010600030101010101" pitchFamily="2" charset="-122"/>
                <a:ea typeface="SimSun" panose="02010600030101010101" pitchFamily="2" charset="-122"/>
              </a:rPr>
              <a:t>   MgSO</a:t>
            </a:r>
            <a:r>
              <a:rPr lang="en-US" altLang="zh-CN" baseline="-22000" dirty="0">
                <a:latin typeface="SimSun" panose="02010600030101010101" pitchFamily="2" charset="-122"/>
                <a:ea typeface="SimSun" panose="02010600030101010101" pitchFamily="2" charset="-122"/>
              </a:rPr>
              <a:t>4</a:t>
            </a:r>
            <a:r>
              <a:rPr lang="en-US" altLang="zh-CN" baseline="0" dirty="0">
                <a:latin typeface="SimSun" panose="02010600030101010101" pitchFamily="2" charset="-122"/>
                <a:ea typeface="SimSun" panose="02010600030101010101" pitchFamily="2" charset="-122"/>
              </a:rPr>
              <a:t>.7H</a:t>
            </a:r>
            <a:r>
              <a:rPr lang="en-US" altLang="zh-CN" baseline="-22000" dirty="0">
                <a:latin typeface="SimSun" panose="02010600030101010101" pitchFamily="2" charset="-122"/>
                <a:ea typeface="SimSun" panose="02010600030101010101" pitchFamily="2" charset="-122"/>
              </a:rPr>
              <a:t>2</a:t>
            </a:r>
            <a:r>
              <a:rPr lang="en-US" altLang="zh-CN" baseline="0" dirty="0">
                <a:latin typeface="SimSun" panose="02010600030101010101" pitchFamily="2" charset="-122"/>
                <a:ea typeface="SimSun" panose="02010600030101010101" pitchFamily="2" charset="-122"/>
              </a:rPr>
              <a:t>O      0.5g    </a:t>
            </a:r>
            <a:endParaRPr lang="en-US" altLang="zh-CN" baseline="0" dirty="0">
              <a:latin typeface="SimSun" panose="02010600030101010101" pitchFamily="2" charset="-122"/>
              <a:ea typeface="SimSun" panose="02010600030101010101" pitchFamily="2" charset="-122"/>
            </a:endParaRPr>
          </a:p>
          <a:p>
            <a:pPr algn="just" eaLnBrk="0" hangingPunct="0">
              <a:lnSpc>
                <a:spcPct val="120000"/>
              </a:lnSpc>
            </a:pPr>
            <a:r>
              <a:rPr lang="en-US" altLang="zh-CN" baseline="0" dirty="0">
                <a:latin typeface="SimSun" panose="02010600030101010101" pitchFamily="2" charset="-122"/>
                <a:ea typeface="SimSun" panose="02010600030101010101" pitchFamily="2" charset="-122"/>
              </a:rPr>
              <a:t>      KNO</a:t>
            </a:r>
            <a:r>
              <a:rPr lang="en-US" altLang="zh-CN" baseline="-22000" dirty="0">
                <a:latin typeface="SimSun" panose="02010600030101010101" pitchFamily="2" charset="-122"/>
                <a:ea typeface="SimSun" panose="02010600030101010101" pitchFamily="2" charset="-122"/>
              </a:rPr>
              <a:t>3</a:t>
            </a:r>
            <a:r>
              <a:rPr lang="en-US" altLang="zh-CN" baseline="0" dirty="0">
                <a:latin typeface="SimSun" panose="02010600030101010101" pitchFamily="2" charset="-122"/>
                <a:ea typeface="SimSun" panose="02010600030101010101" pitchFamily="2" charset="-122"/>
              </a:rPr>
              <a:t>          1g  </a:t>
            </a:r>
            <a:endParaRPr lang="en-US" altLang="zh-CN" baseline="0" dirty="0">
              <a:latin typeface="SimSun" panose="02010600030101010101" pitchFamily="2" charset="-122"/>
              <a:ea typeface="SimSun" panose="02010600030101010101" pitchFamily="2" charset="-122"/>
            </a:endParaRPr>
          </a:p>
          <a:p>
            <a:pPr algn="just" eaLnBrk="0" hangingPunct="0">
              <a:lnSpc>
                <a:spcPct val="120000"/>
              </a:lnSpc>
            </a:pPr>
            <a:r>
              <a:rPr lang="en-US" altLang="zh-CN" baseline="0" dirty="0">
                <a:latin typeface="SimSun" panose="02010600030101010101" pitchFamily="2" charset="-122"/>
                <a:ea typeface="SimSun" panose="02010600030101010101" pitchFamily="2" charset="-122"/>
              </a:rPr>
              <a:t>     FeSO</a:t>
            </a:r>
            <a:r>
              <a:rPr lang="en-US" altLang="zh-CN" baseline="-22000" dirty="0">
                <a:latin typeface="SimSun" panose="02010600030101010101" pitchFamily="2" charset="-122"/>
                <a:ea typeface="SimSun" panose="02010600030101010101" pitchFamily="2" charset="-122"/>
              </a:rPr>
              <a:t>4</a:t>
            </a:r>
            <a:r>
              <a:rPr lang="en-US" altLang="zh-CN" baseline="0" dirty="0">
                <a:latin typeface="SimSun" panose="02010600030101010101" pitchFamily="2" charset="-122"/>
                <a:ea typeface="SimSun" panose="02010600030101010101" pitchFamily="2" charset="-122"/>
              </a:rPr>
              <a:t>         0.01g      </a:t>
            </a:r>
            <a:endParaRPr lang="en-US" altLang="zh-CN" baseline="0" dirty="0">
              <a:latin typeface="SimSun" panose="02010600030101010101" pitchFamily="2" charset="-122"/>
              <a:ea typeface="SimSun" panose="02010600030101010101" pitchFamily="2" charset="-122"/>
            </a:endParaRPr>
          </a:p>
          <a:p>
            <a:pPr algn="just" eaLnBrk="0" hangingPunct="0">
              <a:lnSpc>
                <a:spcPct val="120000"/>
              </a:lnSpc>
            </a:pPr>
            <a:r>
              <a:rPr lang="en-US" altLang="zh-CN" baseline="0" dirty="0">
                <a:latin typeface="SimSun" panose="02010600030101010101" pitchFamily="2" charset="-122"/>
                <a:ea typeface="SimSun" panose="02010600030101010101" pitchFamily="2" charset="-122"/>
              </a:rPr>
              <a:t>      H</a:t>
            </a:r>
            <a:r>
              <a:rPr lang="en-US" altLang="zh-CN" baseline="-22000" dirty="0">
                <a:latin typeface="SimSun" panose="02010600030101010101" pitchFamily="2" charset="-122"/>
                <a:ea typeface="SimSun" panose="02010600030101010101" pitchFamily="2" charset="-122"/>
              </a:rPr>
              <a:t>2</a:t>
            </a:r>
            <a:r>
              <a:rPr lang="en-US" altLang="zh-CN" baseline="0" dirty="0">
                <a:latin typeface="SimSun" panose="02010600030101010101" pitchFamily="2" charset="-122"/>
                <a:ea typeface="SimSun" panose="02010600030101010101" pitchFamily="2" charset="-122"/>
              </a:rPr>
              <a:t>O          1000ml</a:t>
            </a:r>
            <a:endParaRPr lang="en-US" altLang="zh-CN" baseline="0" dirty="0">
              <a:latin typeface="SimSun" panose="02010600030101010101" pitchFamily="2" charset="-122"/>
              <a:ea typeface="SimSun" panose="02010600030101010101" pitchFamily="2" charset="-122"/>
            </a:endParaRPr>
          </a:p>
          <a:p>
            <a:pPr algn="just" eaLnBrk="0" hangingPunct="0">
              <a:lnSpc>
                <a:spcPct val="120000"/>
              </a:lnSpc>
            </a:pPr>
            <a:r>
              <a:rPr lang="en-US" altLang="zh-CN" sz="1800" baseline="0" dirty="0">
                <a:latin typeface="Arial" panose="020B0604020202020204" pitchFamily="34" charset="0"/>
                <a:ea typeface="SimSun" panose="02010600030101010101" pitchFamily="2" charset="-122"/>
              </a:rPr>
              <a:t>                                                     </a:t>
            </a:r>
            <a:r>
              <a:rPr lang="en-US" altLang="zh-CN" baseline="0" dirty="0">
                <a:latin typeface="SimSun" panose="02010600030101010101" pitchFamily="2" charset="-122"/>
                <a:ea typeface="SimSun" panose="02010600030101010101" pitchFamily="2" charset="-122"/>
              </a:rPr>
              <a:t>PH: 7.0</a:t>
            </a:r>
            <a:r>
              <a:rPr lang="zh-CN" altLang="en-US" baseline="0" dirty="0">
                <a:latin typeface="SimSun" panose="02010600030101010101" pitchFamily="2" charset="-122"/>
                <a:ea typeface="SimSun" panose="02010600030101010101" pitchFamily="2" charset="-122"/>
              </a:rPr>
              <a:t>～</a:t>
            </a:r>
            <a:r>
              <a:rPr lang="en-US" altLang="zh-CN" baseline="0" dirty="0">
                <a:latin typeface="SimSun" panose="02010600030101010101" pitchFamily="2" charset="-122"/>
                <a:ea typeface="SimSun" panose="02010600030101010101" pitchFamily="2" charset="-122"/>
              </a:rPr>
              <a:t>7.2</a:t>
            </a:r>
            <a:endParaRPr lang="en-US" altLang="zh-CN" baseline="0" dirty="0">
              <a:latin typeface="SimSun" panose="02010600030101010101" pitchFamily="2" charset="-122"/>
              <a:ea typeface="SimSun" panose="02010600030101010101" pitchFamily="2" charset="-122"/>
            </a:endParaRPr>
          </a:p>
        </p:txBody>
      </p:sp>
      <p:sp>
        <p:nvSpPr>
          <p:cNvPr id="5" name="Text Box 4"/>
          <p:cNvSpPr txBox="1"/>
          <p:nvPr/>
        </p:nvSpPr>
        <p:spPr>
          <a:xfrm>
            <a:off x="3962400" y="1622425"/>
            <a:ext cx="5257800" cy="2644775"/>
          </a:xfrm>
          <a:prstGeom prst="rect">
            <a:avLst/>
          </a:prstGeom>
          <a:solidFill>
            <a:srgbClr val="5A1D02"/>
          </a:solidFill>
          <a:ln w="28575" cap="flat" cmpd="sng">
            <a:solidFill>
              <a:srgbClr val="FF3300"/>
            </a:solidFill>
            <a:prstDash val="solid"/>
            <a:miter/>
            <a:headEnd type="none" w="med" len="med"/>
            <a:tailEnd type="none" w="med" len="med"/>
          </a:ln>
        </p:spPr>
        <p:txBody>
          <a:bodyPr>
            <a:spAutoFit/>
          </a:bodyPr>
          <a:p>
            <a:pPr algn="just" eaLnBrk="0" hangingPunct="0">
              <a:lnSpc>
                <a:spcPct val="115000"/>
              </a:lnSpc>
            </a:pPr>
            <a:r>
              <a:rPr lang="zh-CN" altLang="en-US" baseline="0" dirty="0">
                <a:solidFill>
                  <a:schemeClr val="bg1"/>
                </a:solidFill>
                <a:latin typeface="SimSun" panose="02010600030101010101" pitchFamily="2" charset="-122"/>
                <a:ea typeface="SimSun" panose="02010600030101010101" pitchFamily="2" charset="-122"/>
              </a:rPr>
              <a:t>细菌（牛肉膏蛋白胨培养基）：</a:t>
            </a:r>
            <a:endParaRPr lang="zh-CN" altLang="en-US" baseline="0" dirty="0">
              <a:solidFill>
                <a:schemeClr val="bg1"/>
              </a:solidFill>
              <a:latin typeface="SimSun" panose="02010600030101010101" pitchFamily="2" charset="-122"/>
              <a:ea typeface="SimSun" panose="02010600030101010101" pitchFamily="2" charset="-122"/>
            </a:endParaRPr>
          </a:p>
          <a:p>
            <a:pPr algn="just" eaLnBrk="0" hangingPunct="0">
              <a:lnSpc>
                <a:spcPct val="115000"/>
              </a:lnSpc>
            </a:pPr>
            <a:r>
              <a:rPr lang="zh-CN" altLang="en-US" baseline="0" dirty="0">
                <a:solidFill>
                  <a:schemeClr val="bg1"/>
                </a:solidFill>
                <a:latin typeface="SimSun" panose="02010600030101010101" pitchFamily="2" charset="-122"/>
                <a:ea typeface="SimSun" panose="02010600030101010101" pitchFamily="2" charset="-122"/>
              </a:rPr>
              <a:t>     牛肉膏     </a:t>
            </a:r>
            <a:r>
              <a:rPr lang="en-US" altLang="zh-CN" baseline="0" dirty="0">
                <a:solidFill>
                  <a:schemeClr val="bg1"/>
                </a:solidFill>
                <a:latin typeface="SimSun" panose="02010600030101010101" pitchFamily="2" charset="-122"/>
                <a:ea typeface="SimSun" panose="02010600030101010101" pitchFamily="2" charset="-122"/>
              </a:rPr>
              <a:t>3g</a:t>
            </a:r>
            <a:endParaRPr lang="en-US" altLang="zh-CN" baseline="0" dirty="0">
              <a:solidFill>
                <a:schemeClr val="bg1"/>
              </a:solidFill>
              <a:latin typeface="SimSun" panose="02010600030101010101" pitchFamily="2" charset="-122"/>
              <a:ea typeface="SimSun" panose="02010600030101010101" pitchFamily="2" charset="-122"/>
            </a:endParaRPr>
          </a:p>
          <a:p>
            <a:pPr algn="just" eaLnBrk="0" hangingPunct="0">
              <a:lnSpc>
                <a:spcPct val="115000"/>
              </a:lnSpc>
            </a:pPr>
            <a:r>
              <a:rPr lang="en-US" altLang="zh-CN" baseline="0" dirty="0">
                <a:solidFill>
                  <a:schemeClr val="bg1"/>
                </a:solidFill>
                <a:latin typeface="SimSun" panose="02010600030101010101" pitchFamily="2" charset="-122"/>
                <a:ea typeface="SimSun" panose="02010600030101010101" pitchFamily="2" charset="-122"/>
              </a:rPr>
              <a:t>     </a:t>
            </a:r>
            <a:r>
              <a:rPr lang="zh-CN" altLang="en-US" baseline="0" dirty="0">
                <a:solidFill>
                  <a:schemeClr val="bg1"/>
                </a:solidFill>
                <a:latin typeface="SimSun" panose="02010600030101010101" pitchFamily="2" charset="-122"/>
                <a:ea typeface="SimSun" panose="02010600030101010101" pitchFamily="2" charset="-122"/>
              </a:rPr>
              <a:t>蛋白胨    </a:t>
            </a:r>
            <a:r>
              <a:rPr lang="en-US" altLang="zh-CN" baseline="0" dirty="0">
                <a:solidFill>
                  <a:schemeClr val="bg1"/>
                </a:solidFill>
                <a:latin typeface="SimSun" panose="02010600030101010101" pitchFamily="2" charset="-122"/>
                <a:ea typeface="SimSun" panose="02010600030101010101" pitchFamily="2" charset="-122"/>
              </a:rPr>
              <a:t>10g    </a:t>
            </a:r>
            <a:endParaRPr lang="en-US" altLang="zh-CN" baseline="0" dirty="0">
              <a:solidFill>
                <a:schemeClr val="bg1"/>
              </a:solidFill>
              <a:latin typeface="SimSun" panose="02010600030101010101" pitchFamily="2" charset="-122"/>
              <a:ea typeface="SimSun" panose="02010600030101010101" pitchFamily="2" charset="-122"/>
            </a:endParaRPr>
          </a:p>
          <a:p>
            <a:pPr algn="just" eaLnBrk="0" hangingPunct="0">
              <a:lnSpc>
                <a:spcPct val="115000"/>
              </a:lnSpc>
            </a:pPr>
            <a:r>
              <a:rPr lang="en-US" altLang="zh-CN" baseline="0" dirty="0">
                <a:solidFill>
                  <a:schemeClr val="bg1"/>
                </a:solidFill>
                <a:latin typeface="SimSun" panose="02010600030101010101" pitchFamily="2" charset="-122"/>
                <a:ea typeface="SimSun" panose="02010600030101010101" pitchFamily="2" charset="-122"/>
              </a:rPr>
              <a:t>      NaCl      5g     </a:t>
            </a:r>
            <a:endParaRPr lang="en-US" altLang="zh-CN" baseline="0" dirty="0">
              <a:solidFill>
                <a:schemeClr val="bg1"/>
              </a:solidFill>
              <a:latin typeface="SimSun" panose="02010600030101010101" pitchFamily="2" charset="-122"/>
              <a:ea typeface="SimSun" panose="02010600030101010101" pitchFamily="2" charset="-122"/>
            </a:endParaRPr>
          </a:p>
          <a:p>
            <a:pPr algn="just" eaLnBrk="0" hangingPunct="0">
              <a:lnSpc>
                <a:spcPct val="115000"/>
              </a:lnSpc>
            </a:pPr>
            <a:r>
              <a:rPr lang="en-US" altLang="zh-CN" baseline="0" dirty="0">
                <a:solidFill>
                  <a:schemeClr val="bg1"/>
                </a:solidFill>
                <a:latin typeface="SimSun" panose="02010600030101010101" pitchFamily="2" charset="-122"/>
                <a:ea typeface="SimSun" panose="02010600030101010101" pitchFamily="2" charset="-122"/>
              </a:rPr>
              <a:t>      H</a:t>
            </a:r>
            <a:r>
              <a:rPr lang="en-US" altLang="zh-CN" baseline="-25000" dirty="0">
                <a:solidFill>
                  <a:schemeClr val="bg1"/>
                </a:solidFill>
                <a:latin typeface="SimSun" panose="02010600030101010101" pitchFamily="2" charset="-122"/>
                <a:ea typeface="SimSun" panose="02010600030101010101" pitchFamily="2" charset="-122"/>
              </a:rPr>
              <a:t>2</a:t>
            </a:r>
            <a:r>
              <a:rPr lang="en-US" altLang="zh-CN" baseline="0" dirty="0">
                <a:solidFill>
                  <a:schemeClr val="bg1"/>
                </a:solidFill>
                <a:latin typeface="SimSun" panose="02010600030101010101" pitchFamily="2" charset="-122"/>
                <a:ea typeface="SimSun" panose="02010600030101010101" pitchFamily="2" charset="-122"/>
              </a:rPr>
              <a:t>O      1000ml   </a:t>
            </a:r>
            <a:endParaRPr lang="en-US" altLang="zh-CN" baseline="0" dirty="0">
              <a:solidFill>
                <a:schemeClr val="bg1"/>
              </a:solidFill>
              <a:latin typeface="SimSun" panose="02010600030101010101" pitchFamily="2" charset="-122"/>
              <a:ea typeface="SimSun" panose="02010600030101010101" pitchFamily="2" charset="-122"/>
            </a:endParaRPr>
          </a:p>
          <a:p>
            <a:pPr algn="just" eaLnBrk="0" hangingPunct="0">
              <a:lnSpc>
                <a:spcPct val="115000"/>
              </a:lnSpc>
            </a:pPr>
            <a:r>
              <a:rPr lang="en-US" altLang="zh-CN" baseline="0" dirty="0">
                <a:solidFill>
                  <a:schemeClr val="bg1"/>
                </a:solidFill>
                <a:latin typeface="SimSun" panose="02010600030101010101" pitchFamily="2" charset="-122"/>
                <a:ea typeface="SimSun" panose="02010600030101010101" pitchFamily="2" charset="-122"/>
              </a:rPr>
              <a:t>                  PH: 7.0</a:t>
            </a:r>
            <a:r>
              <a:rPr lang="zh-CN" altLang="en-US" baseline="0" dirty="0">
                <a:solidFill>
                  <a:schemeClr val="bg1"/>
                </a:solidFill>
                <a:latin typeface="SimSun" panose="02010600030101010101" pitchFamily="2" charset="-122"/>
                <a:ea typeface="SimSun" panose="02010600030101010101" pitchFamily="2" charset="-122"/>
              </a:rPr>
              <a:t>～</a:t>
            </a:r>
            <a:r>
              <a:rPr lang="en-US" altLang="zh-CN" baseline="0" dirty="0">
                <a:solidFill>
                  <a:schemeClr val="bg1"/>
                </a:solidFill>
                <a:latin typeface="SimSun" panose="02010600030101010101" pitchFamily="2" charset="-122"/>
                <a:ea typeface="SimSun" panose="02010600030101010101" pitchFamily="2" charset="-122"/>
              </a:rPr>
              <a:t>7.2</a:t>
            </a:r>
            <a:endParaRPr lang="en-US" altLang="zh-CN" b="0" baseline="0" dirty="0">
              <a:solidFill>
                <a:schemeClr val="bg1"/>
              </a:solidFill>
              <a:latin typeface="Times New Roman" panose="02020603050405020304" pitchFamily="18" charset="0"/>
              <a:ea typeface="SimSun"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57349"/>
                                        </p:tgtEl>
                                        <p:attrNameLst>
                                          <p:attrName>style.visibility</p:attrName>
                                        </p:attrNameLst>
                                      </p:cBhvr>
                                      <p:to>
                                        <p:strVal val="visible"/>
                                      </p:to>
                                    </p:set>
                                    <p:anim calcmode="lin" valueType="num">
                                      <p:cBhvr>
                                        <p:cTn id="7" dur="1000" fill="hold"/>
                                        <p:tgtEl>
                                          <p:spTgt spid="57349"/>
                                        </p:tgtEl>
                                        <p:attrNameLst>
                                          <p:attrName>style.rotation</p:attrName>
                                        </p:attrNameLst>
                                      </p:cBhvr>
                                      <p:tavLst>
                                        <p:tav tm="0">
                                          <p:val>
                                            <p:fltVal val="90.000000"/>
                                          </p:val>
                                        </p:tav>
                                        <p:tav tm="80000">
                                          <p:val>
                                            <p:fltVal val="90.000000"/>
                                          </p:val>
                                        </p:tav>
                                        <p:tav tm="80000">
                                          <p:val>
                                            <p:fltVal val="90.000000"/>
                                          </p:val>
                                        </p:tav>
                                        <p:tav tm="100000">
                                          <p:val>
                                            <p:fltVal val="0.000000"/>
                                          </p:val>
                                        </p:tav>
                                      </p:tavLst>
                                    </p:anim>
                                    <p:anim calcmode="lin" valueType="num">
                                      <p:cBhvr>
                                        <p:cTn id="8" dur="1000" fill="hold"/>
                                        <p:tgtEl>
                                          <p:spTgt spid="57349"/>
                                        </p:tgtEl>
                                        <p:attrNameLst>
                                          <p:attrName>ppt_x</p:attrName>
                                        </p:attrNameLst>
                                      </p:cBhvr>
                                      <p:tavLst>
                                        <p:tav tm="0">
                                          <p:val>
                                            <p:fltVal val="-1.000000"/>
                                          </p:val>
                                        </p:tav>
                                        <p:tav tm="50000">
                                          <p:val>
                                            <p:fltVal val="0.950000"/>
                                          </p:val>
                                        </p:tav>
                                        <p:tav tm="100000">
                                          <p:val>
                                            <p:strVal val="#ppt_x"/>
                                          </p:val>
                                        </p:tav>
                                      </p:tavLst>
                                    </p:anim>
                                    <p:anim calcmode="lin" valueType="num">
                                      <p:cBhvr>
                                        <p:cTn id="9" dur="1000" fill="hold"/>
                                        <p:tgtEl>
                                          <p:spTgt spid="57349"/>
                                        </p:tgtEl>
                                        <p:attrNameLst>
                                          <p:attrName>ppt_y</p:attrName>
                                        </p:attrNameLst>
                                      </p:cBhvr>
                                      <p:tavLst>
                                        <p:tav tm="0">
                                          <p:val>
                                            <p:strVal val="#ppt_y"/>
                                          </p:val>
                                        </p:tav>
                                        <p:tav tm="100000">
                                          <p:val>
                                            <p:strVal val="#ppt_y"/>
                                          </p:val>
                                        </p:tav>
                                      </p:tavLst>
                                    </p:anim>
                                    <p:animEffect transition="in" filter="fade">
                                      <p:cBhvr>
                                        <p:cTn id="10" dur="1000"/>
                                        <p:tgtEl>
                                          <p:spTgt spid="57349"/>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grpId="0" nodeType="clickEffect">
                                  <p:stCondLst>
                                    <p:cond delay="0"/>
                                  </p:stCondLst>
                                  <p:iterate type="lt">
                                    <p:tmPct val="0"/>
                                  </p:iterate>
                                  <p:childTnLst>
                                    <p:set>
                                      <p:cBhvr>
                                        <p:cTn id="14" dur="1" fill="hold">
                                          <p:stCondLst>
                                            <p:cond delay="0"/>
                                          </p:stCondLst>
                                        </p:cTn>
                                        <p:tgtEl>
                                          <p:spTgt spid="5"/>
                                        </p:tgtEl>
                                        <p:attrNameLst>
                                          <p:attrName>style.visibility</p:attrName>
                                        </p:attrNameLst>
                                      </p:cBhvr>
                                      <p:to>
                                        <p:strVal val="visible"/>
                                      </p:to>
                                    </p:set>
                                    <p:animEffect transition="in" filter="wheel(4)">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9"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Rectangle 5"/>
          <p:cNvSpPr/>
          <p:nvPr/>
        </p:nvSpPr>
        <p:spPr>
          <a:xfrm>
            <a:off x="228600" y="762000"/>
            <a:ext cx="8915400" cy="2514600"/>
          </a:xfrm>
          <a:prstGeom prst="rect">
            <a:avLst/>
          </a:prstGeom>
          <a:noFill/>
          <a:ln w="9525">
            <a:noFill/>
          </a:ln>
        </p:spPr>
        <p:txBody>
          <a:bodyPr anchor="ctr" anchorCtr="0"/>
          <a:p>
            <a:pPr>
              <a:lnSpc>
                <a:spcPct val="135000"/>
              </a:lnSpc>
            </a:pPr>
            <a:r>
              <a:rPr lang="zh-CN" altLang="en-US" sz="3200" baseline="0" dirty="0">
                <a:solidFill>
                  <a:srgbClr val="C00000"/>
                </a:solidFill>
                <a:latin typeface="楷体_GB2312" pitchFamily="49" charset="-122"/>
              </a:rPr>
              <a:t>微生物的六大营养要素</a:t>
            </a:r>
            <a:br>
              <a:rPr lang="zh-CN" altLang="en-US" sz="2800" b="0" baseline="0" dirty="0">
                <a:solidFill>
                  <a:srgbClr val="000000"/>
                </a:solidFill>
                <a:latin typeface="楷体_GB2312" pitchFamily="49" charset="-122"/>
              </a:rPr>
            </a:br>
            <a:r>
              <a:rPr lang="zh-CN" altLang="en-US" sz="2800" baseline="0" dirty="0">
                <a:latin typeface="Times New Roman" panose="02020603050405020304" pitchFamily="18" charset="0"/>
              </a:rPr>
              <a:t>微生物的化学组成：</a:t>
            </a:r>
            <a:br>
              <a:rPr lang="zh-CN" altLang="en-US" baseline="0" dirty="0">
                <a:latin typeface="Arial" panose="020B0604020202020204" pitchFamily="34" charset="0"/>
              </a:rPr>
            </a:br>
            <a:r>
              <a:rPr lang="zh-CN" altLang="en-US" baseline="0" dirty="0">
                <a:latin typeface="Arial" panose="020B0604020202020204" pitchFamily="34" charset="0"/>
              </a:rPr>
              <a:t>             碳、氢、氧、氮、磷、硫、钾、镁、钙、钠、铁、锰、锌等。</a:t>
            </a:r>
            <a:endParaRPr lang="zh-CN" altLang="en-US" baseline="0" dirty="0">
              <a:latin typeface="Arial" panose="020B0604020202020204" pitchFamily="34" charset="0"/>
            </a:endParaRPr>
          </a:p>
        </p:txBody>
      </p:sp>
      <p:sp>
        <p:nvSpPr>
          <p:cNvPr id="8195" name="Text Box 6"/>
          <p:cNvSpPr txBox="1"/>
          <p:nvPr/>
        </p:nvSpPr>
        <p:spPr>
          <a:xfrm>
            <a:off x="1447800" y="3124200"/>
            <a:ext cx="5956300" cy="576263"/>
          </a:xfrm>
          <a:prstGeom prst="rect">
            <a:avLst/>
          </a:prstGeom>
          <a:solidFill>
            <a:srgbClr val="003300"/>
          </a:solidFill>
          <a:ln w="57150" cap="flat" cmpd="thinThick">
            <a:solidFill>
              <a:srgbClr val="FF0000"/>
            </a:solidFill>
            <a:prstDash val="solid"/>
            <a:miter/>
            <a:headEnd type="none" w="med" len="med"/>
            <a:tailEnd type="none" w="med" len="med"/>
          </a:ln>
        </p:spPr>
        <p:txBody>
          <a:bodyPr wrap="none">
            <a:spAutoFit/>
          </a:bodyPr>
          <a:p>
            <a:r>
              <a:rPr lang="zh-CN" altLang="en-US" sz="2800" baseline="0" dirty="0">
                <a:solidFill>
                  <a:srgbClr val="00FF00"/>
                </a:solidFill>
                <a:latin typeface="Times New Roman" panose="02020603050405020304" pitchFamily="18" charset="0"/>
              </a:rPr>
              <a:t>主要元素：碳、氢、氧、氮、磷、硫</a:t>
            </a:r>
            <a:endParaRPr lang="zh-CN" altLang="en-US" sz="2800" baseline="0" dirty="0">
              <a:solidFill>
                <a:srgbClr val="00FF00"/>
              </a:solidFill>
              <a:latin typeface="Times New Roman" panose="02020603050405020304" pitchFamily="18" charset="0"/>
            </a:endParaRPr>
          </a:p>
        </p:txBody>
      </p:sp>
      <p:sp>
        <p:nvSpPr>
          <p:cNvPr id="8196" name="AutoShape 7"/>
          <p:cNvSpPr/>
          <p:nvPr/>
        </p:nvSpPr>
        <p:spPr>
          <a:xfrm>
            <a:off x="3124200" y="3657600"/>
            <a:ext cx="762000" cy="914400"/>
          </a:xfrm>
          <a:prstGeom prst="curvedRightArrow">
            <a:avLst>
              <a:gd name="adj1" fmla="val 24000"/>
              <a:gd name="adj2" fmla="val 48000"/>
              <a:gd name="adj3" fmla="val 33333"/>
            </a:avLst>
          </a:prstGeom>
          <a:solidFill>
            <a:schemeClr val="accent1"/>
          </a:solidFill>
          <a:ln w="9525" cap="flat" cmpd="sng">
            <a:solidFill>
              <a:schemeClr val="tx1"/>
            </a:solidFill>
            <a:prstDash val="solid"/>
            <a:miter/>
            <a:headEnd type="none" w="med" len="med"/>
            <a:tailEnd type="none" w="med" len="med"/>
          </a:ln>
        </p:spPr>
        <p:txBody>
          <a:bodyPr anchor="ctr" anchorCtr="0">
            <a:spAutoFit/>
          </a:bodyPr>
          <a:p>
            <a:endParaRPr lang="zh-CN" altLang="en-US" dirty="0">
              <a:latin typeface="楷体_GB2312" pitchFamily="49" charset="-122"/>
            </a:endParaRPr>
          </a:p>
        </p:txBody>
      </p:sp>
      <p:sp>
        <p:nvSpPr>
          <p:cNvPr id="8197" name="Text Box 8"/>
          <p:cNvSpPr txBox="1"/>
          <p:nvPr/>
        </p:nvSpPr>
        <p:spPr>
          <a:xfrm>
            <a:off x="3886200" y="4267200"/>
            <a:ext cx="3810000" cy="528638"/>
          </a:xfrm>
          <a:prstGeom prst="rect">
            <a:avLst/>
          </a:prstGeom>
          <a:solidFill>
            <a:schemeClr val="tx2"/>
          </a:solidFill>
          <a:ln w="9525" cap="flat" cmpd="sng">
            <a:solidFill>
              <a:srgbClr val="FF0000"/>
            </a:solidFill>
            <a:prstDash val="solid"/>
            <a:miter/>
            <a:headEnd type="none" w="med" len="med"/>
            <a:tailEnd type="none" w="med" len="med"/>
          </a:ln>
        </p:spPr>
        <p:txBody>
          <a:bodyPr>
            <a:spAutoFit/>
          </a:bodyPr>
          <a:p>
            <a:pPr>
              <a:spcBef>
                <a:spcPct val="50000"/>
              </a:spcBef>
            </a:pPr>
            <a:r>
              <a:rPr lang="zh-CN" altLang="en-US" sz="2800" baseline="0" dirty="0">
                <a:solidFill>
                  <a:srgbClr val="00FF00"/>
                </a:solidFill>
                <a:latin typeface="楷体_GB2312" pitchFamily="49" charset="-122"/>
              </a:rPr>
              <a:t>占细菌细胞干重的</a:t>
            </a:r>
            <a:r>
              <a:rPr lang="en-US" altLang="zh-CN" sz="2800" baseline="0" dirty="0">
                <a:solidFill>
                  <a:srgbClr val="00FF00"/>
                </a:solidFill>
                <a:latin typeface="楷体_GB2312" pitchFamily="49" charset="-122"/>
              </a:rPr>
              <a:t>97%</a:t>
            </a:r>
            <a:endParaRPr lang="en-US" altLang="zh-CN" sz="2800" baseline="0" dirty="0">
              <a:solidFill>
                <a:srgbClr val="00FF00"/>
              </a:solidFill>
              <a:latin typeface="楷体_GB2312" pitchFamily="49" charset="-122"/>
            </a:endParaRPr>
          </a:p>
        </p:txBody>
      </p:sp>
      <p:sp>
        <p:nvSpPr>
          <p:cNvPr id="8198" name="Rectangle 9"/>
          <p:cNvSpPr/>
          <p:nvPr/>
        </p:nvSpPr>
        <p:spPr>
          <a:xfrm>
            <a:off x="228600" y="5715000"/>
            <a:ext cx="8915400" cy="1295400"/>
          </a:xfrm>
          <a:prstGeom prst="rect">
            <a:avLst/>
          </a:prstGeom>
          <a:noFill/>
          <a:ln w="9525">
            <a:noFill/>
          </a:ln>
        </p:spPr>
        <p:txBody>
          <a:bodyPr anchor="ctr" anchorCtr="0"/>
          <a:p>
            <a:pPr>
              <a:lnSpc>
                <a:spcPct val="135000"/>
              </a:lnSpc>
            </a:pPr>
            <a:r>
              <a:rPr lang="en-US" altLang="zh-CN" sz="2800" baseline="0" dirty="0">
                <a:latin typeface="Arial" panose="020B0604020202020204" pitchFamily="34" charset="0"/>
              </a:rPr>
              <a:t>      </a:t>
            </a:r>
            <a:r>
              <a:rPr lang="zh-CN" altLang="en-US" baseline="0" dirty="0">
                <a:latin typeface="Arial" panose="020B0604020202020204" pitchFamily="34" charset="0"/>
              </a:rPr>
              <a:t>这些元素主要以水、有机物和无机盐的形式存在于细胞中。</a:t>
            </a:r>
            <a:br>
              <a:rPr lang="zh-CN" altLang="en-US" baseline="0" dirty="0">
                <a:latin typeface="Arial" panose="020B0604020202020204" pitchFamily="34" charset="0"/>
              </a:rPr>
            </a:br>
            <a:r>
              <a:rPr lang="zh-CN" altLang="en-US" baseline="0" dirty="0">
                <a:latin typeface="Arial" panose="020B0604020202020204" pitchFamily="34" charset="0"/>
              </a:rPr>
              <a:t>组成微生物细胞的这些化学物质分别来源于它们的营养物质。</a:t>
            </a:r>
            <a:endParaRPr lang="zh-CN" altLang="en-US" baseline="0" dirty="0">
              <a:latin typeface="Arial" panose="020B0604020202020204" pitchFamily="34" charset="0"/>
            </a:endParaRPr>
          </a:p>
        </p:txBody>
      </p:sp>
      <p:sp>
        <p:nvSpPr>
          <p:cNvPr id="8199" name="Text Box 10"/>
          <p:cNvSpPr txBox="1"/>
          <p:nvPr/>
        </p:nvSpPr>
        <p:spPr>
          <a:xfrm>
            <a:off x="762000" y="5029200"/>
            <a:ext cx="7027863" cy="576263"/>
          </a:xfrm>
          <a:prstGeom prst="rect">
            <a:avLst/>
          </a:prstGeom>
          <a:solidFill>
            <a:srgbClr val="003300"/>
          </a:solidFill>
          <a:ln w="57150" cap="flat" cmpd="thinThick">
            <a:solidFill>
              <a:srgbClr val="FF0000"/>
            </a:solidFill>
            <a:prstDash val="solid"/>
            <a:miter/>
            <a:headEnd type="none" w="med" len="med"/>
            <a:tailEnd type="none" w="med" len="med"/>
          </a:ln>
        </p:spPr>
        <p:txBody>
          <a:bodyPr wrap="none">
            <a:spAutoFit/>
          </a:bodyPr>
          <a:p>
            <a:r>
              <a:rPr lang="zh-CN" altLang="en-US" sz="2800" baseline="0" dirty="0">
                <a:solidFill>
                  <a:srgbClr val="00FF00"/>
                </a:solidFill>
                <a:latin typeface="Times New Roman" panose="02020603050405020304" pitchFamily="18" charset="0"/>
              </a:rPr>
              <a:t>微量元素：锌、锰、氯、钼、硒、钴、铜等</a:t>
            </a:r>
            <a:endParaRPr lang="zh-CN" altLang="en-US" sz="2800" baseline="0" dirty="0">
              <a:solidFill>
                <a:srgbClr val="00FF00"/>
              </a:solidFill>
              <a:latin typeface="Times New Roman" panose="02020603050405020304"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8" name="Text Box 2"/>
          <p:cNvSpPr txBox="1"/>
          <p:nvPr/>
        </p:nvSpPr>
        <p:spPr>
          <a:xfrm>
            <a:off x="457200" y="1911350"/>
            <a:ext cx="8382000" cy="1949450"/>
          </a:xfrm>
          <a:prstGeom prst="rect">
            <a:avLst/>
          </a:prstGeom>
          <a:solidFill>
            <a:srgbClr val="4C3204"/>
          </a:solidFill>
          <a:ln w="28575" cap="flat" cmpd="sng">
            <a:solidFill>
              <a:srgbClr val="FFFF00"/>
            </a:solidFill>
            <a:prstDash val="solid"/>
            <a:miter/>
            <a:headEnd type="none" w="med" len="med"/>
            <a:tailEnd type="none" w="med" len="med"/>
          </a:ln>
        </p:spPr>
        <p:txBody>
          <a:bodyPr>
            <a:spAutoFit/>
          </a:bodyPr>
          <a:p>
            <a:pPr algn="just" eaLnBrk="0" hangingPunct="0">
              <a:lnSpc>
                <a:spcPct val="125000"/>
              </a:lnSpc>
            </a:pPr>
            <a:r>
              <a:rPr lang="zh-CN" altLang="en-US" baseline="0" dirty="0">
                <a:solidFill>
                  <a:schemeClr val="bg1"/>
                </a:solidFill>
                <a:latin typeface="SimSun" panose="02010600030101010101" pitchFamily="2" charset="-122"/>
                <a:ea typeface="SimSun" panose="02010600030101010101" pitchFamily="2" charset="-122"/>
              </a:rPr>
              <a:t>酵母菌</a:t>
            </a:r>
            <a:r>
              <a:rPr lang="en-US" altLang="zh-CN" baseline="0" dirty="0">
                <a:solidFill>
                  <a:schemeClr val="bg1"/>
                </a:solidFill>
                <a:latin typeface="SimSun" panose="02010600030101010101" pitchFamily="2" charset="-122"/>
                <a:ea typeface="SimSun" panose="02010600030101010101" pitchFamily="2" charset="-122"/>
              </a:rPr>
              <a:t>(</a:t>
            </a:r>
            <a:r>
              <a:rPr lang="zh-CN" altLang="en-US" baseline="0" dirty="0">
                <a:solidFill>
                  <a:schemeClr val="bg1"/>
                </a:solidFill>
                <a:latin typeface="SimSun" panose="02010600030101010101" pitchFamily="2" charset="-122"/>
                <a:ea typeface="SimSun" panose="02010600030101010101" pitchFamily="2" charset="-122"/>
              </a:rPr>
              <a:t>麦芽汁培养基</a:t>
            </a:r>
            <a:r>
              <a:rPr lang="en-US" altLang="zh-CN" baseline="0" dirty="0">
                <a:solidFill>
                  <a:schemeClr val="bg1"/>
                </a:solidFill>
                <a:latin typeface="SimSun" panose="02010600030101010101" pitchFamily="2" charset="-122"/>
                <a:ea typeface="SimSun" panose="02010600030101010101" pitchFamily="2" charset="-122"/>
              </a:rPr>
              <a:t>)</a:t>
            </a:r>
            <a:endParaRPr lang="en-US" altLang="zh-CN" baseline="0" dirty="0">
              <a:solidFill>
                <a:schemeClr val="bg1"/>
              </a:solidFill>
              <a:latin typeface="SimSun" panose="02010600030101010101" pitchFamily="2" charset="-122"/>
              <a:ea typeface="SimSun" panose="02010600030101010101" pitchFamily="2" charset="-122"/>
            </a:endParaRPr>
          </a:p>
          <a:p>
            <a:pPr algn="just" eaLnBrk="0" hangingPunct="0">
              <a:lnSpc>
                <a:spcPct val="125000"/>
              </a:lnSpc>
            </a:pPr>
            <a:r>
              <a:rPr lang="zh-CN" altLang="en-US" baseline="0" dirty="0">
                <a:solidFill>
                  <a:schemeClr val="bg1"/>
                </a:solidFill>
                <a:latin typeface="SimSun" panose="02010600030101010101" pitchFamily="2" charset="-122"/>
                <a:ea typeface="SimSun" panose="02010600030101010101" pitchFamily="2" charset="-122"/>
              </a:rPr>
              <a:t>干麦芽粉加四倍水，在</a:t>
            </a:r>
            <a:r>
              <a:rPr lang="en-US" altLang="zh-CN" baseline="0" dirty="0">
                <a:solidFill>
                  <a:schemeClr val="bg1"/>
                </a:solidFill>
                <a:latin typeface="SimSun" panose="02010600030101010101" pitchFamily="2" charset="-122"/>
                <a:ea typeface="SimSun" panose="02010600030101010101" pitchFamily="2" charset="-122"/>
              </a:rPr>
              <a:t>50℃--60℃</a:t>
            </a:r>
            <a:r>
              <a:rPr lang="zh-CN" altLang="en-US" baseline="0" dirty="0">
                <a:solidFill>
                  <a:schemeClr val="bg1"/>
                </a:solidFill>
                <a:latin typeface="SimSun" panose="02010600030101010101" pitchFamily="2" charset="-122"/>
                <a:ea typeface="SimSun" panose="02010600030101010101" pitchFamily="2" charset="-122"/>
              </a:rPr>
              <a:t>保温糖化</a:t>
            </a:r>
            <a:r>
              <a:rPr lang="en-US" altLang="zh-CN" baseline="0" dirty="0">
                <a:solidFill>
                  <a:schemeClr val="bg1"/>
                </a:solidFill>
                <a:latin typeface="SimSun" panose="02010600030101010101" pitchFamily="2" charset="-122"/>
                <a:ea typeface="SimSun" panose="02010600030101010101" pitchFamily="2" charset="-122"/>
              </a:rPr>
              <a:t>3-4</a:t>
            </a:r>
            <a:r>
              <a:rPr lang="zh-CN" altLang="en-US" baseline="0" dirty="0">
                <a:solidFill>
                  <a:schemeClr val="bg1"/>
                </a:solidFill>
                <a:latin typeface="SimSun" panose="02010600030101010101" pitchFamily="2" charset="-122"/>
                <a:ea typeface="SimSun" panose="02010600030101010101" pitchFamily="2" charset="-122"/>
              </a:rPr>
              <a:t>小时，用碘液试验检查至糖化完全为止，调整糖液浓度为</a:t>
            </a:r>
            <a:r>
              <a:rPr lang="en-US" altLang="zh-CN" baseline="0" dirty="0">
                <a:solidFill>
                  <a:schemeClr val="bg1"/>
                </a:solidFill>
                <a:latin typeface="SimSun" panose="02010600030101010101" pitchFamily="2" charset="-122"/>
                <a:ea typeface="SimSun" panose="02010600030101010101" pitchFamily="2" charset="-122"/>
              </a:rPr>
              <a:t>10</a:t>
            </a:r>
            <a:r>
              <a:rPr lang="en-US" altLang="zh-CN" baseline="30000" dirty="0">
                <a:solidFill>
                  <a:schemeClr val="bg1"/>
                </a:solidFill>
                <a:latin typeface="楷体_GB2312" pitchFamily="49" charset="-122"/>
              </a:rPr>
              <a:t>°</a:t>
            </a:r>
            <a:r>
              <a:rPr lang="zh-CN" altLang="en-US" baseline="0" dirty="0">
                <a:solidFill>
                  <a:schemeClr val="bg1"/>
                </a:solidFill>
                <a:latin typeface="SimSun" panose="02010600030101010101" pitchFamily="2" charset="-122"/>
                <a:ea typeface="SimSun" panose="02010600030101010101" pitchFamily="2" charset="-122"/>
              </a:rPr>
              <a:t>，煮沸后，沙布过滤，调</a:t>
            </a:r>
            <a:r>
              <a:rPr lang="en-US" altLang="zh-CN" baseline="0" dirty="0">
                <a:solidFill>
                  <a:schemeClr val="bg1"/>
                </a:solidFill>
                <a:latin typeface="SimSun" panose="02010600030101010101" pitchFamily="2" charset="-122"/>
                <a:ea typeface="SimSun" panose="02010600030101010101" pitchFamily="2" charset="-122"/>
              </a:rPr>
              <a:t>PH</a:t>
            </a:r>
            <a:r>
              <a:rPr lang="zh-CN" altLang="en-US" baseline="0" dirty="0">
                <a:solidFill>
                  <a:schemeClr val="bg1"/>
                </a:solidFill>
                <a:latin typeface="SimSun" panose="02010600030101010101" pitchFamily="2" charset="-122"/>
                <a:ea typeface="SimSun" panose="02010600030101010101" pitchFamily="2" charset="-122"/>
              </a:rPr>
              <a:t>为</a:t>
            </a:r>
            <a:r>
              <a:rPr lang="en-US" altLang="zh-CN" baseline="0" dirty="0">
                <a:solidFill>
                  <a:schemeClr val="bg1"/>
                </a:solidFill>
                <a:latin typeface="SimSun" panose="02010600030101010101" pitchFamily="2" charset="-122"/>
                <a:ea typeface="SimSun" panose="02010600030101010101" pitchFamily="2" charset="-122"/>
              </a:rPr>
              <a:t>6.4</a:t>
            </a:r>
            <a:r>
              <a:rPr lang="zh-CN" altLang="en-US" baseline="0" dirty="0">
                <a:solidFill>
                  <a:schemeClr val="bg1"/>
                </a:solidFill>
                <a:latin typeface="SimSun" panose="02010600030101010101" pitchFamily="2" charset="-122"/>
                <a:ea typeface="SimSun" panose="02010600030101010101" pitchFamily="2" charset="-122"/>
              </a:rPr>
              <a:t>。</a:t>
            </a:r>
            <a:endParaRPr lang="zh-CN" altLang="en-US" baseline="0" dirty="0">
              <a:solidFill>
                <a:schemeClr val="bg1"/>
              </a:solidFill>
              <a:latin typeface="SimSun" panose="02010600030101010101" pitchFamily="2" charset="-122"/>
              <a:ea typeface="SimSun" panose="02010600030101010101" pitchFamily="2" charset="-122"/>
            </a:endParaRPr>
          </a:p>
        </p:txBody>
      </p:sp>
      <p:sp>
        <p:nvSpPr>
          <p:cNvPr id="45059" name="Text Box 5"/>
          <p:cNvSpPr txBox="1"/>
          <p:nvPr/>
        </p:nvSpPr>
        <p:spPr>
          <a:xfrm>
            <a:off x="533400" y="3860800"/>
            <a:ext cx="8305800" cy="2768600"/>
          </a:xfrm>
          <a:prstGeom prst="rect">
            <a:avLst/>
          </a:prstGeom>
          <a:solidFill>
            <a:srgbClr val="4C3204"/>
          </a:solidFill>
          <a:ln w="28575" cap="flat" cmpd="sng">
            <a:solidFill>
              <a:srgbClr val="FFFF00"/>
            </a:solidFill>
            <a:prstDash val="solid"/>
            <a:miter/>
            <a:headEnd type="none" w="med" len="med"/>
            <a:tailEnd type="none" w="med" len="med"/>
          </a:ln>
        </p:spPr>
        <p:txBody>
          <a:bodyPr>
            <a:spAutoFit/>
          </a:bodyPr>
          <a:p>
            <a:pPr algn="just" eaLnBrk="0" hangingPunct="0">
              <a:lnSpc>
                <a:spcPct val="125000"/>
              </a:lnSpc>
            </a:pPr>
            <a:r>
              <a:rPr lang="zh-CN" altLang="en-US" baseline="0" dirty="0">
                <a:solidFill>
                  <a:schemeClr val="bg1"/>
                </a:solidFill>
                <a:latin typeface="SimSun" panose="02010600030101010101" pitchFamily="2" charset="-122"/>
                <a:ea typeface="SimSun" panose="02010600030101010101" pitchFamily="2" charset="-122"/>
              </a:rPr>
              <a:t>酵母菌</a:t>
            </a:r>
            <a:r>
              <a:rPr lang="en-US" altLang="zh-CN" baseline="0" dirty="0">
                <a:solidFill>
                  <a:schemeClr val="bg1"/>
                </a:solidFill>
                <a:latin typeface="SimSun" panose="02010600030101010101" pitchFamily="2" charset="-122"/>
                <a:ea typeface="SimSun" panose="02010600030101010101" pitchFamily="2" charset="-122"/>
              </a:rPr>
              <a:t>(</a:t>
            </a:r>
            <a:r>
              <a:rPr lang="zh-CN" altLang="en-US" baseline="0" dirty="0">
                <a:solidFill>
                  <a:schemeClr val="bg1"/>
                </a:solidFill>
                <a:latin typeface="SimSun" panose="02010600030101010101" pitchFamily="2" charset="-122"/>
                <a:ea typeface="SimSun" panose="02010600030101010101" pitchFamily="2" charset="-122"/>
              </a:rPr>
              <a:t>葡萄糖－醋酸盐培养基</a:t>
            </a:r>
            <a:r>
              <a:rPr lang="en-US" altLang="zh-CN" baseline="0" dirty="0">
                <a:solidFill>
                  <a:schemeClr val="bg1"/>
                </a:solidFill>
                <a:latin typeface="SimSun" panose="02010600030101010101" pitchFamily="2" charset="-122"/>
                <a:ea typeface="SimSun" panose="02010600030101010101" pitchFamily="2" charset="-122"/>
              </a:rPr>
              <a:t>)</a:t>
            </a:r>
            <a:endParaRPr lang="en-US" altLang="zh-CN" baseline="0" dirty="0">
              <a:solidFill>
                <a:schemeClr val="bg1"/>
              </a:solidFill>
              <a:latin typeface="SimSun" panose="02010600030101010101" pitchFamily="2" charset="-122"/>
              <a:ea typeface="SimSun" panose="02010600030101010101" pitchFamily="2" charset="-122"/>
            </a:endParaRPr>
          </a:p>
          <a:p>
            <a:pPr algn="just" eaLnBrk="0" hangingPunct="0">
              <a:lnSpc>
                <a:spcPct val="120000"/>
              </a:lnSpc>
            </a:pPr>
            <a:r>
              <a:rPr lang="en-US" altLang="zh-CN" baseline="0" dirty="0">
                <a:solidFill>
                  <a:schemeClr val="bg1"/>
                </a:solidFill>
                <a:latin typeface="SimSun" panose="02010600030101010101" pitchFamily="2" charset="-122"/>
                <a:ea typeface="SimSun" panose="02010600030101010101" pitchFamily="2" charset="-122"/>
              </a:rPr>
              <a:t>      </a:t>
            </a:r>
            <a:r>
              <a:rPr lang="zh-CN" altLang="en-US" baseline="0" dirty="0">
                <a:solidFill>
                  <a:schemeClr val="bg1"/>
                </a:solidFill>
                <a:latin typeface="SimSun" panose="02010600030101010101" pitchFamily="2" charset="-122"/>
                <a:ea typeface="SimSun" panose="02010600030101010101" pitchFamily="2" charset="-122"/>
              </a:rPr>
              <a:t>葡萄糖           </a:t>
            </a:r>
            <a:r>
              <a:rPr lang="en-US" altLang="zh-CN" baseline="0" dirty="0">
                <a:solidFill>
                  <a:schemeClr val="bg1"/>
                </a:solidFill>
                <a:latin typeface="SimSun" panose="02010600030101010101" pitchFamily="2" charset="-122"/>
                <a:ea typeface="SimSun" panose="02010600030101010101" pitchFamily="2" charset="-122"/>
              </a:rPr>
              <a:t>1  g  </a:t>
            </a:r>
            <a:endParaRPr lang="en-US" altLang="zh-CN" baseline="0" dirty="0">
              <a:solidFill>
                <a:schemeClr val="bg1"/>
              </a:solidFill>
              <a:latin typeface="SimSun" panose="02010600030101010101" pitchFamily="2" charset="-122"/>
              <a:ea typeface="SimSun" panose="02010600030101010101" pitchFamily="2" charset="-122"/>
            </a:endParaRPr>
          </a:p>
          <a:p>
            <a:pPr algn="just" eaLnBrk="0" hangingPunct="0">
              <a:lnSpc>
                <a:spcPct val="120000"/>
              </a:lnSpc>
            </a:pPr>
            <a:r>
              <a:rPr lang="en-US" altLang="zh-CN" baseline="0" dirty="0">
                <a:solidFill>
                  <a:schemeClr val="bg1"/>
                </a:solidFill>
                <a:latin typeface="SimSun" panose="02010600030101010101" pitchFamily="2" charset="-122"/>
                <a:ea typeface="SimSun" panose="02010600030101010101" pitchFamily="2" charset="-122"/>
              </a:rPr>
              <a:t>       KCl            1.8 g</a:t>
            </a:r>
            <a:endParaRPr lang="en-US" altLang="zh-CN" baseline="0" dirty="0">
              <a:solidFill>
                <a:schemeClr val="bg1"/>
              </a:solidFill>
              <a:latin typeface="SimSun" panose="02010600030101010101" pitchFamily="2" charset="-122"/>
              <a:ea typeface="SimSun" panose="02010600030101010101" pitchFamily="2" charset="-122"/>
            </a:endParaRPr>
          </a:p>
          <a:p>
            <a:pPr algn="just" eaLnBrk="0" hangingPunct="0">
              <a:lnSpc>
                <a:spcPct val="120000"/>
              </a:lnSpc>
            </a:pPr>
            <a:r>
              <a:rPr lang="en-US" altLang="zh-CN" baseline="0" dirty="0">
                <a:solidFill>
                  <a:schemeClr val="bg1"/>
                </a:solidFill>
                <a:latin typeface="SimSun" panose="02010600030101010101" pitchFamily="2" charset="-122"/>
                <a:ea typeface="SimSun" panose="02010600030101010101" pitchFamily="2" charset="-122"/>
              </a:rPr>
              <a:t>      </a:t>
            </a:r>
            <a:r>
              <a:rPr lang="zh-CN" altLang="en-US" baseline="0" dirty="0">
                <a:solidFill>
                  <a:schemeClr val="bg1"/>
                </a:solidFill>
                <a:latin typeface="SimSun" panose="02010600030101010101" pitchFamily="2" charset="-122"/>
                <a:ea typeface="SimSun" panose="02010600030101010101" pitchFamily="2" charset="-122"/>
              </a:rPr>
              <a:t>酵母浸膏        </a:t>
            </a:r>
            <a:r>
              <a:rPr lang="en-US" altLang="zh-CN" baseline="0" dirty="0">
                <a:solidFill>
                  <a:schemeClr val="bg1"/>
                </a:solidFill>
                <a:latin typeface="SimSun" panose="02010600030101010101" pitchFamily="2" charset="-122"/>
                <a:ea typeface="SimSun" panose="02010600030101010101" pitchFamily="2" charset="-122"/>
              </a:rPr>
              <a:t>2.5 g     </a:t>
            </a:r>
            <a:endParaRPr lang="en-US" altLang="zh-CN" baseline="0" dirty="0">
              <a:solidFill>
                <a:schemeClr val="bg1"/>
              </a:solidFill>
              <a:latin typeface="SimSun" panose="02010600030101010101" pitchFamily="2" charset="-122"/>
              <a:ea typeface="SimSun" panose="02010600030101010101" pitchFamily="2" charset="-122"/>
            </a:endParaRPr>
          </a:p>
          <a:p>
            <a:pPr algn="just" eaLnBrk="0" hangingPunct="0">
              <a:lnSpc>
                <a:spcPct val="120000"/>
              </a:lnSpc>
            </a:pPr>
            <a:r>
              <a:rPr lang="en-US" altLang="zh-CN" baseline="0" dirty="0">
                <a:solidFill>
                  <a:schemeClr val="bg1"/>
                </a:solidFill>
                <a:latin typeface="SimSun" panose="02010600030101010101" pitchFamily="2" charset="-122"/>
                <a:ea typeface="SimSun" panose="02010600030101010101" pitchFamily="2" charset="-122"/>
              </a:rPr>
              <a:t>      </a:t>
            </a:r>
            <a:r>
              <a:rPr lang="zh-CN" altLang="en-US" baseline="0" dirty="0">
                <a:solidFill>
                  <a:schemeClr val="bg1"/>
                </a:solidFill>
                <a:latin typeface="SimSun" panose="02010600030101010101" pitchFamily="2" charset="-122"/>
                <a:ea typeface="SimSun" panose="02010600030101010101" pitchFamily="2" charset="-122"/>
              </a:rPr>
              <a:t>醋酸钠          </a:t>
            </a:r>
            <a:r>
              <a:rPr lang="en-US" altLang="zh-CN" baseline="0" dirty="0">
                <a:solidFill>
                  <a:schemeClr val="bg1"/>
                </a:solidFill>
                <a:latin typeface="SimSun" panose="02010600030101010101" pitchFamily="2" charset="-122"/>
                <a:ea typeface="SimSun" panose="02010600030101010101" pitchFamily="2" charset="-122"/>
              </a:rPr>
              <a:t>8.2 g    </a:t>
            </a:r>
            <a:endParaRPr lang="en-US" altLang="zh-CN" baseline="0" dirty="0">
              <a:solidFill>
                <a:schemeClr val="bg1"/>
              </a:solidFill>
              <a:latin typeface="SimSun" panose="02010600030101010101" pitchFamily="2" charset="-122"/>
              <a:ea typeface="SimSun" panose="02010600030101010101" pitchFamily="2" charset="-122"/>
            </a:endParaRPr>
          </a:p>
          <a:p>
            <a:pPr algn="just" eaLnBrk="0" hangingPunct="0">
              <a:lnSpc>
                <a:spcPct val="120000"/>
              </a:lnSpc>
            </a:pPr>
            <a:r>
              <a:rPr lang="en-US" altLang="zh-CN" baseline="0" dirty="0">
                <a:solidFill>
                  <a:schemeClr val="bg1"/>
                </a:solidFill>
                <a:latin typeface="SimSun" panose="02010600030101010101" pitchFamily="2" charset="-122"/>
                <a:ea typeface="SimSun" panose="02010600030101010101" pitchFamily="2" charset="-122"/>
              </a:rPr>
              <a:t>       H</a:t>
            </a:r>
            <a:r>
              <a:rPr lang="en-US" altLang="zh-CN" baseline="-22000" dirty="0">
                <a:solidFill>
                  <a:schemeClr val="bg1"/>
                </a:solidFill>
                <a:latin typeface="SimSun" panose="02010600030101010101" pitchFamily="2" charset="-122"/>
                <a:ea typeface="SimSun" panose="02010600030101010101" pitchFamily="2" charset="-122"/>
              </a:rPr>
              <a:t>2</a:t>
            </a:r>
            <a:r>
              <a:rPr lang="en-US" altLang="zh-CN" baseline="0" dirty="0">
                <a:solidFill>
                  <a:schemeClr val="bg1"/>
                </a:solidFill>
                <a:latin typeface="SimSun" panose="02010600030101010101" pitchFamily="2" charset="-122"/>
                <a:ea typeface="SimSun" panose="02010600030101010101" pitchFamily="2" charset="-122"/>
              </a:rPr>
              <a:t>O            1000ml   113 ℃</a:t>
            </a:r>
            <a:r>
              <a:rPr lang="zh-CN" altLang="en-US" baseline="0" dirty="0">
                <a:solidFill>
                  <a:schemeClr val="bg1"/>
                </a:solidFill>
                <a:latin typeface="SimSun" panose="02010600030101010101" pitchFamily="2" charset="-122"/>
                <a:ea typeface="SimSun" panose="02010600030101010101" pitchFamily="2" charset="-122"/>
              </a:rPr>
              <a:t>灭菌</a:t>
            </a:r>
            <a:r>
              <a:rPr lang="en-US" altLang="zh-CN" baseline="0" dirty="0">
                <a:solidFill>
                  <a:schemeClr val="bg1"/>
                </a:solidFill>
                <a:latin typeface="SimSun" panose="02010600030101010101" pitchFamily="2" charset="-122"/>
                <a:ea typeface="SimSun" panose="02010600030101010101" pitchFamily="2" charset="-122"/>
              </a:rPr>
              <a:t>20min</a:t>
            </a:r>
            <a:r>
              <a:rPr lang="zh-CN" altLang="en-US" baseline="0" dirty="0">
                <a:solidFill>
                  <a:schemeClr val="bg1"/>
                </a:solidFill>
                <a:latin typeface="SimSun" panose="02010600030101010101" pitchFamily="2" charset="-122"/>
                <a:ea typeface="SimSun" panose="02010600030101010101" pitchFamily="2" charset="-122"/>
              </a:rPr>
              <a:t>。</a:t>
            </a:r>
            <a:endParaRPr lang="zh-CN" altLang="en-US" baseline="0" dirty="0">
              <a:solidFill>
                <a:schemeClr val="bg1"/>
              </a:solidFill>
              <a:latin typeface="SimSun" panose="02010600030101010101" pitchFamily="2" charset="-122"/>
              <a:ea typeface="SimSun" panose="02010600030101010101" pitchFamily="2" charset="-122"/>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2" name="Text Box 2"/>
          <p:cNvSpPr txBox="1"/>
          <p:nvPr/>
        </p:nvSpPr>
        <p:spPr>
          <a:xfrm>
            <a:off x="1295400" y="2008188"/>
            <a:ext cx="6477000" cy="4392612"/>
          </a:xfrm>
          <a:prstGeom prst="rect">
            <a:avLst/>
          </a:prstGeom>
          <a:solidFill>
            <a:srgbClr val="FFDEBD"/>
          </a:solidFill>
          <a:ln w="28575" cap="flat" cmpd="sng">
            <a:solidFill>
              <a:srgbClr val="FFCC00"/>
            </a:solidFill>
            <a:prstDash val="solid"/>
            <a:miter/>
            <a:headEnd type="none" w="med" len="med"/>
            <a:tailEnd type="none" w="med" len="med"/>
          </a:ln>
        </p:spPr>
        <p:txBody>
          <a:bodyPr>
            <a:spAutoFit/>
          </a:bodyPr>
          <a:p>
            <a:pPr algn="just" eaLnBrk="0" hangingPunct="0">
              <a:lnSpc>
                <a:spcPct val="130000"/>
              </a:lnSpc>
            </a:pPr>
            <a:r>
              <a:rPr lang="zh-CN" altLang="en-US" baseline="0" dirty="0">
                <a:latin typeface="SimSun" panose="02010600030101010101" pitchFamily="2" charset="-122"/>
                <a:ea typeface="SimSun" panose="02010600030101010101" pitchFamily="2" charset="-122"/>
              </a:rPr>
              <a:t>霉菌（查氏合成培养基）：</a:t>
            </a:r>
            <a:endParaRPr lang="zh-CN" altLang="en-US" baseline="0" dirty="0">
              <a:latin typeface="SimSun" panose="02010600030101010101" pitchFamily="2" charset="-122"/>
              <a:ea typeface="SimSun" panose="02010600030101010101" pitchFamily="2" charset="-122"/>
            </a:endParaRPr>
          </a:p>
          <a:p>
            <a:pPr algn="just" eaLnBrk="0" hangingPunct="0">
              <a:lnSpc>
                <a:spcPct val="130000"/>
              </a:lnSpc>
            </a:pPr>
            <a:r>
              <a:rPr lang="zh-CN" altLang="en-US" baseline="0" dirty="0">
                <a:latin typeface="SimSun" panose="02010600030101010101" pitchFamily="2" charset="-122"/>
                <a:ea typeface="SimSun" panose="02010600030101010101" pitchFamily="2" charset="-122"/>
              </a:rPr>
              <a:t>       </a:t>
            </a:r>
            <a:r>
              <a:rPr lang="en-US" altLang="zh-CN" baseline="0" dirty="0">
                <a:latin typeface="SimSun" panose="02010600030101010101" pitchFamily="2" charset="-122"/>
                <a:ea typeface="SimSun" panose="02010600030101010101" pitchFamily="2" charset="-122"/>
              </a:rPr>
              <a:t>NaNO</a:t>
            </a:r>
            <a:r>
              <a:rPr lang="en-US" altLang="zh-CN" baseline="-25000" dirty="0">
                <a:latin typeface="SimSun" panose="02010600030101010101" pitchFamily="2" charset="-122"/>
                <a:ea typeface="SimSun" panose="02010600030101010101" pitchFamily="2" charset="-122"/>
              </a:rPr>
              <a:t>3</a:t>
            </a:r>
            <a:r>
              <a:rPr lang="en-US" altLang="zh-CN" baseline="0" dirty="0">
                <a:latin typeface="SimSun" panose="02010600030101010101" pitchFamily="2" charset="-122"/>
                <a:ea typeface="SimSun" panose="02010600030101010101" pitchFamily="2" charset="-122"/>
              </a:rPr>
              <a:t>       3g    </a:t>
            </a:r>
            <a:endParaRPr lang="en-US" altLang="zh-CN" baseline="0" dirty="0">
              <a:latin typeface="SimSun" panose="02010600030101010101" pitchFamily="2" charset="-122"/>
              <a:ea typeface="SimSun" panose="02010600030101010101" pitchFamily="2" charset="-122"/>
            </a:endParaRPr>
          </a:p>
          <a:p>
            <a:pPr algn="just" eaLnBrk="0" hangingPunct="0">
              <a:lnSpc>
                <a:spcPct val="130000"/>
              </a:lnSpc>
            </a:pPr>
            <a:r>
              <a:rPr lang="en-US" altLang="zh-CN" baseline="0" dirty="0">
                <a:latin typeface="SimSun" panose="02010600030101010101" pitchFamily="2" charset="-122"/>
                <a:ea typeface="SimSun" panose="02010600030101010101" pitchFamily="2" charset="-122"/>
              </a:rPr>
              <a:t>      K</a:t>
            </a:r>
            <a:r>
              <a:rPr lang="en-US" altLang="zh-CN" baseline="-25000" dirty="0">
                <a:latin typeface="SimSun" panose="02010600030101010101" pitchFamily="2" charset="-122"/>
                <a:ea typeface="SimSun" panose="02010600030101010101" pitchFamily="2" charset="-122"/>
              </a:rPr>
              <a:t>2</a:t>
            </a:r>
            <a:r>
              <a:rPr lang="en-US" altLang="zh-CN" baseline="0" dirty="0">
                <a:latin typeface="SimSun" panose="02010600030101010101" pitchFamily="2" charset="-122"/>
                <a:ea typeface="SimSun" panose="02010600030101010101" pitchFamily="2" charset="-122"/>
              </a:rPr>
              <a:t>HPO</a:t>
            </a:r>
            <a:r>
              <a:rPr lang="en-US" altLang="zh-CN" baseline="-25000" dirty="0">
                <a:latin typeface="SimSun" panose="02010600030101010101" pitchFamily="2" charset="-122"/>
                <a:ea typeface="SimSun" panose="02010600030101010101" pitchFamily="2" charset="-122"/>
              </a:rPr>
              <a:t>4</a:t>
            </a:r>
            <a:r>
              <a:rPr lang="en-US" altLang="zh-CN" baseline="0" dirty="0">
                <a:latin typeface="SimSun" panose="02010600030101010101" pitchFamily="2" charset="-122"/>
                <a:ea typeface="SimSun" panose="02010600030101010101" pitchFamily="2" charset="-122"/>
              </a:rPr>
              <a:t>       1g    </a:t>
            </a:r>
            <a:endParaRPr lang="en-US" altLang="zh-CN" baseline="0" dirty="0">
              <a:latin typeface="SimSun" panose="02010600030101010101" pitchFamily="2" charset="-122"/>
              <a:ea typeface="SimSun" panose="02010600030101010101" pitchFamily="2" charset="-122"/>
            </a:endParaRPr>
          </a:p>
          <a:p>
            <a:pPr algn="just" eaLnBrk="0" hangingPunct="0">
              <a:lnSpc>
                <a:spcPct val="130000"/>
              </a:lnSpc>
            </a:pPr>
            <a:r>
              <a:rPr lang="en-US" altLang="zh-CN" baseline="0" dirty="0">
                <a:latin typeface="SimSun" panose="02010600030101010101" pitchFamily="2" charset="-122"/>
                <a:ea typeface="SimSun" panose="02010600030101010101" pitchFamily="2" charset="-122"/>
              </a:rPr>
              <a:t>        KCl        0.5g     </a:t>
            </a:r>
            <a:endParaRPr lang="en-US" altLang="zh-CN" baseline="0" dirty="0">
              <a:latin typeface="SimSun" panose="02010600030101010101" pitchFamily="2" charset="-122"/>
              <a:ea typeface="SimSun" panose="02010600030101010101" pitchFamily="2" charset="-122"/>
            </a:endParaRPr>
          </a:p>
          <a:p>
            <a:pPr algn="just" eaLnBrk="0" hangingPunct="0">
              <a:lnSpc>
                <a:spcPct val="130000"/>
              </a:lnSpc>
            </a:pPr>
            <a:r>
              <a:rPr lang="en-US" altLang="zh-CN" baseline="0" dirty="0">
                <a:latin typeface="SimSun" panose="02010600030101010101" pitchFamily="2" charset="-122"/>
                <a:ea typeface="SimSun" panose="02010600030101010101" pitchFamily="2" charset="-122"/>
              </a:rPr>
              <a:t>    MgSO</a:t>
            </a:r>
            <a:r>
              <a:rPr lang="en-US" altLang="zh-CN" baseline="-25000" dirty="0">
                <a:latin typeface="SimSun" panose="02010600030101010101" pitchFamily="2" charset="-122"/>
                <a:ea typeface="SimSun" panose="02010600030101010101" pitchFamily="2" charset="-122"/>
              </a:rPr>
              <a:t>4</a:t>
            </a:r>
            <a:r>
              <a:rPr lang="en-US" altLang="zh-CN" baseline="0" dirty="0">
                <a:latin typeface="SimSun" panose="02010600030101010101" pitchFamily="2" charset="-122"/>
                <a:ea typeface="SimSun" panose="02010600030101010101" pitchFamily="2" charset="-122"/>
              </a:rPr>
              <a:t>.7H</a:t>
            </a:r>
            <a:r>
              <a:rPr lang="en-US" altLang="zh-CN" baseline="-25000" dirty="0">
                <a:latin typeface="SimSun" panose="02010600030101010101" pitchFamily="2" charset="-122"/>
                <a:ea typeface="SimSun" panose="02010600030101010101" pitchFamily="2" charset="-122"/>
              </a:rPr>
              <a:t>2</a:t>
            </a:r>
            <a:r>
              <a:rPr lang="en-US" altLang="zh-CN" baseline="0" dirty="0">
                <a:latin typeface="SimSun" panose="02010600030101010101" pitchFamily="2" charset="-122"/>
                <a:ea typeface="SimSun" panose="02010600030101010101" pitchFamily="2" charset="-122"/>
              </a:rPr>
              <a:t>O     0.5g</a:t>
            </a:r>
            <a:endParaRPr lang="en-US" altLang="zh-CN" baseline="0" dirty="0">
              <a:latin typeface="SimSun" panose="02010600030101010101" pitchFamily="2" charset="-122"/>
              <a:ea typeface="SimSun" panose="02010600030101010101" pitchFamily="2" charset="-122"/>
            </a:endParaRPr>
          </a:p>
          <a:p>
            <a:pPr algn="just" eaLnBrk="0" hangingPunct="0">
              <a:lnSpc>
                <a:spcPct val="130000"/>
              </a:lnSpc>
            </a:pPr>
            <a:r>
              <a:rPr lang="en-US" altLang="zh-CN" baseline="0" dirty="0">
                <a:latin typeface="SimSun" panose="02010600030101010101" pitchFamily="2" charset="-122"/>
                <a:ea typeface="SimSun" panose="02010600030101010101" pitchFamily="2" charset="-122"/>
              </a:rPr>
              <a:t>       FeSO</a:t>
            </a:r>
            <a:r>
              <a:rPr lang="en-US" altLang="zh-CN" baseline="-25000" dirty="0">
                <a:latin typeface="SimSun" panose="02010600030101010101" pitchFamily="2" charset="-122"/>
                <a:ea typeface="SimSun" panose="02010600030101010101" pitchFamily="2" charset="-122"/>
              </a:rPr>
              <a:t>4</a:t>
            </a:r>
            <a:r>
              <a:rPr lang="en-US" altLang="zh-CN" baseline="0" dirty="0">
                <a:latin typeface="SimSun" panose="02010600030101010101" pitchFamily="2" charset="-122"/>
                <a:ea typeface="SimSun" panose="02010600030101010101" pitchFamily="2" charset="-122"/>
              </a:rPr>
              <a:t>       0.01g     </a:t>
            </a:r>
            <a:endParaRPr lang="en-US" altLang="zh-CN" baseline="0" dirty="0">
              <a:latin typeface="SimSun" panose="02010600030101010101" pitchFamily="2" charset="-122"/>
              <a:ea typeface="SimSun" panose="02010600030101010101" pitchFamily="2" charset="-122"/>
            </a:endParaRPr>
          </a:p>
          <a:p>
            <a:pPr algn="just" eaLnBrk="0" hangingPunct="0">
              <a:lnSpc>
                <a:spcPct val="130000"/>
              </a:lnSpc>
            </a:pPr>
            <a:r>
              <a:rPr lang="en-US" altLang="zh-CN" baseline="0" dirty="0">
                <a:latin typeface="SimSun" panose="02010600030101010101" pitchFamily="2" charset="-122"/>
                <a:ea typeface="SimSun" panose="02010600030101010101" pitchFamily="2" charset="-122"/>
              </a:rPr>
              <a:t>       </a:t>
            </a:r>
            <a:r>
              <a:rPr lang="zh-CN" altLang="en-US" baseline="0" dirty="0">
                <a:latin typeface="SimSun" panose="02010600030101010101" pitchFamily="2" charset="-122"/>
                <a:ea typeface="SimSun" panose="02010600030101010101" pitchFamily="2" charset="-122"/>
              </a:rPr>
              <a:t>蔗糖        </a:t>
            </a:r>
            <a:r>
              <a:rPr lang="en-US" altLang="zh-CN" baseline="0" dirty="0">
                <a:latin typeface="SimSun" panose="02010600030101010101" pitchFamily="2" charset="-122"/>
                <a:ea typeface="SimSun" panose="02010600030101010101" pitchFamily="2" charset="-122"/>
              </a:rPr>
              <a:t>30g     </a:t>
            </a:r>
            <a:endParaRPr lang="en-US" altLang="zh-CN" baseline="0" dirty="0">
              <a:latin typeface="SimSun" panose="02010600030101010101" pitchFamily="2" charset="-122"/>
              <a:ea typeface="SimSun" panose="02010600030101010101" pitchFamily="2" charset="-122"/>
            </a:endParaRPr>
          </a:p>
          <a:p>
            <a:pPr algn="just" eaLnBrk="0" hangingPunct="0">
              <a:lnSpc>
                <a:spcPct val="130000"/>
              </a:lnSpc>
            </a:pPr>
            <a:r>
              <a:rPr lang="en-US" altLang="zh-CN" baseline="0" dirty="0">
                <a:latin typeface="SimSun" panose="02010600030101010101" pitchFamily="2" charset="-122"/>
                <a:ea typeface="SimSun" panose="02010600030101010101" pitchFamily="2" charset="-122"/>
              </a:rPr>
              <a:t>        H</a:t>
            </a:r>
            <a:r>
              <a:rPr lang="en-US" altLang="zh-CN" baseline="-25000" dirty="0">
                <a:latin typeface="SimSun" panose="02010600030101010101" pitchFamily="2" charset="-122"/>
                <a:ea typeface="SimSun" panose="02010600030101010101" pitchFamily="2" charset="-122"/>
              </a:rPr>
              <a:t>2</a:t>
            </a:r>
            <a:r>
              <a:rPr lang="en-US" altLang="zh-CN" baseline="0" dirty="0">
                <a:latin typeface="SimSun" panose="02010600030101010101" pitchFamily="2" charset="-122"/>
                <a:ea typeface="SimSun" panose="02010600030101010101" pitchFamily="2" charset="-122"/>
              </a:rPr>
              <a:t>O       1000ml</a:t>
            </a:r>
            <a:endParaRPr lang="en-US" altLang="zh-CN" baseline="0" dirty="0">
              <a:latin typeface="SimSun" panose="02010600030101010101" pitchFamily="2" charset="-122"/>
              <a:ea typeface="SimSun" panose="02010600030101010101" pitchFamily="2" charset="-122"/>
            </a:endParaRPr>
          </a:p>
          <a:p>
            <a:pPr algn="just" eaLnBrk="0" hangingPunct="0">
              <a:lnSpc>
                <a:spcPct val="130000"/>
              </a:lnSpc>
            </a:pPr>
            <a:r>
              <a:rPr lang="en-US" altLang="zh-CN" baseline="0" dirty="0">
                <a:latin typeface="SimSun" panose="02010600030101010101" pitchFamily="2" charset="-122"/>
                <a:ea typeface="SimSun" panose="02010600030101010101" pitchFamily="2" charset="-122"/>
              </a:rPr>
              <a:t>                         PH:  </a:t>
            </a:r>
            <a:r>
              <a:rPr lang="zh-CN" altLang="en-US" baseline="0" dirty="0">
                <a:latin typeface="SimSun" panose="02010600030101010101" pitchFamily="2" charset="-122"/>
                <a:ea typeface="SimSun" panose="02010600030101010101" pitchFamily="2" charset="-122"/>
              </a:rPr>
              <a:t>自然</a:t>
            </a:r>
            <a:endParaRPr lang="zh-CN" altLang="en-US" baseline="0" dirty="0">
              <a:latin typeface="SimSun" panose="02010600030101010101" pitchFamily="2" charset="-122"/>
              <a:ea typeface="SimSun" panose="02010600030101010101" pitchFamily="2" charset="-122"/>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6" name="Text Box 2"/>
          <p:cNvSpPr txBox="1"/>
          <p:nvPr/>
        </p:nvSpPr>
        <p:spPr>
          <a:xfrm>
            <a:off x="76200" y="433388"/>
            <a:ext cx="8839200" cy="3757612"/>
          </a:xfrm>
          <a:prstGeom prst="rect">
            <a:avLst/>
          </a:prstGeom>
          <a:noFill/>
          <a:ln w="38100">
            <a:noFill/>
          </a:ln>
        </p:spPr>
        <p:txBody>
          <a:bodyPr>
            <a:spAutoFit/>
          </a:bodyPr>
          <a:p>
            <a:pPr>
              <a:lnSpc>
                <a:spcPct val="140000"/>
              </a:lnSpc>
            </a:pPr>
            <a:r>
              <a:rPr lang="zh-CN" altLang="en-US" sz="2800" baseline="0" dirty="0">
                <a:latin typeface="楷体_GB2312" pitchFamily="49" charset="-122"/>
              </a:rPr>
              <a:t>（二）注意各种营养物质的浓度与配比：</a:t>
            </a:r>
            <a:endParaRPr lang="zh-CN" altLang="en-US" sz="2800" baseline="0" dirty="0">
              <a:latin typeface="楷体_GB2312" pitchFamily="49" charset="-122"/>
            </a:endParaRPr>
          </a:p>
          <a:p>
            <a:pPr>
              <a:lnSpc>
                <a:spcPct val="140000"/>
              </a:lnSpc>
            </a:pPr>
            <a:r>
              <a:rPr lang="zh-CN" altLang="en-US" baseline="0" dirty="0">
                <a:latin typeface="Arial" panose="020B0604020202020204" pitchFamily="34" charset="0"/>
              </a:rPr>
              <a:t>          微生物生长所需要的营养物质往往是在浓度合适的条件下才表现出良好作用。营养物质浓度过低时不能满足微生物正常生长所需，浓度过高时则可能对微生物生长起抑制作用。</a:t>
            </a:r>
            <a:endParaRPr lang="zh-CN" altLang="en-US" baseline="0" dirty="0">
              <a:latin typeface="Arial" panose="020B0604020202020204" pitchFamily="34" charset="0"/>
            </a:endParaRPr>
          </a:p>
          <a:p>
            <a:pPr>
              <a:lnSpc>
                <a:spcPct val="140000"/>
              </a:lnSpc>
            </a:pPr>
            <a:r>
              <a:rPr lang="zh-CN" altLang="en-US" baseline="0" dirty="0">
                <a:latin typeface="Arial" panose="020B0604020202020204" pitchFamily="34" charset="0"/>
              </a:rPr>
              <a:t>         培养基中各种营养物质之间的浓度比也直接影响微生物的生长、繁殖 或 代谢产物的形成与积累。其中碳氮比（</a:t>
            </a:r>
            <a:r>
              <a:rPr lang="en-US" altLang="zh-CN" baseline="0" dirty="0">
                <a:latin typeface="Arial" panose="020B0604020202020204" pitchFamily="34" charset="0"/>
              </a:rPr>
              <a:t>C/N</a:t>
            </a:r>
            <a:r>
              <a:rPr lang="zh-CN" altLang="en-US" baseline="0" dirty="0">
                <a:latin typeface="Arial" panose="020B0604020202020204" pitchFamily="34" charset="0"/>
              </a:rPr>
              <a:t>）的影响较大。 </a:t>
            </a:r>
            <a:endParaRPr lang="zh-CN" altLang="en-US" baseline="0" dirty="0">
              <a:latin typeface="Arial" panose="020B0604020202020204" pitchFamily="34" charset="0"/>
            </a:endParaRPr>
          </a:p>
        </p:txBody>
      </p:sp>
      <p:sp>
        <p:nvSpPr>
          <p:cNvPr id="47107" name="Rectangle 4"/>
          <p:cNvSpPr/>
          <p:nvPr/>
        </p:nvSpPr>
        <p:spPr>
          <a:xfrm>
            <a:off x="0" y="4068763"/>
            <a:ext cx="8915400" cy="884237"/>
          </a:xfrm>
          <a:prstGeom prst="rect">
            <a:avLst/>
          </a:prstGeom>
          <a:noFill/>
          <a:ln w="9525">
            <a:noFill/>
          </a:ln>
        </p:spPr>
        <p:txBody>
          <a:bodyPr>
            <a:spAutoFit/>
          </a:bodyPr>
          <a:p>
            <a:pPr>
              <a:spcBef>
                <a:spcPct val="50000"/>
              </a:spcBef>
            </a:pPr>
            <a:r>
              <a:rPr lang="zh-CN" altLang="en-US" sz="2800" baseline="0" dirty="0">
                <a:solidFill>
                  <a:srgbClr val="F200F2"/>
                </a:solidFill>
                <a:latin typeface="Times New Roman" panose="02020603050405020304" pitchFamily="18" charset="0"/>
              </a:rPr>
              <a:t>碳氮比（ </a:t>
            </a:r>
            <a:r>
              <a:rPr lang="en-US" altLang="zh-CN" sz="2800" baseline="0" dirty="0">
                <a:solidFill>
                  <a:srgbClr val="F200F2"/>
                </a:solidFill>
                <a:latin typeface="Arial" panose="020B0604020202020204" pitchFamily="34" charset="0"/>
              </a:rPr>
              <a:t>C/N</a:t>
            </a:r>
            <a:r>
              <a:rPr lang="en-US" altLang="zh-CN" sz="2800" baseline="0" dirty="0">
                <a:solidFill>
                  <a:srgbClr val="F200F2"/>
                </a:solidFill>
                <a:latin typeface="Times New Roman" panose="02020603050405020304" pitchFamily="18" charset="0"/>
              </a:rPr>
              <a:t> </a:t>
            </a:r>
            <a:r>
              <a:rPr lang="zh-CN" altLang="en-US" sz="2800" baseline="0" dirty="0">
                <a:solidFill>
                  <a:srgbClr val="F200F2"/>
                </a:solidFill>
                <a:latin typeface="Times New Roman" panose="02020603050405020304" pitchFamily="18" charset="0"/>
              </a:rPr>
              <a:t>）</a:t>
            </a:r>
            <a:r>
              <a:rPr lang="zh-CN" altLang="en-US" baseline="0" dirty="0">
                <a:latin typeface="Times New Roman" panose="02020603050405020304" pitchFamily="18" charset="0"/>
              </a:rPr>
              <a:t>：指培养基中碳元素与氮元素的物质的量比值，有时也指培养基中还原糖与粗蛋白之比。</a:t>
            </a:r>
            <a:endParaRPr lang="zh-CN" altLang="en-US" baseline="0" dirty="0">
              <a:latin typeface="Times New Roman" panose="02020603050405020304" pitchFamily="18" charset="0"/>
            </a:endParaRPr>
          </a:p>
        </p:txBody>
      </p:sp>
      <p:sp>
        <p:nvSpPr>
          <p:cNvPr id="54277" name="Text Box 5"/>
          <p:cNvSpPr txBox="1"/>
          <p:nvPr/>
        </p:nvSpPr>
        <p:spPr>
          <a:xfrm>
            <a:off x="381000" y="4924425"/>
            <a:ext cx="8305800" cy="1857375"/>
          </a:xfrm>
          <a:prstGeom prst="rect">
            <a:avLst/>
          </a:prstGeom>
          <a:solidFill>
            <a:srgbClr val="CCFFFF"/>
          </a:solidFill>
          <a:ln w="57150" cap="flat" cmpd="thinThick">
            <a:solidFill>
              <a:srgbClr val="FF00FF"/>
            </a:solidFill>
            <a:prstDash val="solid"/>
            <a:miter/>
            <a:headEnd type="none" w="med" len="med"/>
            <a:tailEnd type="none" w="med" len="med"/>
          </a:ln>
        </p:spPr>
        <p:txBody>
          <a:bodyPr>
            <a:spAutoFit/>
          </a:bodyPr>
          <a:p>
            <a:pPr>
              <a:spcBef>
                <a:spcPct val="50000"/>
              </a:spcBef>
            </a:pPr>
            <a:r>
              <a:rPr lang="zh-CN" altLang="en-US" sz="2800" baseline="0" dirty="0">
                <a:solidFill>
                  <a:srgbClr val="0000DA"/>
                </a:solidFill>
                <a:latin typeface="楷体_GB2312" pitchFamily="49" charset="-122"/>
              </a:rPr>
              <a:t>例如，在利用微生物发酵生产谷氨酸的过程中，培养基碳氮比为</a:t>
            </a:r>
            <a:r>
              <a:rPr lang="en-US" altLang="zh-CN" sz="2800" baseline="0" dirty="0">
                <a:solidFill>
                  <a:srgbClr val="0000DA"/>
                </a:solidFill>
                <a:latin typeface="楷体_GB2312" pitchFamily="49" charset="-122"/>
              </a:rPr>
              <a:t>4/1</a:t>
            </a:r>
            <a:r>
              <a:rPr lang="zh-CN" altLang="en-US" sz="2800" baseline="0" dirty="0">
                <a:solidFill>
                  <a:srgbClr val="0000DA"/>
                </a:solidFill>
                <a:latin typeface="楷体_GB2312" pitchFamily="49" charset="-122"/>
              </a:rPr>
              <a:t>时，菌体量繁殖，谷氨酸积累少；当培养基碳氮比为</a:t>
            </a:r>
            <a:r>
              <a:rPr lang="en-US" altLang="zh-CN" sz="2800" baseline="0" dirty="0">
                <a:solidFill>
                  <a:srgbClr val="0000DA"/>
                </a:solidFill>
                <a:latin typeface="楷体_GB2312" pitchFamily="49" charset="-122"/>
              </a:rPr>
              <a:t>3/1</a:t>
            </a:r>
            <a:r>
              <a:rPr lang="zh-CN" altLang="en-US" sz="2800" baseline="0" dirty="0">
                <a:solidFill>
                  <a:srgbClr val="0000DA"/>
                </a:solidFill>
                <a:latin typeface="楷体_GB2312" pitchFamily="49" charset="-122"/>
              </a:rPr>
              <a:t>时，菌体繁殖受到抑制，谷氨酸产量则大量增加。</a:t>
            </a:r>
            <a:endParaRPr lang="zh-CN" altLang="en-US" sz="2800" baseline="0" dirty="0">
              <a:solidFill>
                <a:srgbClr val="0000DA"/>
              </a:solidFill>
              <a:latin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54277"/>
                                        </p:tgtEl>
                                        <p:attrNameLst>
                                          <p:attrName>style.visibility</p:attrName>
                                        </p:attrNameLst>
                                      </p:cBhvr>
                                      <p:to>
                                        <p:strVal val="visible"/>
                                      </p:to>
                                    </p:set>
                                    <p:animEffect transition="in" filter="fade">
                                      <p:cBhvr>
                                        <p:cTn id="7" dur="800" decel="100000"/>
                                        <p:tgtEl>
                                          <p:spTgt spid="54277"/>
                                        </p:tgtEl>
                                      </p:cBhvr>
                                    </p:animEffect>
                                    <p:anim calcmode="lin" valueType="num">
                                      <p:cBhvr>
                                        <p:cTn id="8" dur="800" decel="100000" fill="hold"/>
                                        <p:tgtEl>
                                          <p:spTgt spid="54277"/>
                                        </p:tgtEl>
                                        <p:attrNameLst>
                                          <p:attrName>style.rotation</p:attrName>
                                        </p:attrNameLst>
                                      </p:cBhvr>
                                      <p:tavLst>
                                        <p:tav tm="0">
                                          <p:val>
                                            <p:fltVal val="-90.000000"/>
                                          </p:val>
                                        </p:tav>
                                        <p:tav tm="100000">
                                          <p:val>
                                            <p:fltVal val="0.000000"/>
                                          </p:val>
                                        </p:tav>
                                      </p:tavLst>
                                    </p:anim>
                                    <p:anim calcmode="lin" valueType="num">
                                      <p:cBhvr>
                                        <p:cTn id="9" dur="800" decel="100000" fill="hold"/>
                                        <p:tgtEl>
                                          <p:spTgt spid="54277"/>
                                        </p:tgtEl>
                                        <p:attrNameLst>
                                          <p:attrName>ppt_x</p:attrName>
                                        </p:attrNameLst>
                                      </p:cBhvr>
                                      <p:tavLst>
                                        <p:tav tm="0">
                                          <p:val>
                                            <p:strVal val="#ppt_x+0.4"/>
                                          </p:val>
                                        </p:tav>
                                        <p:tav tm="100000">
                                          <p:val>
                                            <p:strVal val="#ppt_x-0.05"/>
                                          </p:val>
                                        </p:tav>
                                      </p:tavLst>
                                    </p:anim>
                                    <p:anim calcmode="lin" valueType="num">
                                      <p:cBhvr>
                                        <p:cTn id="10" dur="800" decel="100000" fill="hold"/>
                                        <p:tgtEl>
                                          <p:spTgt spid="54277"/>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4277"/>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4277"/>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7"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30" name="Text Box 2"/>
          <p:cNvSpPr txBox="1"/>
          <p:nvPr/>
        </p:nvSpPr>
        <p:spPr>
          <a:xfrm>
            <a:off x="152400" y="914400"/>
            <a:ext cx="8839200" cy="5711825"/>
          </a:xfrm>
          <a:prstGeom prst="rect">
            <a:avLst/>
          </a:prstGeom>
          <a:noFill/>
          <a:ln w="38100">
            <a:noFill/>
          </a:ln>
        </p:spPr>
        <p:txBody>
          <a:bodyPr>
            <a:spAutoFit/>
          </a:bodyPr>
          <a:p>
            <a:pPr>
              <a:lnSpc>
                <a:spcPct val="130000"/>
              </a:lnSpc>
            </a:pPr>
            <a:r>
              <a:rPr lang="zh-CN" altLang="en-US" sz="2800" baseline="0" dirty="0">
                <a:latin typeface="楷体_GB2312" pitchFamily="49" charset="-122"/>
              </a:rPr>
              <a:t>（三）将培养基的 </a:t>
            </a:r>
            <a:r>
              <a:rPr lang="en-US" altLang="zh-CN" sz="2800" baseline="0" dirty="0">
                <a:solidFill>
                  <a:srgbClr val="0000DA"/>
                </a:solidFill>
                <a:latin typeface="楷体_GB2312" pitchFamily="49" charset="-122"/>
              </a:rPr>
              <a:t>PH</a:t>
            </a:r>
            <a:r>
              <a:rPr lang="en-US" altLang="zh-CN" sz="2800" baseline="0" dirty="0">
                <a:latin typeface="楷体_GB2312" pitchFamily="49" charset="-122"/>
              </a:rPr>
              <a:t> </a:t>
            </a:r>
            <a:r>
              <a:rPr lang="zh-CN" altLang="en-US" sz="2800" baseline="0" dirty="0">
                <a:latin typeface="楷体_GB2312" pitchFamily="49" charset="-122"/>
              </a:rPr>
              <a:t>控制在一定的范围内：</a:t>
            </a:r>
            <a:endParaRPr lang="zh-CN" altLang="en-US" sz="2800" baseline="0" dirty="0">
              <a:latin typeface="楷体_GB2312" pitchFamily="49" charset="-122"/>
            </a:endParaRPr>
          </a:p>
          <a:p>
            <a:pPr>
              <a:lnSpc>
                <a:spcPct val="130000"/>
              </a:lnSpc>
            </a:pPr>
            <a:r>
              <a:rPr lang="zh-CN" altLang="en-US" sz="800" baseline="0" dirty="0">
                <a:latin typeface="楷体_GB2312" pitchFamily="49" charset="-122"/>
              </a:rPr>
              <a:t>  </a:t>
            </a:r>
            <a:endParaRPr lang="zh-CN" altLang="en-US" sz="800" baseline="0" dirty="0">
              <a:latin typeface="楷体_GB2312" pitchFamily="49" charset="-122"/>
            </a:endParaRPr>
          </a:p>
          <a:p>
            <a:pPr>
              <a:lnSpc>
                <a:spcPct val="130000"/>
              </a:lnSpc>
            </a:pPr>
            <a:r>
              <a:rPr lang="zh-CN" altLang="en-US" baseline="0" dirty="0">
                <a:latin typeface="楷体_GB2312" pitchFamily="49" charset="-122"/>
              </a:rPr>
              <a:t>   </a:t>
            </a:r>
            <a:r>
              <a:rPr lang="en-US" altLang="zh-CN" baseline="0" dirty="0">
                <a:latin typeface="楷体_GB2312" pitchFamily="49" charset="-122"/>
              </a:rPr>
              <a:t>1.  </a:t>
            </a:r>
            <a:r>
              <a:rPr lang="zh-CN" altLang="en-US" baseline="0" dirty="0">
                <a:latin typeface="楷体_GB2312" pitchFamily="49" charset="-122"/>
              </a:rPr>
              <a:t>通常培养条件：</a:t>
            </a:r>
            <a:endParaRPr lang="zh-CN" altLang="en-US" baseline="0" dirty="0">
              <a:latin typeface="楷体_GB2312" pitchFamily="49" charset="-122"/>
            </a:endParaRPr>
          </a:p>
          <a:p>
            <a:pPr>
              <a:lnSpc>
                <a:spcPct val="130000"/>
              </a:lnSpc>
            </a:pPr>
            <a:r>
              <a:rPr lang="zh-CN" altLang="en-US" baseline="0" dirty="0">
                <a:latin typeface="楷体_GB2312" pitchFamily="49" charset="-122"/>
              </a:rPr>
              <a:t>              细菌与放线菌： </a:t>
            </a:r>
            <a:r>
              <a:rPr lang="en-US" altLang="zh-CN" baseline="0" dirty="0">
                <a:latin typeface="楷体_GB2312" pitchFamily="49" charset="-122"/>
              </a:rPr>
              <a:t>pH 7</a:t>
            </a:r>
            <a:r>
              <a:rPr lang="zh-CN" altLang="en-US" baseline="0" dirty="0">
                <a:latin typeface="楷体_GB2312" pitchFamily="49" charset="-122"/>
              </a:rPr>
              <a:t>～</a:t>
            </a:r>
            <a:r>
              <a:rPr lang="en-US" altLang="zh-CN" baseline="0" dirty="0">
                <a:latin typeface="楷体_GB2312" pitchFamily="49" charset="-122"/>
              </a:rPr>
              <a:t>7.5</a:t>
            </a:r>
            <a:endParaRPr lang="en-US" altLang="zh-CN" baseline="0" dirty="0">
              <a:latin typeface="楷体_GB2312" pitchFamily="49" charset="-122"/>
            </a:endParaRPr>
          </a:p>
          <a:p>
            <a:pPr>
              <a:lnSpc>
                <a:spcPct val="130000"/>
              </a:lnSpc>
            </a:pPr>
            <a:r>
              <a:rPr lang="en-US" altLang="zh-CN" baseline="0" dirty="0">
                <a:latin typeface="楷体_GB2312" pitchFamily="49" charset="-122"/>
              </a:rPr>
              <a:t>              </a:t>
            </a:r>
            <a:r>
              <a:rPr lang="zh-CN" altLang="en-US" baseline="0" dirty="0">
                <a:latin typeface="楷体_GB2312" pitchFamily="49" charset="-122"/>
              </a:rPr>
              <a:t>酵母菌和霉菌： </a:t>
            </a:r>
            <a:r>
              <a:rPr lang="en-US" altLang="zh-CN" baseline="0" dirty="0">
                <a:latin typeface="楷体_GB2312" pitchFamily="49" charset="-122"/>
              </a:rPr>
              <a:t>pH 4.5</a:t>
            </a:r>
            <a:r>
              <a:rPr lang="zh-CN" altLang="en-US" baseline="0" dirty="0">
                <a:latin typeface="楷体_GB2312" pitchFamily="49" charset="-122"/>
              </a:rPr>
              <a:t>～</a:t>
            </a:r>
            <a:r>
              <a:rPr lang="en-US" altLang="zh-CN" baseline="0" dirty="0">
                <a:latin typeface="楷体_GB2312" pitchFamily="49" charset="-122"/>
              </a:rPr>
              <a:t>6 </a:t>
            </a:r>
            <a:r>
              <a:rPr lang="zh-CN" altLang="en-US" baseline="0" dirty="0">
                <a:latin typeface="楷体_GB2312" pitchFamily="49" charset="-122"/>
              </a:rPr>
              <a:t>范围内生长</a:t>
            </a:r>
            <a:endParaRPr lang="zh-CN" altLang="en-US" baseline="0" dirty="0">
              <a:latin typeface="楷体_GB2312" pitchFamily="49" charset="-122"/>
            </a:endParaRPr>
          </a:p>
          <a:p>
            <a:pPr>
              <a:lnSpc>
                <a:spcPct val="130000"/>
              </a:lnSpc>
            </a:pPr>
            <a:endParaRPr lang="zh-CN" altLang="en-US" sz="800" baseline="0" dirty="0">
              <a:latin typeface="楷体_GB2312" pitchFamily="49" charset="-122"/>
            </a:endParaRPr>
          </a:p>
          <a:p>
            <a:pPr>
              <a:lnSpc>
                <a:spcPct val="130000"/>
              </a:lnSpc>
            </a:pPr>
            <a:r>
              <a:rPr lang="zh-CN" altLang="en-US" baseline="0" dirty="0">
                <a:latin typeface="楷体_GB2312" pitchFamily="49" charset="-122"/>
              </a:rPr>
              <a:t>   </a:t>
            </a:r>
            <a:r>
              <a:rPr lang="en-US" altLang="zh-CN" baseline="0" dirty="0">
                <a:latin typeface="楷体_GB2312" pitchFamily="49" charset="-122"/>
              </a:rPr>
              <a:t>2.  </a:t>
            </a:r>
            <a:r>
              <a:rPr lang="zh-CN" altLang="en-US" baseline="0" dirty="0">
                <a:latin typeface="楷体_GB2312" pitchFamily="49" charset="-122"/>
              </a:rPr>
              <a:t>为了维持培养基</a:t>
            </a:r>
            <a:r>
              <a:rPr lang="en-US" altLang="zh-CN" baseline="0" dirty="0">
                <a:latin typeface="楷体_GB2312" pitchFamily="49" charset="-122"/>
              </a:rPr>
              <a:t>pH</a:t>
            </a:r>
            <a:r>
              <a:rPr lang="zh-CN" altLang="en-US" baseline="0" dirty="0">
                <a:latin typeface="楷体_GB2312" pitchFamily="49" charset="-122"/>
              </a:rPr>
              <a:t>的相对恒定，通常在培养基中加入</a:t>
            </a:r>
            <a:r>
              <a:rPr lang="en-US" altLang="zh-CN" baseline="0" dirty="0">
                <a:latin typeface="楷体_GB2312" pitchFamily="49" charset="-122"/>
              </a:rPr>
              <a:t>pH </a:t>
            </a:r>
            <a:r>
              <a:rPr lang="zh-CN" altLang="en-US" baseline="0" dirty="0">
                <a:latin typeface="楷体_GB2312" pitchFamily="49" charset="-122"/>
              </a:rPr>
              <a:t>缓冲剂，或在进行工业发酵时补加酸、碱。</a:t>
            </a:r>
            <a:endParaRPr lang="zh-CN" altLang="en-US" baseline="0" dirty="0">
              <a:latin typeface="楷体_GB2312" pitchFamily="49" charset="-122"/>
            </a:endParaRPr>
          </a:p>
          <a:p>
            <a:pPr>
              <a:lnSpc>
                <a:spcPct val="130000"/>
              </a:lnSpc>
            </a:pPr>
            <a:r>
              <a:rPr lang="zh-CN" altLang="en-US" baseline="0" dirty="0">
                <a:latin typeface="楷体_GB2312" pitchFamily="49" charset="-122"/>
              </a:rPr>
              <a:t>     </a:t>
            </a:r>
            <a:endParaRPr lang="zh-CN" altLang="en-US" baseline="0" dirty="0">
              <a:latin typeface="楷体_GB2312" pitchFamily="49" charset="-122"/>
            </a:endParaRPr>
          </a:p>
          <a:p>
            <a:pPr>
              <a:lnSpc>
                <a:spcPct val="130000"/>
              </a:lnSpc>
            </a:pPr>
            <a:r>
              <a:rPr lang="zh-CN" altLang="en-US" baseline="0" dirty="0">
                <a:latin typeface="楷体_GB2312" pitchFamily="49" charset="-122"/>
              </a:rPr>
              <a:t>      例如：由一氢和二氢磷酸盐（如：</a:t>
            </a:r>
            <a:r>
              <a:rPr lang="en-US" altLang="zh-CN" baseline="0" dirty="0">
                <a:latin typeface="楷体_GB2312" pitchFamily="49" charset="-122"/>
              </a:rPr>
              <a:t>K</a:t>
            </a:r>
            <a:r>
              <a:rPr lang="en-US" altLang="zh-CN" baseline="-25000" dirty="0">
                <a:latin typeface="楷体_GB2312" pitchFamily="49" charset="-122"/>
              </a:rPr>
              <a:t>2</a:t>
            </a:r>
            <a:r>
              <a:rPr lang="en-US" altLang="zh-CN" baseline="0" dirty="0">
                <a:latin typeface="楷体_GB2312" pitchFamily="49" charset="-122"/>
              </a:rPr>
              <a:t>HPO</a:t>
            </a:r>
            <a:r>
              <a:rPr lang="en-US" altLang="zh-CN" baseline="-25000" dirty="0">
                <a:latin typeface="楷体_GB2312" pitchFamily="49" charset="-122"/>
              </a:rPr>
              <a:t>4 </a:t>
            </a:r>
            <a:r>
              <a:rPr lang="zh-CN" altLang="en-US" baseline="0" dirty="0">
                <a:latin typeface="楷体_GB2312" pitchFamily="49" charset="-122"/>
              </a:rPr>
              <a:t>和 </a:t>
            </a:r>
            <a:r>
              <a:rPr lang="en-US" altLang="zh-CN" baseline="0" dirty="0">
                <a:latin typeface="楷体_GB2312" pitchFamily="49" charset="-122"/>
              </a:rPr>
              <a:t>KH</a:t>
            </a:r>
            <a:r>
              <a:rPr lang="en-US" altLang="zh-CN" dirty="0">
                <a:latin typeface="楷体_GB2312" pitchFamily="49" charset="-122"/>
              </a:rPr>
              <a:t>2</a:t>
            </a:r>
            <a:r>
              <a:rPr lang="en-US" altLang="zh-CN" baseline="0" dirty="0">
                <a:latin typeface="楷体_GB2312" pitchFamily="49" charset="-122"/>
              </a:rPr>
              <a:t>PO</a:t>
            </a:r>
            <a:r>
              <a:rPr lang="en-US" altLang="zh-CN" baseline="-25000" dirty="0">
                <a:latin typeface="楷体_GB2312" pitchFamily="49" charset="-122"/>
              </a:rPr>
              <a:t>4</a:t>
            </a:r>
            <a:r>
              <a:rPr lang="en-US" altLang="zh-CN" baseline="0" dirty="0">
                <a:latin typeface="楷体_GB2312" pitchFamily="49" charset="-122"/>
              </a:rPr>
              <a:t> </a:t>
            </a:r>
            <a:r>
              <a:rPr lang="zh-CN" altLang="en-US" baseline="0" dirty="0">
                <a:latin typeface="楷体_GB2312" pitchFamily="49" charset="-122"/>
              </a:rPr>
              <a:t>）组成的混合物是常用的缓冲剂。一般可将</a:t>
            </a:r>
            <a:r>
              <a:rPr lang="en-US" altLang="zh-CN" baseline="0" dirty="0">
                <a:latin typeface="楷体_GB2312" pitchFamily="49" charset="-122"/>
              </a:rPr>
              <a:t>PH </a:t>
            </a:r>
            <a:r>
              <a:rPr lang="zh-CN" altLang="en-US" baseline="0" dirty="0">
                <a:latin typeface="楷体_GB2312" pitchFamily="49" charset="-122"/>
              </a:rPr>
              <a:t>调到（</a:t>
            </a:r>
            <a:r>
              <a:rPr lang="en-US" altLang="zh-CN" baseline="0" dirty="0">
                <a:latin typeface="楷体_GB2312" pitchFamily="49" charset="-122"/>
              </a:rPr>
              <a:t>6.4</a:t>
            </a:r>
            <a:r>
              <a:rPr lang="zh-CN" altLang="en-US" baseline="0" dirty="0">
                <a:latin typeface="楷体_GB2312" pitchFamily="49" charset="-122"/>
              </a:rPr>
              <a:t>～</a:t>
            </a:r>
            <a:r>
              <a:rPr lang="en-US" altLang="zh-CN" baseline="0" dirty="0">
                <a:latin typeface="楷体_GB2312" pitchFamily="49" charset="-122"/>
              </a:rPr>
              <a:t>7.2</a:t>
            </a:r>
            <a:r>
              <a:rPr lang="zh-CN" altLang="en-US" baseline="0" dirty="0">
                <a:latin typeface="楷体_GB2312" pitchFamily="49" charset="-122"/>
              </a:rPr>
              <a:t>）。</a:t>
            </a:r>
            <a:endParaRPr lang="zh-CN" altLang="en-US" baseline="0" dirty="0">
              <a:latin typeface="楷体_GB2312" pitchFamily="49" charset="-122"/>
            </a:endParaRPr>
          </a:p>
          <a:p>
            <a:pPr>
              <a:lnSpc>
                <a:spcPct val="130000"/>
              </a:lnSpc>
            </a:pPr>
            <a:r>
              <a:rPr lang="zh-CN" altLang="en-US" baseline="0" dirty="0">
                <a:latin typeface="楷体_GB2312" pitchFamily="49" charset="-122"/>
              </a:rPr>
              <a:t>如果微生物大量产酸，磷酸盐很难起调节作用时，只有靠不溶性碳酸盐来调节。</a:t>
            </a:r>
            <a:endParaRPr lang="zh-CN" altLang="en-US" baseline="0" dirty="0">
              <a:latin typeface="楷体_GB2312" pitchFamily="49" charset="-122"/>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4" name="Text Box 2"/>
          <p:cNvSpPr txBox="1"/>
          <p:nvPr/>
        </p:nvSpPr>
        <p:spPr>
          <a:xfrm>
            <a:off x="152400" y="825500"/>
            <a:ext cx="8839200" cy="6173788"/>
          </a:xfrm>
          <a:prstGeom prst="rect">
            <a:avLst/>
          </a:prstGeom>
          <a:noFill/>
          <a:ln w="38100">
            <a:noFill/>
          </a:ln>
        </p:spPr>
        <p:txBody>
          <a:bodyPr>
            <a:spAutoFit/>
          </a:bodyPr>
          <a:p>
            <a:pPr>
              <a:lnSpc>
                <a:spcPct val="140000"/>
              </a:lnSpc>
            </a:pPr>
            <a:r>
              <a:rPr lang="zh-CN" altLang="en-US" sz="2800" baseline="0" dirty="0">
                <a:latin typeface="楷体_GB2312" pitchFamily="49" charset="-122"/>
              </a:rPr>
              <a:t>（四）控制培养基的氧化还原电位：</a:t>
            </a:r>
            <a:endParaRPr lang="zh-CN" altLang="en-US" sz="2800" baseline="0" dirty="0">
              <a:latin typeface="楷体_GB2312" pitchFamily="49" charset="-122"/>
            </a:endParaRPr>
          </a:p>
          <a:p>
            <a:pPr>
              <a:lnSpc>
                <a:spcPct val="140000"/>
              </a:lnSpc>
            </a:pPr>
            <a:r>
              <a:rPr lang="zh-CN" altLang="en-US" sz="800" baseline="0" dirty="0">
                <a:latin typeface="楷体_GB2312" pitchFamily="49" charset="-122"/>
              </a:rPr>
              <a:t>  </a:t>
            </a:r>
            <a:endParaRPr lang="zh-CN" altLang="en-US" sz="800" baseline="0" dirty="0">
              <a:latin typeface="楷体_GB2312" pitchFamily="49" charset="-122"/>
            </a:endParaRPr>
          </a:p>
          <a:p>
            <a:pPr>
              <a:lnSpc>
                <a:spcPct val="140000"/>
              </a:lnSpc>
            </a:pPr>
            <a:r>
              <a:rPr lang="zh-CN" altLang="en-US" baseline="0" dirty="0">
                <a:latin typeface="楷体_GB2312" pitchFamily="49" charset="-122"/>
              </a:rPr>
              <a:t>    氧化还原电位又称氧化还原电势（</a:t>
            </a:r>
            <a:r>
              <a:rPr lang="en-US" altLang="zh-CN" baseline="0" dirty="0">
                <a:latin typeface="楷体_GB2312" pitchFamily="49" charset="-122"/>
              </a:rPr>
              <a:t>redox potential</a:t>
            </a:r>
            <a:r>
              <a:rPr lang="zh-CN" altLang="en-US" baseline="0" dirty="0">
                <a:latin typeface="楷体_GB2312" pitchFamily="49" charset="-122"/>
              </a:rPr>
              <a:t>），是度量某氧化还原系统中的还原剂释放电子或氧化剂接受电子趋势的一种指标，其单位是</a:t>
            </a:r>
            <a:r>
              <a:rPr lang="en-US" altLang="zh-CN" baseline="0" dirty="0">
                <a:latin typeface="楷体_GB2312" pitchFamily="49" charset="-122"/>
              </a:rPr>
              <a:t>V</a:t>
            </a:r>
            <a:r>
              <a:rPr lang="zh-CN" altLang="en-US" baseline="0" dirty="0">
                <a:latin typeface="楷体_GB2312" pitchFamily="49" charset="-122"/>
              </a:rPr>
              <a:t>（伏）或</a:t>
            </a:r>
            <a:r>
              <a:rPr lang="en-US" altLang="zh-CN" baseline="0" dirty="0">
                <a:latin typeface="楷体_GB2312" pitchFamily="49" charset="-122"/>
              </a:rPr>
              <a:t>mV</a:t>
            </a:r>
            <a:r>
              <a:rPr lang="zh-CN" altLang="en-US" baseline="0" dirty="0">
                <a:latin typeface="楷体_GB2312" pitchFamily="49" charset="-122"/>
              </a:rPr>
              <a:t>（毫伏）。</a:t>
            </a:r>
            <a:endParaRPr lang="zh-CN" altLang="en-US" baseline="0" dirty="0">
              <a:latin typeface="楷体_GB2312" pitchFamily="49" charset="-122"/>
            </a:endParaRPr>
          </a:p>
          <a:p>
            <a:pPr>
              <a:lnSpc>
                <a:spcPct val="140000"/>
              </a:lnSpc>
            </a:pPr>
            <a:r>
              <a:rPr lang="zh-CN" altLang="en-US" sz="800" baseline="0" dirty="0">
                <a:latin typeface="楷体_GB2312" pitchFamily="49" charset="-122"/>
              </a:rPr>
              <a:t>     </a:t>
            </a:r>
            <a:endParaRPr lang="zh-CN" altLang="en-US" sz="800" baseline="0" dirty="0">
              <a:latin typeface="楷体_GB2312" pitchFamily="49" charset="-122"/>
            </a:endParaRPr>
          </a:p>
          <a:p>
            <a:pPr>
              <a:lnSpc>
                <a:spcPct val="140000"/>
              </a:lnSpc>
            </a:pPr>
            <a:r>
              <a:rPr lang="zh-CN" altLang="en-US" baseline="0" dirty="0">
                <a:latin typeface="楷体_GB2312" pitchFamily="49" charset="-122"/>
              </a:rPr>
              <a:t>     不同类型微生物生长对氧化还原电位的要求不同：</a:t>
            </a:r>
            <a:endParaRPr lang="zh-CN" altLang="en-US" baseline="0" dirty="0">
              <a:latin typeface="楷体_GB2312" pitchFamily="49" charset="-122"/>
            </a:endParaRPr>
          </a:p>
          <a:p>
            <a:pPr>
              <a:lnSpc>
                <a:spcPct val="140000"/>
              </a:lnSpc>
            </a:pPr>
            <a:r>
              <a:rPr lang="zh-CN" altLang="en-US" baseline="0" dirty="0">
                <a:latin typeface="楷体_GB2312" pitchFamily="49" charset="-122"/>
              </a:rPr>
              <a:t>     </a:t>
            </a:r>
            <a:r>
              <a:rPr lang="zh-CN" altLang="en-US" baseline="0" dirty="0">
                <a:solidFill>
                  <a:srgbClr val="F200F2"/>
                </a:solidFill>
                <a:latin typeface="楷体_GB2312" pitchFamily="49" charset="-122"/>
              </a:rPr>
              <a:t>好 氧 性 微生物</a:t>
            </a:r>
            <a:r>
              <a:rPr lang="zh-CN" altLang="en-US" baseline="0" dirty="0">
                <a:latin typeface="楷体_GB2312" pitchFamily="49" charset="-122"/>
              </a:rPr>
              <a:t>：  </a:t>
            </a:r>
            <a:r>
              <a:rPr lang="en-US" altLang="zh-CN" baseline="0" dirty="0">
                <a:latin typeface="楷体_GB2312" pitchFamily="49" charset="-122"/>
              </a:rPr>
              <a:t>+0.1</a:t>
            </a:r>
            <a:r>
              <a:rPr lang="zh-CN" altLang="en-US" baseline="0" dirty="0">
                <a:latin typeface="楷体_GB2312" pitchFamily="49" charset="-122"/>
              </a:rPr>
              <a:t>伏以上时可正常生长</a:t>
            </a:r>
            <a:r>
              <a:rPr lang="en-US" altLang="zh-CN" baseline="0" dirty="0">
                <a:latin typeface="楷体_GB2312" pitchFamily="49" charset="-122"/>
              </a:rPr>
              <a:t>,</a:t>
            </a:r>
            <a:endParaRPr lang="en-US" altLang="zh-CN" baseline="0" dirty="0">
              <a:latin typeface="楷体_GB2312" pitchFamily="49" charset="-122"/>
            </a:endParaRPr>
          </a:p>
          <a:p>
            <a:pPr>
              <a:lnSpc>
                <a:spcPct val="140000"/>
              </a:lnSpc>
            </a:pPr>
            <a:r>
              <a:rPr lang="en-US" altLang="zh-CN" baseline="0" dirty="0">
                <a:latin typeface="楷体_GB2312" pitchFamily="49" charset="-122"/>
              </a:rPr>
              <a:t>                        </a:t>
            </a:r>
            <a:r>
              <a:rPr lang="zh-CN" altLang="en-US" baseline="0" dirty="0">
                <a:latin typeface="楷体_GB2312" pitchFamily="49" charset="-122"/>
              </a:rPr>
              <a:t>以</a:t>
            </a:r>
            <a:r>
              <a:rPr lang="en-US" altLang="zh-CN" baseline="0" dirty="0">
                <a:latin typeface="楷体_GB2312" pitchFamily="49" charset="-122"/>
              </a:rPr>
              <a:t>+0.3</a:t>
            </a:r>
            <a:r>
              <a:rPr lang="zh-CN" altLang="en-US" baseline="0" dirty="0">
                <a:latin typeface="楷体_GB2312" pitchFamily="49" charset="-122"/>
              </a:rPr>
              <a:t>～</a:t>
            </a:r>
            <a:r>
              <a:rPr lang="en-US" altLang="zh-CN" baseline="0" dirty="0">
                <a:latin typeface="楷体_GB2312" pitchFamily="49" charset="-122"/>
              </a:rPr>
              <a:t>+0.4</a:t>
            </a:r>
            <a:r>
              <a:rPr lang="zh-CN" altLang="en-US" baseline="0" dirty="0">
                <a:latin typeface="楷体_GB2312" pitchFamily="49" charset="-122"/>
              </a:rPr>
              <a:t>伏为宜；</a:t>
            </a:r>
            <a:endParaRPr lang="zh-CN" altLang="en-US" baseline="0" dirty="0">
              <a:latin typeface="楷体_GB2312" pitchFamily="49" charset="-122"/>
            </a:endParaRPr>
          </a:p>
          <a:p>
            <a:pPr>
              <a:lnSpc>
                <a:spcPct val="140000"/>
              </a:lnSpc>
            </a:pPr>
            <a:r>
              <a:rPr lang="zh-CN" altLang="en-US" baseline="0" dirty="0">
                <a:latin typeface="楷体_GB2312" pitchFamily="49" charset="-122"/>
              </a:rPr>
              <a:t>     </a:t>
            </a:r>
            <a:r>
              <a:rPr lang="zh-CN" altLang="en-US" baseline="0" dirty="0">
                <a:solidFill>
                  <a:srgbClr val="F200F2"/>
                </a:solidFill>
                <a:latin typeface="楷体_GB2312" pitchFamily="49" charset="-122"/>
              </a:rPr>
              <a:t>厌 氧 性 微生物</a:t>
            </a:r>
            <a:r>
              <a:rPr lang="zh-CN" altLang="en-US" baseline="0" dirty="0">
                <a:latin typeface="楷体_GB2312" pitchFamily="49" charset="-122"/>
              </a:rPr>
              <a:t>：  低于</a:t>
            </a:r>
            <a:r>
              <a:rPr lang="en-US" altLang="zh-CN" baseline="0" dirty="0">
                <a:latin typeface="楷体_GB2312" pitchFamily="49" charset="-122"/>
              </a:rPr>
              <a:t>+0.1</a:t>
            </a:r>
            <a:r>
              <a:rPr lang="zh-CN" altLang="en-US" baseline="0" dirty="0">
                <a:latin typeface="楷体_GB2312" pitchFamily="49" charset="-122"/>
              </a:rPr>
              <a:t>伏条件下生长；</a:t>
            </a:r>
            <a:endParaRPr lang="zh-CN" altLang="en-US" baseline="0" dirty="0">
              <a:latin typeface="楷体_GB2312" pitchFamily="49" charset="-122"/>
            </a:endParaRPr>
          </a:p>
          <a:p>
            <a:pPr>
              <a:lnSpc>
                <a:spcPct val="140000"/>
              </a:lnSpc>
            </a:pPr>
            <a:r>
              <a:rPr lang="zh-CN" altLang="en-US" baseline="0" dirty="0">
                <a:latin typeface="楷体_GB2312" pitchFamily="49" charset="-122"/>
              </a:rPr>
              <a:t>     </a:t>
            </a:r>
            <a:r>
              <a:rPr lang="zh-CN" altLang="en-US" baseline="0" dirty="0">
                <a:solidFill>
                  <a:srgbClr val="F200F2"/>
                </a:solidFill>
                <a:latin typeface="楷体_GB2312" pitchFamily="49" charset="-122"/>
              </a:rPr>
              <a:t>兼性厌氧 微生物</a:t>
            </a:r>
            <a:r>
              <a:rPr lang="zh-CN" altLang="en-US" baseline="0" dirty="0">
                <a:latin typeface="楷体_GB2312" pitchFamily="49" charset="-122"/>
              </a:rPr>
              <a:t>：  </a:t>
            </a:r>
            <a:r>
              <a:rPr lang="en-US" altLang="zh-CN" baseline="0" dirty="0">
                <a:latin typeface="楷体_GB2312" pitchFamily="49" charset="-122"/>
              </a:rPr>
              <a:t>+0.1</a:t>
            </a:r>
            <a:r>
              <a:rPr lang="zh-CN" altLang="en-US" baseline="0" dirty="0">
                <a:latin typeface="楷体_GB2312" pitchFamily="49" charset="-122"/>
              </a:rPr>
              <a:t>伏以上时进行好氧呼吸</a:t>
            </a:r>
            <a:r>
              <a:rPr lang="en-US" altLang="zh-CN" baseline="0" dirty="0">
                <a:latin typeface="楷体_GB2312" pitchFamily="49" charset="-122"/>
              </a:rPr>
              <a:t>,</a:t>
            </a:r>
            <a:endParaRPr lang="en-US" altLang="zh-CN" baseline="0" dirty="0">
              <a:latin typeface="楷体_GB2312" pitchFamily="49" charset="-122"/>
            </a:endParaRPr>
          </a:p>
          <a:p>
            <a:pPr>
              <a:lnSpc>
                <a:spcPct val="140000"/>
              </a:lnSpc>
            </a:pPr>
            <a:r>
              <a:rPr lang="en-US" altLang="zh-CN" baseline="0" dirty="0">
                <a:latin typeface="楷体_GB2312" pitchFamily="49" charset="-122"/>
              </a:rPr>
              <a:t>                        +0.1</a:t>
            </a:r>
            <a:r>
              <a:rPr lang="zh-CN" altLang="en-US" baseline="0" dirty="0">
                <a:latin typeface="楷体_GB2312" pitchFamily="49" charset="-122"/>
              </a:rPr>
              <a:t>伏以下时进行发酵。</a:t>
            </a:r>
            <a:endParaRPr lang="zh-CN" altLang="en-US" baseline="0" dirty="0">
              <a:latin typeface="楷体_GB2312" pitchFamily="49" charset="-122"/>
            </a:endParaRPr>
          </a:p>
          <a:p>
            <a:pPr>
              <a:lnSpc>
                <a:spcPct val="130000"/>
              </a:lnSpc>
            </a:pPr>
            <a:endParaRPr lang="en-US" altLang="zh-CN" baseline="0" dirty="0">
              <a:latin typeface="楷体_GB2312" pitchFamily="49" charset="-122"/>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8" name="Text Box 2"/>
          <p:cNvSpPr txBox="1"/>
          <p:nvPr/>
        </p:nvSpPr>
        <p:spPr>
          <a:xfrm>
            <a:off x="0" y="898525"/>
            <a:ext cx="8839200" cy="1884363"/>
          </a:xfrm>
          <a:prstGeom prst="rect">
            <a:avLst/>
          </a:prstGeom>
          <a:noFill/>
          <a:ln w="38100">
            <a:noFill/>
          </a:ln>
        </p:spPr>
        <p:txBody>
          <a:bodyPr>
            <a:spAutoFit/>
          </a:bodyPr>
          <a:p>
            <a:pPr>
              <a:lnSpc>
                <a:spcPct val="140000"/>
              </a:lnSpc>
            </a:pPr>
            <a:r>
              <a:rPr lang="zh-CN" altLang="en-US" sz="2800" baseline="0" dirty="0">
                <a:latin typeface="楷体_GB2312" pitchFamily="49" charset="-122"/>
              </a:rPr>
              <a:t>（五）原料的选择要考虑经济原则：</a:t>
            </a:r>
            <a:endParaRPr lang="zh-CN" altLang="en-US" sz="2800" baseline="0" dirty="0">
              <a:latin typeface="楷体_GB2312" pitchFamily="49" charset="-122"/>
            </a:endParaRPr>
          </a:p>
          <a:p>
            <a:pPr>
              <a:lnSpc>
                <a:spcPct val="140000"/>
              </a:lnSpc>
            </a:pPr>
            <a:r>
              <a:rPr lang="zh-CN" altLang="en-US" sz="800" baseline="0" dirty="0">
                <a:latin typeface="楷体_GB2312" pitchFamily="49" charset="-122"/>
              </a:rPr>
              <a:t>  </a:t>
            </a:r>
            <a:endParaRPr lang="zh-CN" altLang="en-US" sz="800" baseline="0" dirty="0">
              <a:latin typeface="楷体_GB2312" pitchFamily="49" charset="-122"/>
            </a:endParaRPr>
          </a:p>
          <a:p>
            <a:pPr>
              <a:lnSpc>
                <a:spcPct val="140000"/>
              </a:lnSpc>
            </a:pPr>
            <a:r>
              <a:rPr lang="zh-CN" altLang="en-US" baseline="0" dirty="0">
                <a:latin typeface="楷体_GB2312" pitchFamily="49" charset="-122"/>
              </a:rPr>
              <a:t>       在配制培养基时应尽量考虑利用廉价而且易于获得的原料。特别是发酵工业。</a:t>
            </a:r>
            <a:endParaRPr lang="zh-CN" altLang="en-US" baseline="0" dirty="0">
              <a:latin typeface="楷体_GB2312" pitchFamily="49" charset="-122"/>
            </a:endParaRPr>
          </a:p>
        </p:txBody>
      </p:sp>
      <p:sp>
        <p:nvSpPr>
          <p:cNvPr id="50179" name="Text Box 3"/>
          <p:cNvSpPr txBox="1"/>
          <p:nvPr/>
        </p:nvSpPr>
        <p:spPr>
          <a:xfrm>
            <a:off x="1066800" y="2879725"/>
            <a:ext cx="1828800" cy="528638"/>
          </a:xfrm>
          <a:prstGeom prst="rect">
            <a:avLst/>
          </a:prstGeom>
          <a:noFill/>
          <a:ln w="9525" cap="flat" cmpd="sng">
            <a:solidFill>
              <a:srgbClr val="FF0000"/>
            </a:solidFill>
            <a:prstDash val="solid"/>
            <a:miter/>
            <a:headEnd type="none" w="med" len="med"/>
            <a:tailEnd type="none" w="med" len="med"/>
          </a:ln>
        </p:spPr>
        <p:txBody>
          <a:bodyPr>
            <a:spAutoFit/>
          </a:bodyPr>
          <a:p>
            <a:pPr>
              <a:spcBef>
                <a:spcPct val="50000"/>
              </a:spcBef>
            </a:pPr>
            <a:r>
              <a:rPr lang="zh-CN" altLang="en-US" sz="2800" baseline="0" dirty="0">
                <a:latin typeface="Times New Roman" panose="02020603050405020304" pitchFamily="18" charset="0"/>
                <a:ea typeface="SimSun" panose="02010600030101010101" pitchFamily="2" charset="-122"/>
              </a:rPr>
              <a:t>以粗代精</a:t>
            </a:r>
            <a:endParaRPr lang="zh-CN" altLang="en-US" sz="2800" baseline="0" dirty="0">
              <a:latin typeface="Times New Roman" panose="02020603050405020304" pitchFamily="18" charset="0"/>
              <a:ea typeface="SimSun" panose="02010600030101010101" pitchFamily="2" charset="-122"/>
            </a:endParaRPr>
          </a:p>
        </p:txBody>
      </p:sp>
      <p:sp>
        <p:nvSpPr>
          <p:cNvPr id="50180" name="Text Box 4"/>
          <p:cNvSpPr txBox="1"/>
          <p:nvPr/>
        </p:nvSpPr>
        <p:spPr>
          <a:xfrm>
            <a:off x="3733800" y="2879725"/>
            <a:ext cx="1828800" cy="528638"/>
          </a:xfrm>
          <a:prstGeom prst="rect">
            <a:avLst/>
          </a:prstGeom>
          <a:noFill/>
          <a:ln w="9525" cap="flat" cmpd="sng">
            <a:solidFill>
              <a:srgbClr val="FF0000"/>
            </a:solidFill>
            <a:prstDash val="solid"/>
            <a:miter/>
            <a:headEnd type="none" w="med" len="med"/>
            <a:tailEnd type="none" w="med" len="med"/>
          </a:ln>
        </p:spPr>
        <p:txBody>
          <a:bodyPr>
            <a:spAutoFit/>
          </a:bodyPr>
          <a:p>
            <a:pPr>
              <a:spcBef>
                <a:spcPct val="50000"/>
              </a:spcBef>
            </a:pPr>
            <a:r>
              <a:rPr lang="zh-CN" altLang="en-US" sz="2800" baseline="0" dirty="0">
                <a:latin typeface="Times New Roman" panose="02020603050405020304" pitchFamily="18" charset="0"/>
                <a:ea typeface="SimSun" panose="02010600030101010101" pitchFamily="2" charset="-122"/>
              </a:rPr>
              <a:t>以氮代朊</a:t>
            </a:r>
            <a:endParaRPr lang="zh-CN" altLang="en-US" sz="2800" baseline="0" dirty="0">
              <a:latin typeface="Times New Roman" panose="02020603050405020304" pitchFamily="18" charset="0"/>
              <a:ea typeface="SimSun" panose="02010600030101010101" pitchFamily="2" charset="-122"/>
            </a:endParaRPr>
          </a:p>
        </p:txBody>
      </p:sp>
      <p:sp>
        <p:nvSpPr>
          <p:cNvPr id="50181" name="Text Box 5"/>
          <p:cNvSpPr txBox="1"/>
          <p:nvPr/>
        </p:nvSpPr>
        <p:spPr>
          <a:xfrm>
            <a:off x="6400800" y="2879725"/>
            <a:ext cx="1828800" cy="528638"/>
          </a:xfrm>
          <a:prstGeom prst="rect">
            <a:avLst/>
          </a:prstGeom>
          <a:noFill/>
          <a:ln w="9525" cap="flat" cmpd="sng">
            <a:solidFill>
              <a:srgbClr val="FF0000"/>
            </a:solidFill>
            <a:prstDash val="solid"/>
            <a:miter/>
            <a:headEnd type="none" w="med" len="med"/>
            <a:tailEnd type="none" w="med" len="med"/>
          </a:ln>
        </p:spPr>
        <p:txBody>
          <a:bodyPr>
            <a:spAutoFit/>
          </a:bodyPr>
          <a:p>
            <a:pPr>
              <a:spcBef>
                <a:spcPct val="50000"/>
              </a:spcBef>
            </a:pPr>
            <a:r>
              <a:rPr lang="zh-CN" altLang="en-US" sz="2800" baseline="0" dirty="0">
                <a:latin typeface="Times New Roman" panose="02020603050405020304" pitchFamily="18" charset="0"/>
                <a:ea typeface="SimSun" panose="02010600030101010101" pitchFamily="2" charset="-122"/>
              </a:rPr>
              <a:t>以纤代糖</a:t>
            </a:r>
            <a:endParaRPr lang="zh-CN" altLang="en-US" sz="2800" baseline="0" dirty="0">
              <a:latin typeface="Times New Roman" panose="02020603050405020304" pitchFamily="18" charset="0"/>
              <a:ea typeface="SimSun" panose="02010600030101010101" pitchFamily="2" charset="-122"/>
            </a:endParaRPr>
          </a:p>
        </p:txBody>
      </p:sp>
      <p:sp>
        <p:nvSpPr>
          <p:cNvPr id="50182" name="Text Box 6"/>
          <p:cNvSpPr txBox="1"/>
          <p:nvPr/>
        </p:nvSpPr>
        <p:spPr>
          <a:xfrm>
            <a:off x="1066800" y="3581400"/>
            <a:ext cx="1828800" cy="528638"/>
          </a:xfrm>
          <a:prstGeom prst="rect">
            <a:avLst/>
          </a:prstGeom>
          <a:noFill/>
          <a:ln w="9525" cap="flat" cmpd="sng">
            <a:solidFill>
              <a:srgbClr val="FF0000"/>
            </a:solidFill>
            <a:prstDash val="solid"/>
            <a:miter/>
            <a:headEnd type="none" w="med" len="med"/>
            <a:tailEnd type="none" w="med" len="med"/>
          </a:ln>
        </p:spPr>
        <p:txBody>
          <a:bodyPr>
            <a:spAutoFit/>
          </a:bodyPr>
          <a:p>
            <a:pPr>
              <a:spcBef>
                <a:spcPct val="50000"/>
              </a:spcBef>
            </a:pPr>
            <a:r>
              <a:rPr lang="zh-CN" altLang="en-US" sz="2800" baseline="0" dirty="0">
                <a:latin typeface="Times New Roman" panose="02020603050405020304" pitchFamily="18" charset="0"/>
                <a:ea typeface="SimSun" panose="02010600030101010101" pitchFamily="2" charset="-122"/>
              </a:rPr>
              <a:t>以废代好</a:t>
            </a:r>
            <a:endParaRPr lang="zh-CN" altLang="en-US" sz="2800" baseline="0" dirty="0">
              <a:latin typeface="Times New Roman" panose="02020603050405020304" pitchFamily="18" charset="0"/>
              <a:ea typeface="SimSun" panose="02010600030101010101" pitchFamily="2" charset="-122"/>
            </a:endParaRPr>
          </a:p>
        </p:txBody>
      </p:sp>
      <p:sp>
        <p:nvSpPr>
          <p:cNvPr id="50183" name="Text Box 7"/>
          <p:cNvSpPr txBox="1"/>
          <p:nvPr/>
        </p:nvSpPr>
        <p:spPr>
          <a:xfrm>
            <a:off x="3733800" y="3581400"/>
            <a:ext cx="1828800" cy="528638"/>
          </a:xfrm>
          <a:prstGeom prst="rect">
            <a:avLst/>
          </a:prstGeom>
          <a:noFill/>
          <a:ln w="9525" cap="flat" cmpd="sng">
            <a:solidFill>
              <a:srgbClr val="FF0000"/>
            </a:solidFill>
            <a:prstDash val="solid"/>
            <a:miter/>
            <a:headEnd type="none" w="med" len="med"/>
            <a:tailEnd type="none" w="med" len="med"/>
          </a:ln>
        </p:spPr>
        <p:txBody>
          <a:bodyPr>
            <a:spAutoFit/>
          </a:bodyPr>
          <a:p>
            <a:pPr>
              <a:spcBef>
                <a:spcPct val="50000"/>
              </a:spcBef>
            </a:pPr>
            <a:r>
              <a:rPr lang="zh-CN" altLang="en-US" sz="2800" baseline="0" dirty="0">
                <a:latin typeface="Times New Roman" panose="02020603050405020304" pitchFamily="18" charset="0"/>
                <a:ea typeface="SimSun" panose="02010600030101010101" pitchFamily="2" charset="-122"/>
              </a:rPr>
              <a:t>以烃代粮</a:t>
            </a:r>
            <a:endParaRPr lang="zh-CN" altLang="en-US" sz="2800" baseline="0" dirty="0">
              <a:latin typeface="Times New Roman" panose="02020603050405020304" pitchFamily="18" charset="0"/>
              <a:ea typeface="SimSun" panose="02010600030101010101" pitchFamily="2" charset="-122"/>
            </a:endParaRPr>
          </a:p>
        </p:txBody>
      </p:sp>
      <p:sp>
        <p:nvSpPr>
          <p:cNvPr id="50184" name="Text Box 8"/>
          <p:cNvSpPr txBox="1"/>
          <p:nvPr/>
        </p:nvSpPr>
        <p:spPr>
          <a:xfrm>
            <a:off x="6400800" y="3581400"/>
            <a:ext cx="1828800" cy="528638"/>
          </a:xfrm>
          <a:prstGeom prst="rect">
            <a:avLst/>
          </a:prstGeom>
          <a:noFill/>
          <a:ln w="9525" cap="flat" cmpd="sng">
            <a:solidFill>
              <a:srgbClr val="FF0000"/>
            </a:solidFill>
            <a:prstDash val="solid"/>
            <a:miter/>
            <a:headEnd type="none" w="med" len="med"/>
            <a:tailEnd type="none" w="med" len="med"/>
          </a:ln>
        </p:spPr>
        <p:txBody>
          <a:bodyPr>
            <a:spAutoFit/>
          </a:bodyPr>
          <a:p>
            <a:pPr>
              <a:spcBef>
                <a:spcPct val="50000"/>
              </a:spcBef>
            </a:pPr>
            <a:r>
              <a:rPr lang="zh-CN" altLang="en-US" sz="2800" baseline="0" dirty="0">
                <a:latin typeface="Times New Roman" panose="02020603050405020304" pitchFamily="18" charset="0"/>
                <a:ea typeface="SimSun" panose="02010600030101010101" pitchFamily="2" charset="-122"/>
              </a:rPr>
              <a:t>以简代繁</a:t>
            </a:r>
            <a:endParaRPr lang="zh-CN" altLang="en-US" sz="2800" baseline="0" dirty="0">
              <a:latin typeface="Times New Roman" panose="02020603050405020304" pitchFamily="18" charset="0"/>
              <a:ea typeface="SimSun" panose="02010600030101010101" pitchFamily="2" charset="-122"/>
            </a:endParaRPr>
          </a:p>
        </p:txBody>
      </p:sp>
      <p:sp>
        <p:nvSpPr>
          <p:cNvPr id="76809" name="Text Box 9"/>
          <p:cNvSpPr txBox="1"/>
          <p:nvPr/>
        </p:nvSpPr>
        <p:spPr>
          <a:xfrm>
            <a:off x="762000" y="4495800"/>
            <a:ext cx="7813675" cy="576263"/>
          </a:xfrm>
          <a:prstGeom prst="rect">
            <a:avLst/>
          </a:prstGeom>
          <a:solidFill>
            <a:srgbClr val="0000FF"/>
          </a:solidFill>
          <a:ln w="57150" cap="flat" cmpd="thickThin">
            <a:solidFill>
              <a:srgbClr val="FF00FF"/>
            </a:solidFill>
            <a:prstDash val="solid"/>
            <a:miter/>
            <a:headEnd type="none" w="med" len="med"/>
            <a:tailEnd type="none" w="med" len="med"/>
          </a:ln>
        </p:spPr>
        <p:txBody>
          <a:bodyPr>
            <a:spAutoFit/>
          </a:bodyPr>
          <a:p>
            <a:pPr algn="ctr" eaLnBrk="0" hangingPunct="0"/>
            <a:r>
              <a:rPr lang="zh-CN" altLang="en-US" sz="2800" baseline="0" dirty="0">
                <a:solidFill>
                  <a:srgbClr val="FFFF8F"/>
                </a:solidFill>
                <a:latin typeface="SimSun" panose="02010600030101010101" pitchFamily="2" charset="-122"/>
              </a:rPr>
              <a:t>任何培养基一旦配成，必须立即进行灭菌处理</a:t>
            </a:r>
            <a:endParaRPr lang="zh-CN" altLang="en-US" sz="2800" baseline="0" dirty="0">
              <a:solidFill>
                <a:srgbClr val="FFFF8F"/>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type="lt">
                                    <p:tmPct val="0"/>
                                  </p:iterate>
                                  <p:childTnLst>
                                    <p:set>
                                      <p:cBhvr>
                                        <p:cTn id="6" dur="1" fill="hold">
                                          <p:stCondLst>
                                            <p:cond delay="0"/>
                                          </p:stCondLst>
                                        </p:cTn>
                                        <p:tgtEl>
                                          <p:spTgt spid="76809"/>
                                        </p:tgtEl>
                                        <p:attrNameLst>
                                          <p:attrName>style.visibility</p:attrName>
                                        </p:attrNameLst>
                                      </p:cBhvr>
                                      <p:to>
                                        <p:strVal val="visible"/>
                                      </p:to>
                                    </p:set>
                                    <p:anim calcmode="lin" valueType="num">
                                      <p:cBhvr>
                                        <p:cTn id="7" dur="1000" fill="hold"/>
                                        <p:tgtEl>
                                          <p:spTgt spid="76809"/>
                                        </p:tgtEl>
                                        <p:attrNameLst>
                                          <p:attrName>ppt_w</p:attrName>
                                        </p:attrNameLst>
                                      </p:cBhvr>
                                      <p:tavLst>
                                        <p:tav tm="0">
                                          <p:val>
                                            <p:fltVal val="0.000000"/>
                                          </p:val>
                                        </p:tav>
                                        <p:tav tm="100000">
                                          <p:val>
                                            <p:strVal val="#ppt_w"/>
                                          </p:val>
                                        </p:tav>
                                      </p:tavLst>
                                    </p:anim>
                                    <p:anim calcmode="lin" valueType="num">
                                      <p:cBhvr>
                                        <p:cTn id="8" dur="1000" fill="hold"/>
                                        <p:tgtEl>
                                          <p:spTgt spid="76809"/>
                                        </p:tgtEl>
                                        <p:attrNameLst>
                                          <p:attrName>ppt_h</p:attrName>
                                        </p:attrNameLst>
                                      </p:cBhvr>
                                      <p:tavLst>
                                        <p:tav tm="0">
                                          <p:val>
                                            <p:fltVal val="0.000000"/>
                                          </p:val>
                                        </p:tav>
                                        <p:tav tm="100000">
                                          <p:val>
                                            <p:strVal val="#ppt_h"/>
                                          </p:val>
                                        </p:tav>
                                      </p:tavLst>
                                    </p:anim>
                                    <p:anim calcmode="lin" valueType="num">
                                      <p:cBhvr>
                                        <p:cTn id="9" dur="1000" fill="hold"/>
                                        <p:tgtEl>
                                          <p:spTgt spid="76809"/>
                                        </p:tgtEl>
                                        <p:attrNameLst>
                                          <p:attrName>ppt_x</p:attrName>
                                        </p:attrNameLst>
                                      </p:cBhvr>
                                      <p:tavLst>
                                        <p:tav tm="0" fmla="#ppt_x+(cos(-2*pi*(1-$))*-#ppt_x-sin(-2*pi*(1-$))*(1-#ppt_y))*(1-$)">
                                          <p:val>
                                            <p:fltVal val="0.000000"/>
                                          </p:val>
                                        </p:tav>
                                        <p:tav tm="100000">
                                          <p:val>
                                            <p:fltVal val="1.000000"/>
                                          </p:val>
                                        </p:tav>
                                      </p:tavLst>
                                    </p:anim>
                                    <p:anim calcmode="lin" valueType="num">
                                      <p:cBhvr>
                                        <p:cTn id="10" dur="1000" fill="hold"/>
                                        <p:tgtEl>
                                          <p:spTgt spid="76809"/>
                                        </p:tgtEl>
                                        <p:attrNameLst>
                                          <p:attrName>ppt_y</p:attrName>
                                        </p:attrNameLst>
                                      </p:cBhvr>
                                      <p:tavLst>
                                        <p:tav tm="0" fmla="#ppt_y+(sin(-2*pi*(1-$))*-#ppt_x+cos(-2*pi*(1-$))*(1-#ppt_y))*(1-$)">
                                          <p:val>
                                            <p:fltVal val="0.000000"/>
                                          </p:val>
                                        </p:tav>
                                        <p:tav tm="100000">
                                          <p:val>
                                            <p:fltVal val="1.000000"/>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9"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2" name="Text Box 2"/>
          <p:cNvSpPr txBox="1"/>
          <p:nvPr/>
        </p:nvSpPr>
        <p:spPr>
          <a:xfrm>
            <a:off x="304800" y="285750"/>
            <a:ext cx="8839200" cy="6642100"/>
          </a:xfrm>
          <a:prstGeom prst="rect">
            <a:avLst/>
          </a:prstGeom>
          <a:noFill/>
          <a:ln w="38100">
            <a:noFill/>
          </a:ln>
        </p:spPr>
        <p:txBody>
          <a:bodyPr>
            <a:spAutoFit/>
          </a:bodyPr>
          <a:p>
            <a:pPr>
              <a:lnSpc>
                <a:spcPct val="140000"/>
              </a:lnSpc>
            </a:pPr>
            <a:r>
              <a:rPr lang="zh-CN" altLang="en-US" sz="2800" baseline="0" dirty="0">
                <a:solidFill>
                  <a:srgbClr val="C00000"/>
                </a:solidFill>
                <a:latin typeface="楷体_GB2312" pitchFamily="49" charset="-122"/>
              </a:rPr>
              <a:t>培养基的类型及应用：</a:t>
            </a:r>
            <a:endParaRPr lang="zh-CN" altLang="en-US" sz="2800" baseline="0" dirty="0">
              <a:solidFill>
                <a:srgbClr val="C00000"/>
              </a:solidFill>
              <a:latin typeface="楷体_GB2312" pitchFamily="49" charset="-122"/>
            </a:endParaRPr>
          </a:p>
          <a:p>
            <a:pPr>
              <a:lnSpc>
                <a:spcPct val="140000"/>
              </a:lnSpc>
            </a:pPr>
            <a:r>
              <a:rPr lang="zh-CN" altLang="en-US" sz="2800" baseline="0" dirty="0">
                <a:latin typeface="楷体_GB2312" pitchFamily="49" charset="-122"/>
              </a:rPr>
              <a:t>（一）根据营养物质的来源不同划分：</a:t>
            </a:r>
            <a:endParaRPr lang="zh-CN" altLang="en-US" sz="2800" baseline="0" dirty="0">
              <a:latin typeface="楷体_GB2312" pitchFamily="49" charset="-122"/>
            </a:endParaRPr>
          </a:p>
          <a:p>
            <a:pPr>
              <a:lnSpc>
                <a:spcPct val="140000"/>
              </a:lnSpc>
            </a:pPr>
            <a:r>
              <a:rPr lang="zh-CN" altLang="en-US" sz="800" baseline="0" dirty="0">
                <a:latin typeface="Arial" panose="020B0604020202020204" pitchFamily="34" charset="0"/>
              </a:rPr>
              <a:t>     </a:t>
            </a:r>
            <a:endParaRPr lang="zh-CN" altLang="en-US" sz="800" baseline="0" dirty="0">
              <a:latin typeface="Arial" panose="020B0604020202020204" pitchFamily="34" charset="0"/>
            </a:endParaRPr>
          </a:p>
          <a:p>
            <a:pPr>
              <a:lnSpc>
                <a:spcPct val="140000"/>
              </a:lnSpc>
            </a:pPr>
            <a:r>
              <a:rPr lang="zh-CN" altLang="en-US" baseline="0" dirty="0">
                <a:latin typeface="Arial" panose="020B0604020202020204" pitchFamily="34" charset="0"/>
              </a:rPr>
              <a:t>      </a:t>
            </a:r>
            <a:r>
              <a:rPr lang="en-US" altLang="zh-CN" baseline="0" dirty="0">
                <a:latin typeface="Arial" panose="020B0604020202020204" pitchFamily="34" charset="0"/>
              </a:rPr>
              <a:t>1.  </a:t>
            </a:r>
            <a:r>
              <a:rPr lang="zh-CN" altLang="en-US" baseline="0" dirty="0">
                <a:latin typeface="Arial" panose="020B0604020202020204" pitchFamily="34" charset="0"/>
              </a:rPr>
              <a:t>天然培养基：</a:t>
            </a:r>
            <a:endParaRPr lang="zh-CN" altLang="en-US" baseline="0" dirty="0">
              <a:latin typeface="Arial" panose="020B0604020202020204" pitchFamily="34" charset="0"/>
            </a:endParaRPr>
          </a:p>
          <a:p>
            <a:pPr>
              <a:lnSpc>
                <a:spcPct val="140000"/>
              </a:lnSpc>
            </a:pPr>
            <a:r>
              <a:rPr lang="zh-CN" altLang="en-US" baseline="0" dirty="0">
                <a:latin typeface="Arial" panose="020B0604020202020204" pitchFamily="34" charset="0"/>
              </a:rPr>
              <a:t>         利用动植物或微生物或其提取物配制的培养基，含有化学成分还不清楚或化学成分不恒定的天然有机物。</a:t>
            </a:r>
            <a:endParaRPr lang="zh-CN" altLang="en-US" baseline="0" dirty="0">
              <a:latin typeface="Arial" panose="020B0604020202020204" pitchFamily="34" charset="0"/>
            </a:endParaRPr>
          </a:p>
          <a:p>
            <a:pPr>
              <a:lnSpc>
                <a:spcPct val="140000"/>
              </a:lnSpc>
            </a:pPr>
            <a:r>
              <a:rPr lang="zh-CN" altLang="en-US" baseline="0" dirty="0">
                <a:latin typeface="Arial" panose="020B0604020202020204" pitchFamily="34" charset="0"/>
              </a:rPr>
              <a:t>         常用的有机营养物质包括：牛肉（浸）膏、蛋白胨、酵母（浸）膏、豆芽汁、麦芽汁、玉米粉、血清、牛奶、土壤浸液等等。</a:t>
            </a:r>
            <a:endParaRPr lang="zh-CN" altLang="en-US" baseline="0" dirty="0">
              <a:latin typeface="Arial" panose="020B0604020202020204" pitchFamily="34" charset="0"/>
            </a:endParaRPr>
          </a:p>
          <a:p>
            <a:pPr>
              <a:lnSpc>
                <a:spcPct val="140000"/>
              </a:lnSpc>
            </a:pPr>
            <a:r>
              <a:rPr lang="zh-CN" altLang="en-US" baseline="0" dirty="0">
                <a:latin typeface="Arial" panose="020B0604020202020204" pitchFamily="34" charset="0"/>
              </a:rPr>
              <a:t>      </a:t>
            </a:r>
            <a:r>
              <a:rPr lang="en-US" altLang="zh-CN" baseline="0" dirty="0">
                <a:latin typeface="Arial" panose="020B0604020202020204" pitchFamily="34" charset="0"/>
              </a:rPr>
              <a:t>2.  </a:t>
            </a:r>
            <a:r>
              <a:rPr lang="zh-CN" altLang="en-US" baseline="0" dirty="0">
                <a:latin typeface="Arial" panose="020B0604020202020204" pitchFamily="34" charset="0"/>
              </a:rPr>
              <a:t>合成培养基：</a:t>
            </a:r>
            <a:endParaRPr lang="zh-CN" altLang="en-US" baseline="0" dirty="0">
              <a:latin typeface="Arial" panose="020B0604020202020204" pitchFamily="34" charset="0"/>
            </a:endParaRPr>
          </a:p>
          <a:p>
            <a:pPr>
              <a:lnSpc>
                <a:spcPct val="140000"/>
              </a:lnSpc>
            </a:pPr>
            <a:r>
              <a:rPr lang="zh-CN" altLang="en-US" baseline="0" dirty="0">
                <a:latin typeface="Arial" panose="020B0604020202020204" pitchFamily="34" charset="0"/>
              </a:rPr>
              <a:t>         是由化学成分完全了解的物质配制而成的培养基。</a:t>
            </a:r>
            <a:endParaRPr lang="zh-CN" altLang="en-US" baseline="0" dirty="0">
              <a:latin typeface="Arial" panose="020B0604020202020204" pitchFamily="34" charset="0"/>
            </a:endParaRPr>
          </a:p>
          <a:p>
            <a:pPr>
              <a:lnSpc>
                <a:spcPct val="140000"/>
              </a:lnSpc>
            </a:pPr>
            <a:r>
              <a:rPr lang="zh-CN" altLang="en-US" baseline="0" dirty="0">
                <a:latin typeface="Arial" panose="020B0604020202020204" pitchFamily="34" charset="0"/>
              </a:rPr>
              <a:t>         与天然培养基相比，成本较高，适合实验室研究用。</a:t>
            </a:r>
            <a:endParaRPr lang="zh-CN" altLang="en-US" baseline="0" dirty="0">
              <a:latin typeface="Arial" panose="020B0604020202020204" pitchFamily="34" charset="0"/>
            </a:endParaRPr>
          </a:p>
          <a:p>
            <a:pPr>
              <a:lnSpc>
                <a:spcPct val="140000"/>
              </a:lnSpc>
            </a:pPr>
            <a:r>
              <a:rPr lang="zh-CN" altLang="en-US" baseline="0" dirty="0">
                <a:latin typeface="Arial" panose="020B0604020202020204" pitchFamily="34" charset="0"/>
              </a:rPr>
              <a:t>         微生物在其中生长速度较慢。</a:t>
            </a:r>
            <a:endParaRPr lang="zh-CN" altLang="en-US" baseline="0" dirty="0">
              <a:latin typeface="Arial" panose="020B0604020202020204"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6" name="Text Box 2"/>
          <p:cNvSpPr txBox="1"/>
          <p:nvPr/>
        </p:nvSpPr>
        <p:spPr>
          <a:xfrm>
            <a:off x="44450" y="669925"/>
            <a:ext cx="8839200" cy="6264275"/>
          </a:xfrm>
          <a:prstGeom prst="rect">
            <a:avLst/>
          </a:prstGeom>
          <a:noFill/>
          <a:ln w="38100">
            <a:noFill/>
          </a:ln>
        </p:spPr>
        <p:txBody>
          <a:bodyPr>
            <a:spAutoFit/>
          </a:bodyPr>
          <a:p>
            <a:pPr>
              <a:lnSpc>
                <a:spcPct val="135000"/>
              </a:lnSpc>
            </a:pPr>
            <a:r>
              <a:rPr lang="zh-CN" altLang="en-US" sz="2800" baseline="0" dirty="0">
                <a:latin typeface="楷体_GB2312" pitchFamily="49" charset="-122"/>
              </a:rPr>
              <a:t>（二）根据物理状态不同划分：</a:t>
            </a:r>
            <a:endParaRPr lang="zh-CN" altLang="en-US" sz="2800" baseline="0" dirty="0">
              <a:latin typeface="楷体_GB2312" pitchFamily="49" charset="-122"/>
            </a:endParaRPr>
          </a:p>
          <a:p>
            <a:pPr>
              <a:lnSpc>
                <a:spcPct val="135000"/>
              </a:lnSpc>
            </a:pPr>
            <a:r>
              <a:rPr lang="zh-CN" altLang="en-US" sz="800" baseline="0" dirty="0">
                <a:latin typeface="Arial" panose="020B0604020202020204" pitchFamily="34" charset="0"/>
              </a:rPr>
              <a:t>     </a:t>
            </a:r>
            <a:endParaRPr lang="zh-CN" altLang="en-US" sz="800" baseline="0" dirty="0">
              <a:latin typeface="Arial" panose="020B0604020202020204" pitchFamily="34" charset="0"/>
            </a:endParaRPr>
          </a:p>
          <a:p>
            <a:pPr>
              <a:lnSpc>
                <a:spcPct val="135000"/>
              </a:lnSpc>
            </a:pPr>
            <a:r>
              <a:rPr lang="zh-CN" altLang="en-US" baseline="0" dirty="0">
                <a:latin typeface="Arial" panose="020B0604020202020204" pitchFamily="34" charset="0"/>
              </a:rPr>
              <a:t>      </a:t>
            </a:r>
            <a:r>
              <a:rPr lang="en-US" altLang="zh-CN" baseline="0" dirty="0">
                <a:latin typeface="Arial" panose="020B0604020202020204" pitchFamily="34" charset="0"/>
              </a:rPr>
              <a:t>1.  </a:t>
            </a:r>
            <a:r>
              <a:rPr lang="zh-CN" altLang="en-US" baseline="0" dirty="0">
                <a:latin typeface="Arial" panose="020B0604020202020204" pitchFamily="34" charset="0"/>
              </a:rPr>
              <a:t>固体培养基：</a:t>
            </a:r>
            <a:endParaRPr lang="zh-CN" altLang="en-US" baseline="0" dirty="0">
              <a:latin typeface="Arial" panose="020B0604020202020204" pitchFamily="34" charset="0"/>
            </a:endParaRPr>
          </a:p>
          <a:p>
            <a:pPr>
              <a:lnSpc>
                <a:spcPct val="135000"/>
              </a:lnSpc>
            </a:pPr>
            <a:r>
              <a:rPr lang="zh-CN" altLang="en-US" baseline="0" dirty="0">
                <a:latin typeface="Arial" panose="020B0604020202020204" pitchFamily="34" charset="0"/>
              </a:rPr>
              <a:t>          在液体培养基中添加了一定凝固剂的培养基。</a:t>
            </a:r>
            <a:r>
              <a:rPr lang="zh-CN" altLang="en-US" baseline="0" dirty="0">
                <a:solidFill>
                  <a:srgbClr val="F200F2"/>
                </a:solidFill>
                <a:latin typeface="Arial" panose="020B0604020202020204" pitchFamily="34" charset="0"/>
              </a:rPr>
              <a:t>琼脂含量一般为 </a:t>
            </a:r>
            <a:r>
              <a:rPr lang="en-US" altLang="zh-CN" baseline="0" dirty="0">
                <a:solidFill>
                  <a:srgbClr val="F200F2"/>
                </a:solidFill>
                <a:latin typeface="Arial" panose="020B0604020202020204" pitchFamily="34" charset="0"/>
              </a:rPr>
              <a:t>1.5%</a:t>
            </a:r>
            <a:r>
              <a:rPr lang="zh-CN" altLang="en-US" baseline="0" dirty="0">
                <a:solidFill>
                  <a:srgbClr val="F200F2"/>
                </a:solidFill>
                <a:latin typeface="Arial" panose="020B0604020202020204" pitchFamily="34" charset="0"/>
              </a:rPr>
              <a:t>～</a:t>
            </a:r>
            <a:r>
              <a:rPr lang="en-US" altLang="zh-CN" baseline="0" dirty="0">
                <a:solidFill>
                  <a:srgbClr val="F200F2"/>
                </a:solidFill>
                <a:latin typeface="Arial" panose="020B0604020202020204" pitchFamily="34" charset="0"/>
              </a:rPr>
              <a:t>2.0%</a:t>
            </a:r>
            <a:r>
              <a:rPr lang="zh-CN" altLang="en-US" baseline="0" dirty="0">
                <a:latin typeface="Arial" panose="020B0604020202020204" pitchFamily="34" charset="0"/>
              </a:rPr>
              <a:t>。    固体培养基常用来进行微生物的分离、鉴定、活菌计数及菌种保藏 。</a:t>
            </a:r>
            <a:endParaRPr lang="zh-CN" altLang="en-US" baseline="0" dirty="0">
              <a:latin typeface="Arial" panose="020B0604020202020204" pitchFamily="34" charset="0"/>
            </a:endParaRPr>
          </a:p>
          <a:p>
            <a:pPr>
              <a:lnSpc>
                <a:spcPct val="135000"/>
              </a:lnSpc>
            </a:pPr>
            <a:r>
              <a:rPr lang="zh-CN" altLang="en-US" baseline="0" dirty="0">
                <a:latin typeface="Arial" panose="020B0604020202020204" pitchFamily="34" charset="0"/>
              </a:rPr>
              <a:t>          常用的凝固剂包括：</a:t>
            </a:r>
            <a:r>
              <a:rPr lang="zh-CN" altLang="en-US" baseline="0" dirty="0">
                <a:solidFill>
                  <a:srgbClr val="0000DA"/>
                </a:solidFill>
                <a:latin typeface="Arial" panose="020B0604020202020204" pitchFamily="34" charset="0"/>
              </a:rPr>
              <a:t>琼脂、明胶、硅胶</a:t>
            </a:r>
            <a:r>
              <a:rPr lang="zh-CN" altLang="en-US" baseline="0" dirty="0">
                <a:latin typeface="Arial" panose="020B0604020202020204" pitchFamily="34" charset="0"/>
              </a:rPr>
              <a:t>。</a:t>
            </a:r>
            <a:endParaRPr lang="zh-CN" altLang="en-US" baseline="0" dirty="0">
              <a:latin typeface="Arial" panose="020B0604020202020204" pitchFamily="34" charset="0"/>
            </a:endParaRPr>
          </a:p>
          <a:p>
            <a:pPr>
              <a:lnSpc>
                <a:spcPct val="135000"/>
              </a:lnSpc>
            </a:pPr>
            <a:r>
              <a:rPr lang="zh-CN" altLang="en-US" baseline="0" dirty="0">
                <a:latin typeface="Arial" panose="020B0604020202020204" pitchFamily="34" charset="0"/>
              </a:rPr>
              <a:t>          理想的凝固剂应具备的条件：</a:t>
            </a:r>
            <a:endParaRPr lang="zh-CN" altLang="en-US" baseline="0" dirty="0">
              <a:latin typeface="Arial" panose="020B0604020202020204" pitchFamily="34" charset="0"/>
            </a:endParaRPr>
          </a:p>
          <a:p>
            <a:pPr>
              <a:lnSpc>
                <a:spcPct val="135000"/>
              </a:lnSpc>
            </a:pPr>
            <a:r>
              <a:rPr lang="zh-CN" altLang="en-US" baseline="0" dirty="0">
                <a:latin typeface="Arial" panose="020B0604020202020204" pitchFamily="34" charset="0"/>
              </a:rPr>
              <a:t>          </a:t>
            </a:r>
            <a:r>
              <a:rPr lang="en-US" altLang="zh-CN" baseline="0" dirty="0">
                <a:latin typeface="Arial" panose="020B0604020202020204" pitchFamily="34" charset="0"/>
              </a:rPr>
              <a:t>a.  </a:t>
            </a:r>
            <a:r>
              <a:rPr lang="zh-CN" altLang="en-US" baseline="0" dirty="0">
                <a:latin typeface="Arial" panose="020B0604020202020204" pitchFamily="34" charset="0"/>
              </a:rPr>
              <a:t>所培养的微生物不利用；</a:t>
            </a:r>
            <a:endParaRPr lang="zh-CN" altLang="en-US" baseline="0" dirty="0">
              <a:latin typeface="Arial" panose="020B0604020202020204" pitchFamily="34" charset="0"/>
            </a:endParaRPr>
          </a:p>
          <a:p>
            <a:pPr>
              <a:lnSpc>
                <a:spcPct val="135000"/>
              </a:lnSpc>
            </a:pPr>
            <a:r>
              <a:rPr lang="zh-CN" altLang="en-US" baseline="0" dirty="0">
                <a:latin typeface="Arial" panose="020B0604020202020204" pitchFamily="34" charset="0"/>
              </a:rPr>
              <a:t>          </a:t>
            </a:r>
            <a:r>
              <a:rPr lang="en-US" altLang="zh-CN" baseline="0" dirty="0">
                <a:latin typeface="Arial" panose="020B0604020202020204" pitchFamily="34" charset="0"/>
              </a:rPr>
              <a:t>b.  </a:t>
            </a:r>
            <a:r>
              <a:rPr lang="zh-CN" altLang="en-US" baseline="0" dirty="0">
                <a:latin typeface="Arial" panose="020B0604020202020204" pitchFamily="34" charset="0"/>
              </a:rPr>
              <a:t>对微生物无毒害；</a:t>
            </a:r>
            <a:endParaRPr lang="zh-CN" altLang="en-US" baseline="0" dirty="0">
              <a:latin typeface="Arial" panose="020B0604020202020204" pitchFamily="34" charset="0"/>
            </a:endParaRPr>
          </a:p>
          <a:p>
            <a:pPr>
              <a:lnSpc>
                <a:spcPct val="135000"/>
              </a:lnSpc>
            </a:pPr>
            <a:r>
              <a:rPr lang="zh-CN" altLang="en-US" baseline="0" dirty="0">
                <a:latin typeface="Arial" panose="020B0604020202020204" pitchFamily="34" charset="0"/>
              </a:rPr>
              <a:t>          </a:t>
            </a:r>
            <a:r>
              <a:rPr lang="en-US" altLang="zh-CN" baseline="0" dirty="0">
                <a:latin typeface="Arial" panose="020B0604020202020204" pitchFamily="34" charset="0"/>
              </a:rPr>
              <a:t>c.  </a:t>
            </a:r>
            <a:r>
              <a:rPr lang="zh-CN" altLang="en-US" baseline="0" dirty="0">
                <a:latin typeface="Arial" panose="020B0604020202020204" pitchFamily="34" charset="0"/>
              </a:rPr>
              <a:t>在微生物生长的温度范围内保持固体状态；</a:t>
            </a:r>
            <a:endParaRPr lang="zh-CN" altLang="en-US" baseline="0" dirty="0">
              <a:latin typeface="Arial" panose="020B0604020202020204" pitchFamily="34" charset="0"/>
            </a:endParaRPr>
          </a:p>
          <a:p>
            <a:pPr>
              <a:lnSpc>
                <a:spcPct val="135000"/>
              </a:lnSpc>
            </a:pPr>
            <a:r>
              <a:rPr lang="zh-CN" altLang="en-US" baseline="0" dirty="0">
                <a:latin typeface="Arial" panose="020B0604020202020204" pitchFamily="34" charset="0"/>
              </a:rPr>
              <a:t>          </a:t>
            </a:r>
            <a:r>
              <a:rPr lang="en-US" altLang="zh-CN" baseline="0" dirty="0">
                <a:latin typeface="Arial" panose="020B0604020202020204" pitchFamily="34" charset="0"/>
              </a:rPr>
              <a:t>d.  </a:t>
            </a:r>
            <a:r>
              <a:rPr lang="zh-CN" altLang="en-US" baseline="0" dirty="0">
                <a:latin typeface="Arial" panose="020B0604020202020204" pitchFamily="34" charset="0"/>
              </a:rPr>
              <a:t>透明度好，黏着力强；</a:t>
            </a:r>
            <a:endParaRPr lang="zh-CN" altLang="en-US" baseline="0" dirty="0">
              <a:latin typeface="Arial" panose="020B0604020202020204" pitchFamily="34" charset="0"/>
            </a:endParaRPr>
          </a:p>
          <a:p>
            <a:pPr>
              <a:lnSpc>
                <a:spcPct val="135000"/>
              </a:lnSpc>
            </a:pPr>
            <a:r>
              <a:rPr lang="zh-CN" altLang="en-US" baseline="0" dirty="0">
                <a:latin typeface="Arial" panose="020B0604020202020204" pitchFamily="34" charset="0"/>
              </a:rPr>
              <a:t>          </a:t>
            </a:r>
            <a:r>
              <a:rPr lang="en-US" altLang="zh-CN" baseline="0" dirty="0">
                <a:latin typeface="Arial" panose="020B0604020202020204" pitchFamily="34" charset="0"/>
              </a:rPr>
              <a:t>e.  </a:t>
            </a:r>
            <a:r>
              <a:rPr lang="zh-CN" altLang="en-US" baseline="0" dirty="0">
                <a:latin typeface="Arial" panose="020B0604020202020204" pitchFamily="34" charset="0"/>
              </a:rPr>
              <a:t>廉价，方便配制。</a:t>
            </a:r>
            <a:endParaRPr lang="zh-CN" altLang="en-US" baseline="0" dirty="0">
              <a:latin typeface="Arial" panose="020B0604020202020204"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50" name="Rectangle 3"/>
          <p:cNvSpPr/>
          <p:nvPr/>
        </p:nvSpPr>
        <p:spPr>
          <a:xfrm>
            <a:off x="304800" y="1828800"/>
            <a:ext cx="8458200" cy="4584700"/>
          </a:xfrm>
          <a:prstGeom prst="rect">
            <a:avLst/>
          </a:prstGeom>
          <a:noFill/>
          <a:ln w="9525">
            <a:noFill/>
          </a:ln>
        </p:spPr>
        <p:txBody>
          <a:bodyPr>
            <a:spAutoFit/>
          </a:bodyPr>
          <a:p>
            <a:pPr marL="342900" indent="-342900">
              <a:lnSpc>
                <a:spcPct val="130000"/>
              </a:lnSpc>
              <a:buNone/>
            </a:pPr>
            <a:r>
              <a:rPr lang="en-US" altLang="zh-CN" baseline="0" dirty="0">
                <a:latin typeface="Arial" panose="020B0604020202020204" pitchFamily="34" charset="0"/>
              </a:rPr>
              <a:t>2.  </a:t>
            </a:r>
            <a:r>
              <a:rPr lang="zh-CN" altLang="en-US" baseline="0" dirty="0">
                <a:latin typeface="Arial" panose="020B0604020202020204" pitchFamily="34" charset="0"/>
              </a:rPr>
              <a:t>半固体培养基：</a:t>
            </a:r>
            <a:endParaRPr lang="zh-CN" altLang="en-US" baseline="0" dirty="0">
              <a:latin typeface="Arial" panose="020B0604020202020204" pitchFamily="34" charset="0"/>
            </a:endParaRPr>
          </a:p>
          <a:p>
            <a:pPr marL="342900" indent="-342900">
              <a:lnSpc>
                <a:spcPct val="130000"/>
              </a:lnSpc>
              <a:spcBef>
                <a:spcPct val="50000"/>
              </a:spcBef>
              <a:buNone/>
            </a:pPr>
            <a:r>
              <a:rPr lang="zh-CN" altLang="en-US" baseline="0" dirty="0">
                <a:solidFill>
                  <a:srgbClr val="E200E2"/>
                </a:solidFill>
                <a:latin typeface="Arial" panose="020B0604020202020204" pitchFamily="34" charset="0"/>
              </a:rPr>
              <a:t>       琼脂含量一般为 </a:t>
            </a:r>
            <a:r>
              <a:rPr lang="en-US" altLang="zh-CN" baseline="0" dirty="0">
                <a:solidFill>
                  <a:srgbClr val="E200E2"/>
                </a:solidFill>
                <a:latin typeface="Arial" panose="020B0604020202020204" pitchFamily="34" charset="0"/>
              </a:rPr>
              <a:t>0.2%</a:t>
            </a:r>
            <a:r>
              <a:rPr lang="zh-CN" altLang="en-US" baseline="0" dirty="0">
                <a:solidFill>
                  <a:srgbClr val="E200E2"/>
                </a:solidFill>
                <a:latin typeface="Arial" panose="020B0604020202020204" pitchFamily="34" charset="0"/>
              </a:rPr>
              <a:t>～</a:t>
            </a:r>
            <a:r>
              <a:rPr lang="en-US" altLang="zh-CN" baseline="0" dirty="0">
                <a:solidFill>
                  <a:srgbClr val="E200E2"/>
                </a:solidFill>
                <a:latin typeface="Arial" panose="020B0604020202020204" pitchFamily="34" charset="0"/>
              </a:rPr>
              <a:t>0.7%</a:t>
            </a:r>
            <a:r>
              <a:rPr lang="zh-CN" altLang="en-US" baseline="0" dirty="0">
                <a:latin typeface="Arial" panose="020B0604020202020204" pitchFamily="34" charset="0"/>
              </a:rPr>
              <a:t>。常用来进行微生物的运动性观察、分类鉴定和噬菌体效价滴定等。</a:t>
            </a:r>
            <a:endParaRPr lang="zh-CN" altLang="en-US" baseline="0" dirty="0">
              <a:latin typeface="Arial" panose="020B0604020202020204" pitchFamily="34" charset="0"/>
            </a:endParaRPr>
          </a:p>
          <a:p>
            <a:pPr marL="342900" indent="-342900">
              <a:lnSpc>
                <a:spcPct val="130000"/>
              </a:lnSpc>
              <a:spcBef>
                <a:spcPct val="50000"/>
              </a:spcBef>
              <a:buNone/>
            </a:pPr>
            <a:endParaRPr lang="zh-CN" altLang="en-US" sz="800" baseline="0" dirty="0">
              <a:latin typeface="Arial" panose="020B0604020202020204" pitchFamily="34" charset="0"/>
            </a:endParaRPr>
          </a:p>
          <a:p>
            <a:pPr marL="342900" indent="-342900">
              <a:lnSpc>
                <a:spcPct val="130000"/>
              </a:lnSpc>
              <a:buAutoNum type="arabicPeriod" startAt="3"/>
            </a:pPr>
            <a:r>
              <a:rPr lang="zh-CN" altLang="en-US" baseline="0" dirty="0">
                <a:latin typeface="Arial" panose="020B0604020202020204" pitchFamily="34" charset="0"/>
              </a:rPr>
              <a:t> 液体培养基：</a:t>
            </a:r>
            <a:endParaRPr lang="zh-CN" altLang="en-US" baseline="0" dirty="0">
              <a:latin typeface="Arial" panose="020B0604020202020204" pitchFamily="34" charset="0"/>
            </a:endParaRPr>
          </a:p>
          <a:p>
            <a:pPr marL="342900" indent="-342900">
              <a:lnSpc>
                <a:spcPct val="130000"/>
              </a:lnSpc>
              <a:spcBef>
                <a:spcPct val="50000"/>
              </a:spcBef>
              <a:buNone/>
            </a:pPr>
            <a:r>
              <a:rPr lang="zh-CN" altLang="en-US" baseline="0" dirty="0">
                <a:latin typeface="Arial" panose="020B0604020202020204" pitchFamily="34" charset="0"/>
              </a:rPr>
              <a:t>       不加任何凝固剂。大规模工业生产及在实验室进行微生物的基础理论和应用方面的研究 时常用。</a:t>
            </a:r>
            <a:endParaRPr lang="zh-CN" altLang="en-US" baseline="0" dirty="0">
              <a:latin typeface="Arial" panose="020B0604020202020204" pitchFamily="34" charset="0"/>
            </a:endParaRPr>
          </a:p>
          <a:p>
            <a:pPr marL="342900" indent="-342900">
              <a:spcBef>
                <a:spcPct val="50000"/>
              </a:spcBef>
              <a:buNone/>
            </a:pPr>
            <a:endParaRPr lang="zh-CN" altLang="en-US" baseline="0" dirty="0">
              <a:latin typeface="Arial" panose="020B0604020202020204" pitchFamily="34" charset="0"/>
            </a:endParaRPr>
          </a:p>
          <a:p>
            <a:pPr marL="342900" indent="-342900">
              <a:lnSpc>
                <a:spcPct val="140000"/>
              </a:lnSpc>
              <a:buNone/>
            </a:pPr>
            <a:endParaRPr lang="en-US" altLang="zh-CN" baseline="0" dirty="0">
              <a:latin typeface="Arial" panose="020B0604020202020204"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4" name="Text Box 2"/>
          <p:cNvSpPr txBox="1"/>
          <p:nvPr/>
        </p:nvSpPr>
        <p:spPr>
          <a:xfrm>
            <a:off x="228600" y="669925"/>
            <a:ext cx="8839200" cy="6319520"/>
          </a:xfrm>
          <a:prstGeom prst="rect">
            <a:avLst/>
          </a:prstGeom>
          <a:noFill/>
          <a:ln w="38100">
            <a:noFill/>
          </a:ln>
        </p:spPr>
        <p:txBody>
          <a:bodyPr>
            <a:spAutoFit/>
          </a:bodyPr>
          <a:p>
            <a:pPr>
              <a:lnSpc>
                <a:spcPct val="135000"/>
              </a:lnSpc>
            </a:pPr>
            <a:r>
              <a:rPr lang="zh-CN" altLang="en-US" sz="2800" baseline="0" dirty="0">
                <a:latin typeface="楷体_GB2312" pitchFamily="49" charset="-122"/>
              </a:rPr>
              <a:t>（三）根据用途不同划分：</a:t>
            </a:r>
            <a:endParaRPr lang="zh-CN" altLang="en-US" sz="2800" baseline="0" dirty="0">
              <a:latin typeface="楷体_GB2312" pitchFamily="49" charset="-122"/>
            </a:endParaRPr>
          </a:p>
          <a:p>
            <a:pPr>
              <a:lnSpc>
                <a:spcPct val="135000"/>
              </a:lnSpc>
            </a:pPr>
            <a:r>
              <a:rPr lang="zh-CN" altLang="en-US" sz="800" baseline="0" dirty="0">
                <a:latin typeface="Arial" panose="020B0604020202020204" pitchFamily="34" charset="0"/>
              </a:rPr>
              <a:t>     </a:t>
            </a:r>
            <a:endParaRPr lang="zh-CN" altLang="en-US" sz="800" baseline="0" dirty="0">
              <a:latin typeface="Arial" panose="020B0604020202020204" pitchFamily="34" charset="0"/>
            </a:endParaRPr>
          </a:p>
          <a:p>
            <a:pPr>
              <a:lnSpc>
                <a:spcPct val="135000"/>
              </a:lnSpc>
            </a:pPr>
            <a:r>
              <a:rPr lang="zh-CN" altLang="en-US" baseline="0" dirty="0">
                <a:latin typeface="Arial" panose="020B0604020202020204" pitchFamily="34" charset="0"/>
              </a:rPr>
              <a:t>      </a:t>
            </a:r>
            <a:r>
              <a:rPr lang="en-US" altLang="zh-CN" baseline="0" dirty="0">
                <a:latin typeface="Arial" panose="020B0604020202020204" pitchFamily="34" charset="0"/>
              </a:rPr>
              <a:t>1.  </a:t>
            </a:r>
            <a:r>
              <a:rPr lang="zh-CN" altLang="en-US" baseline="0" dirty="0">
                <a:latin typeface="Arial" panose="020B0604020202020204" pitchFamily="34" charset="0"/>
              </a:rPr>
              <a:t>基础培养基：</a:t>
            </a:r>
            <a:endParaRPr lang="zh-CN" altLang="en-US" baseline="0" dirty="0">
              <a:latin typeface="Arial" panose="020B0604020202020204" pitchFamily="34" charset="0"/>
            </a:endParaRPr>
          </a:p>
          <a:p>
            <a:pPr>
              <a:lnSpc>
                <a:spcPct val="135000"/>
              </a:lnSpc>
            </a:pPr>
            <a:r>
              <a:rPr lang="zh-CN" altLang="en-US" baseline="0" dirty="0">
                <a:latin typeface="Arial" panose="020B0604020202020204" pitchFamily="34" charset="0"/>
              </a:rPr>
              <a:t>      基础 培养基是含有一般微生物生长、繁殖所需的基本营养物质的培养基。</a:t>
            </a:r>
            <a:endParaRPr lang="zh-CN" altLang="en-US" baseline="0" dirty="0">
              <a:latin typeface="Arial" panose="020B0604020202020204" pitchFamily="34" charset="0"/>
            </a:endParaRPr>
          </a:p>
          <a:p>
            <a:pPr>
              <a:lnSpc>
                <a:spcPct val="135000"/>
              </a:lnSpc>
            </a:pPr>
            <a:r>
              <a:rPr lang="zh-CN" altLang="en-US" baseline="0" dirty="0">
                <a:latin typeface="Arial" panose="020B0604020202020204" pitchFamily="34" charset="0"/>
              </a:rPr>
              <a:t>       </a:t>
            </a:r>
            <a:r>
              <a:rPr lang="en-US" altLang="zh-CN" baseline="0" dirty="0">
                <a:latin typeface="Arial" panose="020B0604020202020204" pitchFamily="34" charset="0"/>
              </a:rPr>
              <a:t>2.  </a:t>
            </a:r>
            <a:r>
              <a:rPr lang="zh-CN" altLang="en-US" baseline="0" dirty="0">
                <a:latin typeface="Arial" panose="020B0604020202020204" pitchFamily="34" charset="0"/>
              </a:rPr>
              <a:t>加富培养基 </a:t>
            </a:r>
            <a:r>
              <a:rPr lang="zh-CN" altLang="en-US" baseline="0" dirty="0">
                <a:solidFill>
                  <a:srgbClr val="E200E2"/>
                </a:solidFill>
                <a:latin typeface="Arial" panose="020B0604020202020204" pitchFamily="34" charset="0"/>
                <a:sym typeface="Wingdings" panose="05000000000000000000" pitchFamily="2" charset="2"/>
              </a:rPr>
              <a:t>（分离、增殖）</a:t>
            </a:r>
            <a:endParaRPr lang="zh-CN" altLang="en-US" baseline="0" dirty="0">
              <a:solidFill>
                <a:srgbClr val="E200E2"/>
              </a:solidFill>
              <a:latin typeface="Arial" panose="020B0604020202020204" pitchFamily="34" charset="0"/>
            </a:endParaRPr>
          </a:p>
          <a:p>
            <a:pPr>
              <a:lnSpc>
                <a:spcPct val="135000"/>
              </a:lnSpc>
            </a:pPr>
            <a:r>
              <a:rPr lang="zh-CN" altLang="en-US" baseline="0" dirty="0">
                <a:latin typeface="Arial" panose="020B0604020202020204" pitchFamily="34" charset="0"/>
              </a:rPr>
              <a:t>      根据某种或某一类微生物的特殊营养要求，向基础培养基中加入这种或这类微生物所需的特殊营养物质，配制成富集这种或这类微生物的培养基。</a:t>
            </a:r>
            <a:endParaRPr lang="zh-CN" altLang="en-US" baseline="0" dirty="0">
              <a:latin typeface="Arial" panose="020B0604020202020204" pitchFamily="34" charset="0"/>
            </a:endParaRPr>
          </a:p>
          <a:p>
            <a:pPr>
              <a:lnSpc>
                <a:spcPct val="135000"/>
              </a:lnSpc>
            </a:pPr>
            <a:r>
              <a:rPr lang="zh-CN" altLang="en-US" baseline="0" dirty="0">
                <a:latin typeface="Arial" panose="020B0604020202020204" pitchFamily="34" charset="0"/>
              </a:rPr>
              <a:t>       </a:t>
            </a:r>
            <a:r>
              <a:rPr lang="en-US" altLang="zh-CN" baseline="0" dirty="0">
                <a:latin typeface="Arial" panose="020B0604020202020204" pitchFamily="34" charset="0"/>
              </a:rPr>
              <a:t>3.  </a:t>
            </a:r>
            <a:r>
              <a:rPr lang="zh-CN" altLang="en-US" baseline="0" dirty="0">
                <a:latin typeface="Arial" panose="020B0604020202020204" pitchFamily="34" charset="0"/>
              </a:rPr>
              <a:t>选择培养基  </a:t>
            </a:r>
            <a:r>
              <a:rPr lang="zh-CN" altLang="en-US" baseline="0" dirty="0">
                <a:solidFill>
                  <a:srgbClr val="E200E2"/>
                </a:solidFill>
                <a:latin typeface="Arial" panose="020B0604020202020204" pitchFamily="34" charset="0"/>
              </a:rPr>
              <a:t>（分离）</a:t>
            </a:r>
            <a:endParaRPr lang="zh-CN" altLang="en-US" baseline="0" dirty="0">
              <a:solidFill>
                <a:srgbClr val="E200E2"/>
              </a:solidFill>
              <a:latin typeface="Arial" panose="020B0604020202020204" pitchFamily="34" charset="0"/>
            </a:endParaRPr>
          </a:p>
          <a:p>
            <a:pPr>
              <a:lnSpc>
                <a:spcPct val="135000"/>
              </a:lnSpc>
            </a:pPr>
            <a:r>
              <a:rPr lang="zh-CN" altLang="en-US" baseline="0" dirty="0">
                <a:latin typeface="Arial" panose="020B0604020202020204" pitchFamily="34" charset="0"/>
              </a:rPr>
              <a:t>       根据某种或某一类微生物的特殊营养要求或对某种化学物质的敏感性不同而配制的培养基，抑制不需要的微生物生长，选择出所需的微生物。</a:t>
            </a:r>
            <a:endParaRPr lang="zh-CN" altLang="en-US" baseline="0" dirty="0">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Rectangle 4"/>
          <p:cNvSpPr/>
          <p:nvPr/>
        </p:nvSpPr>
        <p:spPr>
          <a:xfrm>
            <a:off x="228600" y="771525"/>
            <a:ext cx="8915400" cy="2057400"/>
          </a:xfrm>
          <a:prstGeom prst="rect">
            <a:avLst/>
          </a:prstGeom>
          <a:noFill/>
          <a:ln w="9525">
            <a:noFill/>
          </a:ln>
        </p:spPr>
        <p:txBody>
          <a:bodyPr anchor="ctr" anchorCtr="0"/>
          <a:p>
            <a:pPr>
              <a:lnSpc>
                <a:spcPct val="135000"/>
              </a:lnSpc>
            </a:pPr>
            <a:r>
              <a:rPr lang="zh-CN" altLang="en-US" sz="3200" baseline="0" dirty="0">
                <a:solidFill>
                  <a:srgbClr val="C00000"/>
                </a:solidFill>
                <a:latin typeface="Times New Roman" panose="02020603050405020304" pitchFamily="18" charset="0"/>
              </a:rPr>
              <a:t>一、微生物的营养物质及功能</a:t>
            </a:r>
            <a:br>
              <a:rPr lang="zh-CN" altLang="en-US" baseline="0" dirty="0">
                <a:latin typeface="Arial" panose="020B0604020202020204" pitchFamily="34" charset="0"/>
              </a:rPr>
            </a:br>
            <a:r>
              <a:rPr lang="zh-CN" altLang="en-US" sz="800" baseline="0" dirty="0">
                <a:latin typeface="Arial" panose="020B0604020202020204" pitchFamily="34" charset="0"/>
              </a:rPr>
              <a:t>            </a:t>
            </a:r>
            <a:br>
              <a:rPr lang="zh-CN" altLang="en-US" sz="800" baseline="0" dirty="0">
                <a:latin typeface="Arial" panose="020B0604020202020204" pitchFamily="34" charset="0"/>
              </a:rPr>
            </a:br>
            <a:r>
              <a:rPr lang="zh-CN" altLang="en-US" sz="800" baseline="0" dirty="0">
                <a:latin typeface="楷体_GB2312" pitchFamily="49" charset="-122"/>
              </a:rPr>
              <a:t>    </a:t>
            </a:r>
            <a:r>
              <a:rPr lang="zh-CN" altLang="en-US" baseline="0" dirty="0">
                <a:latin typeface="Arial" panose="020B0604020202020204" pitchFamily="34" charset="0"/>
              </a:rPr>
              <a:t>营养物质按照它们在机体中的生理作用不同，可以将它们区分成六大类。</a:t>
            </a:r>
            <a:endParaRPr lang="zh-CN" altLang="en-US" baseline="0" dirty="0">
              <a:latin typeface="Arial" panose="020B0604020202020204" pitchFamily="34" charset="0"/>
            </a:endParaRPr>
          </a:p>
        </p:txBody>
      </p:sp>
      <p:sp>
        <p:nvSpPr>
          <p:cNvPr id="9219" name="Text Box 5"/>
          <p:cNvSpPr txBox="1"/>
          <p:nvPr/>
        </p:nvSpPr>
        <p:spPr>
          <a:xfrm>
            <a:off x="304800" y="2828925"/>
            <a:ext cx="8534400" cy="557213"/>
          </a:xfrm>
          <a:prstGeom prst="rect">
            <a:avLst/>
          </a:prstGeom>
          <a:noFill/>
          <a:ln w="38100" cap="flat" cmpd="dbl">
            <a:solidFill>
              <a:srgbClr val="FF00FF"/>
            </a:solidFill>
            <a:prstDash val="solid"/>
            <a:miter/>
            <a:headEnd type="none" w="med" len="med"/>
            <a:tailEnd type="none" w="med" len="med"/>
          </a:ln>
        </p:spPr>
        <p:txBody>
          <a:bodyPr>
            <a:spAutoFit/>
          </a:bodyPr>
          <a:p>
            <a:pPr>
              <a:spcBef>
                <a:spcPct val="50000"/>
              </a:spcBef>
            </a:pPr>
            <a:r>
              <a:rPr lang="zh-CN" altLang="en-US" sz="2800" baseline="0" dirty="0">
                <a:latin typeface="Times New Roman" panose="02020603050405020304" pitchFamily="18" charset="0"/>
              </a:rPr>
              <a:t>六要素</a:t>
            </a:r>
            <a:r>
              <a:rPr lang="zh-CN" altLang="en-US" sz="2800" b="0" baseline="0" dirty="0">
                <a:latin typeface="Times New Roman" panose="02020603050405020304" pitchFamily="18" charset="0"/>
              </a:rPr>
              <a:t>：</a:t>
            </a:r>
            <a:r>
              <a:rPr lang="zh-CN" altLang="en-US" sz="2800" baseline="0" dirty="0">
                <a:latin typeface="Times New Roman" panose="02020603050405020304" pitchFamily="18" charset="0"/>
              </a:rPr>
              <a:t>碳源、氮源、能源、生长因子、无机盐和水</a:t>
            </a:r>
            <a:endParaRPr lang="zh-CN" altLang="en-US" sz="2800" baseline="0" dirty="0">
              <a:latin typeface="Times New Roman" panose="02020603050405020304" pitchFamily="18" charset="0"/>
            </a:endParaRPr>
          </a:p>
        </p:txBody>
      </p:sp>
      <p:sp>
        <p:nvSpPr>
          <p:cNvPr id="9220" name="Rectangle 6"/>
          <p:cNvSpPr/>
          <p:nvPr/>
        </p:nvSpPr>
        <p:spPr>
          <a:xfrm>
            <a:off x="228600" y="3590925"/>
            <a:ext cx="8915400" cy="2057400"/>
          </a:xfrm>
          <a:prstGeom prst="rect">
            <a:avLst/>
          </a:prstGeom>
          <a:noFill/>
          <a:ln w="9525">
            <a:noFill/>
          </a:ln>
        </p:spPr>
        <p:txBody>
          <a:bodyPr anchor="ctr" anchorCtr="0"/>
          <a:p>
            <a:pPr>
              <a:lnSpc>
                <a:spcPct val="135000"/>
              </a:lnSpc>
            </a:pPr>
            <a:r>
              <a:rPr lang="zh-CN" altLang="en-US" sz="2800" baseline="0" dirty="0">
                <a:solidFill>
                  <a:srgbClr val="000000"/>
                </a:solidFill>
                <a:latin typeface="楷体_GB2312" pitchFamily="49" charset="-122"/>
              </a:rPr>
              <a:t>（一）</a:t>
            </a:r>
            <a:r>
              <a:rPr lang="zh-CN" altLang="en-US" sz="2800" baseline="0" dirty="0">
                <a:latin typeface="Times New Roman" panose="02020603050405020304" pitchFamily="18" charset="0"/>
              </a:rPr>
              <a:t>碳源：</a:t>
            </a:r>
            <a:br>
              <a:rPr lang="zh-CN" altLang="en-US" baseline="0" dirty="0">
                <a:latin typeface="Arial" panose="020B0604020202020204" pitchFamily="34" charset="0"/>
              </a:rPr>
            </a:br>
            <a:r>
              <a:rPr lang="zh-CN" altLang="en-US" sz="800" baseline="0" dirty="0">
                <a:latin typeface="Arial" panose="020B0604020202020204" pitchFamily="34" charset="0"/>
              </a:rPr>
              <a:t>            </a:t>
            </a:r>
            <a:br>
              <a:rPr lang="zh-CN" altLang="en-US" sz="800" baseline="0" dirty="0">
                <a:latin typeface="Arial" panose="020B0604020202020204" pitchFamily="34" charset="0"/>
              </a:rPr>
            </a:br>
            <a:r>
              <a:rPr lang="zh-CN" altLang="en-US" sz="800" baseline="0" dirty="0">
                <a:latin typeface="楷体_GB2312" pitchFamily="49" charset="-122"/>
              </a:rPr>
              <a:t>   </a:t>
            </a:r>
            <a:r>
              <a:rPr lang="zh-CN" altLang="en-US" baseline="0" dirty="0">
                <a:latin typeface="楷体_GB2312" pitchFamily="49" charset="-122"/>
              </a:rPr>
              <a:t>      凡是可以被微生物用来构成细胞物质或代谢产物中碳素来源的物质，通称碳源。</a:t>
            </a:r>
            <a:endParaRPr lang="zh-CN" altLang="en-US" baseline="0" dirty="0">
              <a:latin typeface="Arial" panose="020B0604020202020204" pitchFamily="34" charset="0"/>
            </a:endParaRPr>
          </a:p>
        </p:txBody>
      </p:sp>
      <p:sp>
        <p:nvSpPr>
          <p:cNvPr id="9221" name="Text Box 8"/>
          <p:cNvSpPr txBox="1"/>
          <p:nvPr/>
        </p:nvSpPr>
        <p:spPr>
          <a:xfrm>
            <a:off x="2149475" y="5932488"/>
            <a:ext cx="1103313" cy="457200"/>
          </a:xfrm>
          <a:prstGeom prst="rect">
            <a:avLst/>
          </a:prstGeom>
          <a:noFill/>
          <a:ln w="9525">
            <a:noFill/>
          </a:ln>
        </p:spPr>
        <p:txBody>
          <a:bodyPr wrap="none">
            <a:spAutoFit/>
          </a:bodyPr>
          <a:p>
            <a:r>
              <a:rPr lang="zh-CN" altLang="en-US" baseline="0" dirty="0">
                <a:solidFill>
                  <a:schemeClr val="tx2"/>
                </a:solidFill>
                <a:latin typeface="Times New Roman" panose="02020603050405020304" pitchFamily="18" charset="0"/>
                <a:ea typeface="SimSun" panose="02010600030101010101" pitchFamily="2" charset="-122"/>
              </a:rPr>
              <a:t>碳源谱</a:t>
            </a:r>
            <a:endParaRPr lang="zh-CN" altLang="en-US" baseline="0" dirty="0">
              <a:solidFill>
                <a:schemeClr val="tx2"/>
              </a:solidFill>
              <a:latin typeface="Times New Roman" panose="02020603050405020304" pitchFamily="18" charset="0"/>
              <a:ea typeface="SimSun" panose="02010600030101010101" pitchFamily="2" charset="-122"/>
            </a:endParaRPr>
          </a:p>
        </p:txBody>
      </p:sp>
      <p:sp>
        <p:nvSpPr>
          <p:cNvPr id="9222" name="Text Box 9"/>
          <p:cNvSpPr txBox="1"/>
          <p:nvPr/>
        </p:nvSpPr>
        <p:spPr>
          <a:xfrm>
            <a:off x="2530475" y="5302250"/>
            <a:ext cx="1066800" cy="1555750"/>
          </a:xfrm>
          <a:prstGeom prst="rect">
            <a:avLst/>
          </a:prstGeom>
          <a:noFill/>
          <a:ln w="9525">
            <a:noFill/>
          </a:ln>
        </p:spPr>
        <p:txBody>
          <a:bodyPr>
            <a:spAutoFit/>
          </a:bodyPr>
          <a:p>
            <a:pPr>
              <a:spcBef>
                <a:spcPct val="50000"/>
              </a:spcBef>
            </a:pPr>
            <a:r>
              <a:rPr lang="zh-CN" altLang="en-US" sz="9600" b="0" baseline="0" dirty="0">
                <a:latin typeface="Times New Roman" panose="02020603050405020304" pitchFamily="18" charset="0"/>
                <a:ea typeface="SimSun" panose="02010600030101010101" pitchFamily="2" charset="-122"/>
              </a:rPr>
              <a:t>｛</a:t>
            </a:r>
            <a:endParaRPr lang="zh-CN" altLang="en-US" sz="9600" b="0" baseline="0" dirty="0">
              <a:latin typeface="Times New Roman" panose="02020603050405020304" pitchFamily="18" charset="0"/>
              <a:ea typeface="SimSun" panose="02010600030101010101" pitchFamily="2" charset="-122"/>
            </a:endParaRPr>
          </a:p>
        </p:txBody>
      </p:sp>
      <p:sp>
        <p:nvSpPr>
          <p:cNvPr id="9223" name="Text Box 10"/>
          <p:cNvSpPr txBox="1"/>
          <p:nvPr/>
        </p:nvSpPr>
        <p:spPr>
          <a:xfrm>
            <a:off x="3810000" y="5267325"/>
            <a:ext cx="1141413" cy="495300"/>
          </a:xfrm>
          <a:prstGeom prst="rect">
            <a:avLst/>
          </a:prstGeom>
          <a:solidFill>
            <a:srgbClr val="FFFF99"/>
          </a:solidFill>
          <a:ln w="38100" cap="flat" cmpd="dbl">
            <a:solidFill>
              <a:srgbClr val="FF0000"/>
            </a:solidFill>
            <a:prstDash val="solid"/>
            <a:miter/>
            <a:headEnd type="none" w="med" len="med"/>
            <a:tailEnd type="none" w="med" len="med"/>
          </a:ln>
        </p:spPr>
        <p:txBody>
          <a:bodyPr wrap="none">
            <a:spAutoFit/>
          </a:bodyPr>
          <a:p>
            <a:r>
              <a:rPr lang="zh-CN" altLang="en-US" baseline="0" dirty="0">
                <a:latin typeface="Times New Roman" panose="02020603050405020304" pitchFamily="18" charset="0"/>
              </a:rPr>
              <a:t>有机碳</a:t>
            </a:r>
            <a:endParaRPr lang="zh-CN" altLang="en-US" baseline="0" dirty="0">
              <a:latin typeface="Times New Roman" panose="02020603050405020304" pitchFamily="18" charset="0"/>
            </a:endParaRPr>
          </a:p>
        </p:txBody>
      </p:sp>
      <p:sp>
        <p:nvSpPr>
          <p:cNvPr id="9224" name="Text Box 11"/>
          <p:cNvSpPr txBox="1"/>
          <p:nvPr/>
        </p:nvSpPr>
        <p:spPr>
          <a:xfrm>
            <a:off x="3825875" y="6313488"/>
            <a:ext cx="1141413" cy="495300"/>
          </a:xfrm>
          <a:prstGeom prst="rect">
            <a:avLst/>
          </a:prstGeom>
          <a:solidFill>
            <a:srgbClr val="FFFF99"/>
          </a:solidFill>
          <a:ln w="38100" cap="flat" cmpd="dbl">
            <a:solidFill>
              <a:srgbClr val="FF0000"/>
            </a:solidFill>
            <a:prstDash val="solid"/>
            <a:miter/>
            <a:headEnd type="none" w="med" len="med"/>
            <a:tailEnd type="none" w="med" len="med"/>
          </a:ln>
        </p:spPr>
        <p:txBody>
          <a:bodyPr wrap="none">
            <a:spAutoFit/>
          </a:bodyPr>
          <a:p>
            <a:r>
              <a:rPr lang="zh-CN" altLang="en-US" baseline="0" dirty="0">
                <a:latin typeface="Times New Roman" panose="02020603050405020304" pitchFamily="18" charset="0"/>
              </a:rPr>
              <a:t>无机碳</a:t>
            </a:r>
            <a:endParaRPr lang="zh-CN" altLang="en-US" baseline="0" dirty="0">
              <a:latin typeface="Times New Roman" panose="02020603050405020304" pitchFamily="18" charset="0"/>
            </a:endParaRPr>
          </a:p>
        </p:txBody>
      </p:sp>
      <p:sp>
        <p:nvSpPr>
          <p:cNvPr id="9225" name="AutoShape 12"/>
          <p:cNvSpPr/>
          <p:nvPr/>
        </p:nvSpPr>
        <p:spPr>
          <a:xfrm>
            <a:off x="5121275" y="5399088"/>
            <a:ext cx="1752600" cy="228600"/>
          </a:xfrm>
          <a:prstGeom prst="rightArrow">
            <a:avLst>
              <a:gd name="adj1" fmla="val 50000"/>
              <a:gd name="adj2" fmla="val 191666"/>
            </a:avLst>
          </a:prstGeom>
          <a:solidFill>
            <a:schemeClr val="accent1"/>
          </a:solidFill>
          <a:ln w="9525" cap="flat" cmpd="sng">
            <a:solidFill>
              <a:schemeClr val="tx1"/>
            </a:solidFill>
            <a:prstDash val="solid"/>
            <a:miter/>
            <a:headEnd type="none" w="med" len="med"/>
            <a:tailEnd type="none" w="med" len="med"/>
          </a:ln>
        </p:spPr>
        <p:txBody>
          <a:bodyPr anchor="ctr" anchorCtr="0">
            <a:spAutoFit/>
          </a:bodyPr>
          <a:p>
            <a:endParaRPr lang="zh-CN" altLang="en-US" dirty="0">
              <a:latin typeface="楷体_GB2312" pitchFamily="49" charset="-122"/>
            </a:endParaRPr>
          </a:p>
        </p:txBody>
      </p:sp>
      <p:sp>
        <p:nvSpPr>
          <p:cNvPr id="9226" name="Text Box 13"/>
          <p:cNvSpPr txBox="1"/>
          <p:nvPr/>
        </p:nvSpPr>
        <p:spPr>
          <a:xfrm>
            <a:off x="7102475" y="5246688"/>
            <a:ext cx="1754188" cy="495300"/>
          </a:xfrm>
          <a:prstGeom prst="rect">
            <a:avLst/>
          </a:prstGeom>
          <a:solidFill>
            <a:srgbClr val="A5EBE9"/>
          </a:solidFill>
          <a:ln w="38100" cap="flat" cmpd="dbl">
            <a:solidFill>
              <a:srgbClr val="FF0000"/>
            </a:solidFill>
            <a:prstDash val="solid"/>
            <a:miter/>
            <a:headEnd type="none" w="med" len="med"/>
            <a:tailEnd type="none" w="med" len="med"/>
          </a:ln>
        </p:spPr>
        <p:txBody>
          <a:bodyPr wrap="none">
            <a:spAutoFit/>
          </a:bodyPr>
          <a:p>
            <a:r>
              <a:rPr lang="zh-CN" altLang="en-US" baseline="0" dirty="0">
                <a:latin typeface="Times New Roman" panose="02020603050405020304" pitchFamily="18" charset="0"/>
              </a:rPr>
              <a:t>异养微生物</a:t>
            </a:r>
            <a:endParaRPr lang="zh-CN" altLang="en-US" baseline="0" dirty="0">
              <a:latin typeface="Times New Roman" panose="02020603050405020304" pitchFamily="18" charset="0"/>
            </a:endParaRPr>
          </a:p>
        </p:txBody>
      </p:sp>
      <p:sp>
        <p:nvSpPr>
          <p:cNvPr id="9227" name="AutoShape 14"/>
          <p:cNvSpPr/>
          <p:nvPr/>
        </p:nvSpPr>
        <p:spPr>
          <a:xfrm>
            <a:off x="5197475" y="6389688"/>
            <a:ext cx="1752600" cy="228600"/>
          </a:xfrm>
          <a:prstGeom prst="rightArrow">
            <a:avLst>
              <a:gd name="adj1" fmla="val 50000"/>
              <a:gd name="adj2" fmla="val 191666"/>
            </a:avLst>
          </a:prstGeom>
          <a:solidFill>
            <a:schemeClr val="accent1"/>
          </a:solidFill>
          <a:ln w="9525" cap="flat" cmpd="sng">
            <a:solidFill>
              <a:schemeClr val="tx1"/>
            </a:solidFill>
            <a:prstDash val="solid"/>
            <a:miter/>
            <a:headEnd type="none" w="med" len="med"/>
            <a:tailEnd type="none" w="med" len="med"/>
          </a:ln>
        </p:spPr>
        <p:txBody>
          <a:bodyPr anchor="ctr" anchorCtr="0">
            <a:spAutoFit/>
          </a:bodyPr>
          <a:p>
            <a:endParaRPr lang="zh-CN" altLang="en-US" dirty="0">
              <a:latin typeface="楷体_GB2312" pitchFamily="49" charset="-122"/>
            </a:endParaRPr>
          </a:p>
        </p:txBody>
      </p:sp>
      <p:sp>
        <p:nvSpPr>
          <p:cNvPr id="9228" name="Text Box 15"/>
          <p:cNvSpPr txBox="1"/>
          <p:nvPr/>
        </p:nvSpPr>
        <p:spPr>
          <a:xfrm>
            <a:off x="7178675" y="6237288"/>
            <a:ext cx="1754188" cy="495300"/>
          </a:xfrm>
          <a:prstGeom prst="rect">
            <a:avLst/>
          </a:prstGeom>
          <a:solidFill>
            <a:srgbClr val="A5EBE9"/>
          </a:solidFill>
          <a:ln w="38100" cap="flat" cmpd="dbl">
            <a:solidFill>
              <a:srgbClr val="FF0000"/>
            </a:solidFill>
            <a:prstDash val="solid"/>
            <a:miter/>
            <a:headEnd type="none" w="med" len="med"/>
            <a:tailEnd type="none" w="med" len="med"/>
          </a:ln>
        </p:spPr>
        <p:txBody>
          <a:bodyPr wrap="none">
            <a:spAutoFit/>
          </a:bodyPr>
          <a:p>
            <a:r>
              <a:rPr lang="zh-CN" altLang="en-US" baseline="0" dirty="0">
                <a:latin typeface="Times New Roman" panose="02020603050405020304" pitchFamily="18" charset="0"/>
              </a:rPr>
              <a:t>自养微生物</a:t>
            </a:r>
            <a:endParaRPr lang="zh-CN" altLang="en-US" baseline="0" dirty="0">
              <a:latin typeface="Times New Roman" panose="02020603050405020304"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5298" name="Text Box 2"/>
          <p:cNvSpPr txBox="1"/>
          <p:nvPr/>
        </p:nvSpPr>
        <p:spPr>
          <a:xfrm>
            <a:off x="425450" y="1066800"/>
            <a:ext cx="8718550" cy="2740025"/>
          </a:xfrm>
          <a:prstGeom prst="rect">
            <a:avLst/>
          </a:prstGeom>
          <a:noFill/>
          <a:ln w="38100">
            <a:noFill/>
          </a:ln>
        </p:spPr>
        <p:txBody>
          <a:bodyPr>
            <a:spAutoFit/>
          </a:bodyPr>
          <a:p>
            <a:pPr>
              <a:lnSpc>
                <a:spcPct val="135000"/>
              </a:lnSpc>
            </a:pPr>
            <a:r>
              <a:rPr lang="en-US" altLang="zh-CN" baseline="0" dirty="0">
                <a:latin typeface="Arial" panose="020B0604020202020204" pitchFamily="34" charset="0"/>
              </a:rPr>
              <a:t> 4.  </a:t>
            </a:r>
            <a:r>
              <a:rPr lang="zh-CN" altLang="en-US" baseline="0" dirty="0">
                <a:latin typeface="Arial" panose="020B0604020202020204" pitchFamily="34" charset="0"/>
              </a:rPr>
              <a:t>鉴别培养基      </a:t>
            </a:r>
            <a:r>
              <a:rPr lang="zh-CN" altLang="en-US" baseline="0" dirty="0">
                <a:solidFill>
                  <a:srgbClr val="E200E2"/>
                </a:solidFill>
                <a:latin typeface="Arial" panose="020B0604020202020204" pitchFamily="34" charset="0"/>
              </a:rPr>
              <a:t>（分离、鉴别）</a:t>
            </a:r>
            <a:endParaRPr lang="zh-CN" altLang="en-US" baseline="0" dirty="0">
              <a:solidFill>
                <a:srgbClr val="E200E2"/>
              </a:solidFill>
              <a:latin typeface="Arial" panose="020B0604020202020204" pitchFamily="34" charset="0"/>
            </a:endParaRPr>
          </a:p>
          <a:p>
            <a:pPr>
              <a:spcBef>
                <a:spcPct val="50000"/>
              </a:spcBef>
            </a:pPr>
            <a:r>
              <a:rPr lang="zh-CN" altLang="en-US" baseline="0" dirty="0">
                <a:latin typeface="Arial" panose="020B0604020202020204" pitchFamily="34" charset="0"/>
              </a:rPr>
              <a:t>        用于鉴别不同类型微生物的培养基。</a:t>
            </a:r>
            <a:endParaRPr lang="zh-CN" altLang="en-US" baseline="0" dirty="0">
              <a:latin typeface="Arial" panose="020B0604020202020204" pitchFamily="34" charset="0"/>
            </a:endParaRPr>
          </a:p>
          <a:p>
            <a:pPr>
              <a:lnSpc>
                <a:spcPct val="130000"/>
              </a:lnSpc>
              <a:spcBef>
                <a:spcPct val="50000"/>
              </a:spcBef>
            </a:pPr>
            <a:r>
              <a:rPr lang="zh-CN" altLang="en-US" baseline="0" dirty="0">
                <a:latin typeface="Arial" panose="020B0604020202020204" pitchFamily="34" charset="0"/>
              </a:rPr>
              <a:t>        在培养基中添加的特殊化学物质，使之可与微生物生长后产生某种代谢产物发生特定的化学反应，从而产生明显的特征性变化。</a:t>
            </a:r>
            <a:endParaRPr lang="zh-CN" altLang="en-US" baseline="0" dirty="0">
              <a:latin typeface="Arial" panose="020B0604020202020204"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2" name="Rectangle 2"/>
          <p:cNvSpPr/>
          <p:nvPr/>
        </p:nvSpPr>
        <p:spPr>
          <a:xfrm>
            <a:off x="196850" y="577850"/>
            <a:ext cx="8839200" cy="4992370"/>
          </a:xfrm>
          <a:prstGeom prst="rect">
            <a:avLst/>
          </a:prstGeom>
          <a:noFill/>
          <a:ln w="9525">
            <a:noFill/>
          </a:ln>
        </p:spPr>
        <p:txBody>
          <a:bodyPr>
            <a:spAutoFit/>
          </a:bodyPr>
          <a:p>
            <a:pPr eaLnBrk="0" hangingPunct="0">
              <a:lnSpc>
                <a:spcPct val="135000"/>
              </a:lnSpc>
            </a:pPr>
            <a:r>
              <a:rPr lang="zh-CN" altLang="en-US" sz="3200" baseline="0" dirty="0">
                <a:solidFill>
                  <a:srgbClr val="C00000"/>
                </a:solidFill>
                <a:latin typeface="华文新魏" panose="02010800040101010101" pitchFamily="2" charset="-122"/>
                <a:ea typeface="华文新魏" panose="02010800040101010101" pitchFamily="2" charset="-122"/>
              </a:rPr>
              <a:t>第二节 微生物的生长</a:t>
            </a:r>
            <a:br>
              <a:rPr lang="zh-CN" altLang="en-US" sz="800" baseline="0" dirty="0">
                <a:latin typeface="楷体_GB2312" pitchFamily="49" charset="-122"/>
              </a:rPr>
            </a:br>
            <a:r>
              <a:rPr lang="zh-CN" altLang="en-US" sz="800" baseline="0" dirty="0">
                <a:latin typeface="Times New Roman" panose="02020603050405020304" pitchFamily="18" charset="0"/>
                <a:ea typeface="SimSun" panose="02010600030101010101" pitchFamily="2" charset="-122"/>
              </a:rPr>
              <a:t>      </a:t>
            </a:r>
            <a:endParaRPr lang="zh-CN" altLang="en-US" sz="800" baseline="0" dirty="0">
              <a:latin typeface="Times New Roman" panose="02020603050405020304" pitchFamily="18" charset="0"/>
              <a:ea typeface="SimSun" panose="02010600030101010101" pitchFamily="2" charset="-122"/>
            </a:endParaRPr>
          </a:p>
          <a:p>
            <a:pPr eaLnBrk="0" hangingPunct="0">
              <a:lnSpc>
                <a:spcPct val="135000"/>
              </a:lnSpc>
            </a:pPr>
            <a:r>
              <a:rPr lang="zh-CN" altLang="en-US" sz="2800" baseline="0" dirty="0">
                <a:latin typeface="Times New Roman" panose="02020603050405020304" pitchFamily="18" charset="0"/>
              </a:rPr>
              <a:t>         </a:t>
            </a:r>
            <a:r>
              <a:rPr lang="zh-CN" altLang="en-US" sz="2800" baseline="0" dirty="0">
                <a:solidFill>
                  <a:srgbClr val="C610CA"/>
                </a:solidFill>
                <a:latin typeface="Times New Roman" panose="02020603050405020304" pitchFamily="18" charset="0"/>
              </a:rPr>
              <a:t> </a:t>
            </a:r>
            <a:endParaRPr lang="zh-CN" altLang="en-US" sz="2800" baseline="0" dirty="0">
              <a:solidFill>
                <a:srgbClr val="F200F2"/>
              </a:solidFill>
              <a:latin typeface="Times New Roman" panose="02020603050405020304" pitchFamily="18" charset="0"/>
            </a:endParaRPr>
          </a:p>
          <a:p>
            <a:pPr eaLnBrk="0" hangingPunct="0">
              <a:lnSpc>
                <a:spcPct val="135000"/>
              </a:lnSpc>
            </a:pPr>
            <a:r>
              <a:rPr lang="zh-CN" altLang="en-US" sz="2800" baseline="0" dirty="0">
                <a:solidFill>
                  <a:srgbClr val="C610CA"/>
                </a:solidFill>
                <a:latin typeface="Times New Roman" panose="02020603050405020304" pitchFamily="18" charset="0"/>
              </a:rPr>
              <a:t>生长</a:t>
            </a:r>
            <a:r>
              <a:rPr lang="zh-CN" altLang="en-US" sz="2800" baseline="0" dirty="0">
                <a:solidFill>
                  <a:srgbClr val="F200F2"/>
                </a:solidFill>
                <a:latin typeface="Times New Roman" panose="02020603050405020304" pitchFamily="18" charset="0"/>
              </a:rPr>
              <a:t>：</a:t>
            </a:r>
            <a:r>
              <a:rPr lang="zh-CN" altLang="en-US" sz="2800" baseline="0" dirty="0">
                <a:latin typeface="Times New Roman" panose="02020603050405020304" pitchFamily="18" charset="0"/>
              </a:rPr>
              <a:t>微生物在适宜的环境条件下，不断的吸收营养物质，并按照自己的代谢方式进行新陈代谢，如果同化作用大于异化作用，则细胞原生质的总量不断增多，细胞体积得以增大的过程，称为微生物的生长。</a:t>
            </a:r>
            <a:r>
              <a:rPr lang="zh-CN" altLang="en-US" sz="2800" baseline="0" dirty="0">
                <a:solidFill>
                  <a:srgbClr val="C610CA"/>
                </a:solidFill>
                <a:latin typeface="Times New Roman" panose="02020603050405020304" pitchFamily="18" charset="0"/>
              </a:rPr>
              <a:t>      </a:t>
            </a:r>
            <a:endParaRPr lang="en-US" altLang="zh-CN" sz="2800" baseline="0" dirty="0">
              <a:solidFill>
                <a:srgbClr val="C610CA"/>
              </a:solidFill>
              <a:latin typeface="Times New Roman" panose="02020603050405020304" pitchFamily="18" charset="0"/>
            </a:endParaRPr>
          </a:p>
          <a:p>
            <a:pPr eaLnBrk="0" hangingPunct="0">
              <a:lnSpc>
                <a:spcPct val="135000"/>
              </a:lnSpc>
            </a:pPr>
            <a:r>
              <a:rPr lang="zh-CN" altLang="en-US" sz="2800" baseline="0" dirty="0">
                <a:solidFill>
                  <a:srgbClr val="C610CA"/>
                </a:solidFill>
                <a:latin typeface="Times New Roman" panose="02020603050405020304" pitchFamily="18" charset="0"/>
              </a:rPr>
              <a:t>繁殖</a:t>
            </a:r>
            <a:r>
              <a:rPr lang="en-US" altLang="zh-CN" sz="2800" baseline="0" dirty="0">
                <a:solidFill>
                  <a:srgbClr val="C610CA"/>
                </a:solidFill>
                <a:latin typeface="Times New Roman" panose="02020603050405020304" pitchFamily="18" charset="0"/>
              </a:rPr>
              <a:t>: </a:t>
            </a:r>
            <a:r>
              <a:rPr lang="zh-CN" altLang="en-US" sz="2800" baseline="0" dirty="0">
                <a:latin typeface="Times New Roman" panose="02020603050405020304" pitchFamily="18" charset="0"/>
              </a:rPr>
              <a:t>生物产生和它相似的新一代，或说个体数目增加的过程，称为繁殖。</a:t>
            </a:r>
            <a:endParaRPr lang="zh-CN" altLang="en-US" sz="2800" baseline="0" dirty="0">
              <a:latin typeface="Times New Roman" panose="02020603050405020304" pitchFamily="18" charset="0"/>
            </a:endParaRPr>
          </a:p>
        </p:txBody>
      </p:sp>
      <p:sp>
        <p:nvSpPr>
          <p:cNvPr id="80899" name="Text Box 3"/>
          <p:cNvSpPr txBox="1"/>
          <p:nvPr/>
        </p:nvSpPr>
        <p:spPr>
          <a:xfrm>
            <a:off x="762000" y="5791200"/>
            <a:ext cx="7696200" cy="830263"/>
          </a:xfrm>
          <a:prstGeom prst="rect">
            <a:avLst/>
          </a:prstGeom>
          <a:solidFill>
            <a:srgbClr val="004C00"/>
          </a:solidFill>
          <a:ln w="57150" cap="flat" cmpd="thickThin">
            <a:solidFill>
              <a:srgbClr val="FF6600"/>
            </a:solidFill>
            <a:prstDash val="solid"/>
            <a:miter/>
            <a:headEnd type="none" w="med" len="med"/>
            <a:tailEnd type="none" w="med" len="med"/>
          </a:ln>
        </p:spPr>
        <p:txBody>
          <a:bodyPr>
            <a:spAutoFit/>
          </a:bodyPr>
          <a:p>
            <a:pPr algn="ctr"/>
            <a:r>
              <a:rPr lang="zh-CN" altLang="en-US" baseline="0" dirty="0">
                <a:solidFill>
                  <a:schemeClr val="bg1"/>
                </a:solidFill>
                <a:latin typeface="Times New Roman" panose="02020603050405020304" pitchFamily="18" charset="0"/>
              </a:rPr>
              <a:t>生长是一个逐步发生的量变过程，</a:t>
            </a:r>
            <a:endParaRPr lang="zh-CN" altLang="en-US" baseline="0" dirty="0">
              <a:solidFill>
                <a:schemeClr val="bg1"/>
              </a:solidFill>
              <a:latin typeface="Times New Roman" panose="02020603050405020304" pitchFamily="18" charset="0"/>
            </a:endParaRPr>
          </a:p>
          <a:p>
            <a:pPr algn="ctr"/>
            <a:r>
              <a:rPr lang="zh-CN" altLang="en-US" baseline="0" dirty="0">
                <a:solidFill>
                  <a:schemeClr val="bg1"/>
                </a:solidFill>
                <a:latin typeface="Times New Roman" panose="02020603050405020304" pitchFamily="18" charset="0"/>
              </a:rPr>
              <a:t>繁殖是一个产生新的生命个体的</a:t>
            </a:r>
            <a:r>
              <a:rPr lang="zh-CN" altLang="en-US" baseline="0" dirty="0">
                <a:solidFill>
                  <a:srgbClr val="FFFF3F"/>
                </a:solidFill>
                <a:latin typeface="Times New Roman" panose="02020603050405020304" pitchFamily="18" charset="0"/>
              </a:rPr>
              <a:t>质变</a:t>
            </a:r>
            <a:r>
              <a:rPr lang="zh-CN" altLang="en-US" baseline="0" dirty="0">
                <a:solidFill>
                  <a:schemeClr val="bg1"/>
                </a:solidFill>
                <a:latin typeface="Times New Roman" panose="02020603050405020304" pitchFamily="18" charset="0"/>
              </a:rPr>
              <a:t>过程。</a:t>
            </a:r>
            <a:endParaRPr lang="zh-CN" altLang="en-US" baseline="0" dirty="0">
              <a:solidFill>
                <a:schemeClr val="bg1"/>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80899"/>
                                        </p:tgtEl>
                                        <p:attrNameLst>
                                          <p:attrName>style.visibility</p:attrName>
                                        </p:attrNameLst>
                                      </p:cBhvr>
                                      <p:to>
                                        <p:strVal val="visible"/>
                                      </p:to>
                                    </p:set>
                                    <p:anim calcmode="lin" valueType="num">
                                      <p:cBhvr additive="base">
                                        <p:cTn id="7" dur="500" fill="hold"/>
                                        <p:tgtEl>
                                          <p:spTgt spid="80899"/>
                                        </p:tgtEl>
                                        <p:attrNameLst>
                                          <p:attrName>ppt_x</p:attrName>
                                        </p:attrNameLst>
                                      </p:cBhvr>
                                      <p:tavLst>
                                        <p:tav tm="0">
                                          <p:val>
                                            <p:strVal val="0-#ppt_w/2"/>
                                          </p:val>
                                        </p:tav>
                                        <p:tav tm="100000">
                                          <p:val>
                                            <p:strVal val="#ppt_x"/>
                                          </p:val>
                                        </p:tav>
                                      </p:tavLst>
                                    </p:anim>
                                    <p:anim calcmode="lin" valueType="num">
                                      <p:cBhvr additive="base">
                                        <p:cTn id="8" dur="500" fill="hold"/>
                                        <p:tgtEl>
                                          <p:spTgt spid="8089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6" name="Rectangle 2"/>
          <p:cNvSpPr/>
          <p:nvPr/>
        </p:nvSpPr>
        <p:spPr>
          <a:xfrm>
            <a:off x="273050" y="609600"/>
            <a:ext cx="8794750" cy="2066925"/>
          </a:xfrm>
          <a:prstGeom prst="rect">
            <a:avLst/>
          </a:prstGeom>
          <a:noFill/>
          <a:ln w="9525">
            <a:noFill/>
          </a:ln>
        </p:spPr>
        <p:txBody>
          <a:bodyPr>
            <a:spAutoFit/>
          </a:bodyPr>
          <a:p>
            <a:pPr eaLnBrk="0" hangingPunct="0">
              <a:lnSpc>
                <a:spcPct val="135000"/>
              </a:lnSpc>
            </a:pPr>
            <a:r>
              <a:rPr lang="en-US" altLang="zh-CN" baseline="0" dirty="0">
                <a:latin typeface="华文新魏" panose="02010800040101010101" pitchFamily="2" charset="-122"/>
              </a:rPr>
              <a:t>    </a:t>
            </a:r>
            <a:r>
              <a:rPr lang="zh-CN" altLang="en-US" baseline="0" dirty="0">
                <a:latin typeface="华文新魏" panose="02010800040101010101" pitchFamily="2" charset="-122"/>
              </a:rPr>
              <a:t>单细胞微生物的生长伴随着细胞增多，生长和繁</a:t>
            </a:r>
            <a:endParaRPr lang="zh-CN" altLang="en-US" baseline="0" dirty="0">
              <a:latin typeface="华文新魏" panose="02010800040101010101" pitchFamily="2" charset="-122"/>
            </a:endParaRPr>
          </a:p>
          <a:p>
            <a:pPr eaLnBrk="0" hangingPunct="0">
              <a:lnSpc>
                <a:spcPct val="135000"/>
              </a:lnSpc>
            </a:pPr>
            <a:r>
              <a:rPr lang="zh-CN" altLang="en-US" baseline="0" dirty="0">
                <a:latin typeface="华文新魏" panose="02010800040101010101" pitchFamily="2" charset="-122"/>
              </a:rPr>
              <a:t>殖几乎可说是同步的；</a:t>
            </a:r>
            <a:endParaRPr lang="zh-CN" altLang="en-US" baseline="0" dirty="0">
              <a:latin typeface="华文新魏" panose="02010800040101010101" pitchFamily="2" charset="-122"/>
            </a:endParaRPr>
          </a:p>
          <a:p>
            <a:pPr eaLnBrk="0" hangingPunct="0">
              <a:lnSpc>
                <a:spcPct val="135000"/>
              </a:lnSpc>
            </a:pPr>
            <a:r>
              <a:rPr lang="zh-CN" altLang="en-US" baseline="0" dirty="0">
                <a:latin typeface="华文新魏" panose="02010800040101010101" pitchFamily="2" charset="-122"/>
              </a:rPr>
              <a:t>    多细胞微生物细胞增多而个体数目不增加，只是生长而不是繁殖。</a:t>
            </a:r>
            <a:endParaRPr lang="zh-CN" altLang="en-US" sz="2800" baseline="0" dirty="0">
              <a:latin typeface="Times New Roman" panose="02020603050405020304" pitchFamily="18" charset="0"/>
            </a:endParaRPr>
          </a:p>
        </p:txBody>
      </p:sp>
      <p:sp>
        <p:nvSpPr>
          <p:cNvPr id="57347" name="Rectangle 3"/>
          <p:cNvSpPr/>
          <p:nvPr/>
        </p:nvSpPr>
        <p:spPr>
          <a:xfrm>
            <a:off x="152400" y="2743200"/>
            <a:ext cx="8763000" cy="3962400"/>
          </a:xfrm>
          <a:prstGeom prst="rect">
            <a:avLst/>
          </a:prstGeom>
          <a:noFill/>
          <a:ln w="9525">
            <a:noFill/>
          </a:ln>
        </p:spPr>
        <p:txBody>
          <a:bodyPr anchor="ctr" anchorCtr="0"/>
          <a:p>
            <a:pPr>
              <a:lnSpc>
                <a:spcPct val="135000"/>
              </a:lnSpc>
            </a:pPr>
            <a:r>
              <a:rPr lang="zh-CN" altLang="en-US" sz="2800" baseline="0" dirty="0">
                <a:solidFill>
                  <a:srgbClr val="C00000"/>
                </a:solidFill>
                <a:latin typeface="楷体_GB2312" pitchFamily="49" charset="-122"/>
              </a:rPr>
              <a:t>微生物生长的测定：</a:t>
            </a:r>
            <a:br>
              <a:rPr lang="zh-CN" altLang="en-US" sz="2800" baseline="0" dirty="0">
                <a:solidFill>
                  <a:srgbClr val="000000"/>
                </a:solidFill>
                <a:latin typeface="楷体_GB2312" pitchFamily="49" charset="-122"/>
              </a:rPr>
            </a:br>
            <a:r>
              <a:rPr lang="zh-CN" altLang="en-US" sz="2800" baseline="0" dirty="0">
                <a:solidFill>
                  <a:srgbClr val="000000"/>
                </a:solidFill>
                <a:latin typeface="楷体_GB2312" pitchFamily="49" charset="-122"/>
              </a:rPr>
              <a:t>    </a:t>
            </a:r>
            <a:r>
              <a:rPr lang="zh-CN" altLang="en-US" baseline="0" dirty="0">
                <a:solidFill>
                  <a:srgbClr val="000000"/>
                </a:solidFill>
                <a:latin typeface="楷体_GB2312" pitchFamily="49" charset="-122"/>
              </a:rPr>
              <a:t>测定微生物的生长通常都是测其群体的生长。以细胞增多的量来表示。    可以：</a:t>
            </a:r>
            <a:br>
              <a:rPr lang="zh-CN" altLang="en-US" baseline="0" dirty="0">
                <a:solidFill>
                  <a:srgbClr val="000000"/>
                </a:solidFill>
                <a:latin typeface="楷体_GB2312" pitchFamily="49" charset="-122"/>
              </a:rPr>
            </a:br>
            <a:r>
              <a:rPr lang="zh-CN" altLang="en-US" baseline="0" dirty="0">
                <a:solidFill>
                  <a:srgbClr val="000000"/>
                </a:solidFill>
                <a:latin typeface="楷体_GB2312" pitchFamily="49" charset="-122"/>
              </a:rPr>
              <a:t>     评价培养条件、营养物质等对微生物生长的影响；</a:t>
            </a:r>
            <a:br>
              <a:rPr lang="zh-CN" altLang="en-US" baseline="0" dirty="0">
                <a:solidFill>
                  <a:srgbClr val="000000"/>
                </a:solidFill>
                <a:latin typeface="楷体_GB2312" pitchFamily="49" charset="-122"/>
              </a:rPr>
            </a:br>
            <a:r>
              <a:rPr lang="zh-CN" altLang="en-US" baseline="0" dirty="0">
                <a:solidFill>
                  <a:srgbClr val="000000"/>
                </a:solidFill>
                <a:latin typeface="楷体_GB2312" pitchFamily="49" charset="-122"/>
              </a:rPr>
              <a:t>     评价不同的抗菌物质对微生物产生抑制</a:t>
            </a:r>
            <a:r>
              <a:rPr lang="en-US" altLang="zh-CN" baseline="0" dirty="0">
                <a:solidFill>
                  <a:srgbClr val="000000"/>
                </a:solidFill>
                <a:latin typeface="楷体_GB2312" pitchFamily="49" charset="-122"/>
              </a:rPr>
              <a:t>(</a:t>
            </a:r>
            <a:r>
              <a:rPr lang="zh-CN" altLang="en-US" baseline="0" dirty="0">
                <a:solidFill>
                  <a:srgbClr val="000000"/>
                </a:solidFill>
                <a:latin typeface="楷体_GB2312" pitchFamily="49" charset="-122"/>
              </a:rPr>
              <a:t>或杀死</a:t>
            </a:r>
            <a:r>
              <a:rPr lang="en-US" altLang="zh-CN" baseline="0" dirty="0">
                <a:solidFill>
                  <a:srgbClr val="000000"/>
                </a:solidFill>
                <a:latin typeface="楷体_GB2312" pitchFamily="49" charset="-122"/>
              </a:rPr>
              <a:t>)</a:t>
            </a:r>
            <a:r>
              <a:rPr lang="zh-CN" altLang="en-US" baseline="0" dirty="0">
                <a:solidFill>
                  <a:srgbClr val="000000"/>
                </a:solidFill>
                <a:latin typeface="楷体_GB2312" pitchFamily="49" charset="-122"/>
              </a:rPr>
              <a:t>作用的效果；</a:t>
            </a:r>
            <a:br>
              <a:rPr lang="zh-CN" altLang="en-US" baseline="0" dirty="0">
                <a:solidFill>
                  <a:srgbClr val="000000"/>
                </a:solidFill>
                <a:latin typeface="楷体_GB2312" pitchFamily="49" charset="-122"/>
              </a:rPr>
            </a:br>
            <a:r>
              <a:rPr lang="zh-CN" altLang="en-US" baseline="0" dirty="0">
                <a:solidFill>
                  <a:srgbClr val="000000"/>
                </a:solidFill>
                <a:latin typeface="楷体_GB2312" pitchFamily="49" charset="-122"/>
              </a:rPr>
              <a:t>     客观地反映微生物生长的规律；</a:t>
            </a:r>
            <a:endParaRPr lang="zh-CN" altLang="en-US" baseline="0" dirty="0">
              <a:solidFill>
                <a:srgbClr val="000000"/>
              </a:solidFill>
              <a:latin typeface="楷体_GB2312" pitchFamily="49" charset="-122"/>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8370" name="Rectangle 2"/>
          <p:cNvSpPr/>
          <p:nvPr/>
        </p:nvSpPr>
        <p:spPr>
          <a:xfrm>
            <a:off x="228600" y="1066800"/>
            <a:ext cx="8763000" cy="4953000"/>
          </a:xfrm>
          <a:prstGeom prst="rect">
            <a:avLst/>
          </a:prstGeom>
          <a:noFill/>
          <a:ln w="9525">
            <a:noFill/>
          </a:ln>
        </p:spPr>
        <p:txBody>
          <a:bodyPr anchor="ctr" anchorCtr="0"/>
          <a:p>
            <a:pPr>
              <a:lnSpc>
                <a:spcPct val="140000"/>
              </a:lnSpc>
            </a:pPr>
            <a:r>
              <a:rPr lang="zh-CN" altLang="en-US" sz="3200" baseline="0" dirty="0">
                <a:solidFill>
                  <a:srgbClr val="C00000"/>
                </a:solidFill>
                <a:latin typeface="楷体_GB2312" pitchFamily="49" charset="-122"/>
              </a:rPr>
              <a:t>个体计数法：</a:t>
            </a:r>
            <a:br>
              <a:rPr lang="zh-CN" altLang="en-US" baseline="0" dirty="0">
                <a:solidFill>
                  <a:srgbClr val="000000"/>
                </a:solidFill>
                <a:latin typeface="楷体_GB2312" pitchFamily="49" charset="-122"/>
              </a:rPr>
            </a:br>
            <a:r>
              <a:rPr lang="zh-CN" altLang="en-US" baseline="0" dirty="0">
                <a:solidFill>
                  <a:srgbClr val="000000"/>
                </a:solidFill>
                <a:latin typeface="楷体_GB2312" pitchFamily="49" charset="-122"/>
              </a:rPr>
              <a:t>    （</a:t>
            </a:r>
            <a:r>
              <a:rPr lang="en-US" altLang="zh-CN" baseline="0" dirty="0">
                <a:solidFill>
                  <a:srgbClr val="000000"/>
                </a:solidFill>
                <a:latin typeface="楷体_GB2312" pitchFamily="49" charset="-122"/>
              </a:rPr>
              <a:t>1</a:t>
            </a:r>
            <a:r>
              <a:rPr lang="zh-CN" altLang="en-US" baseline="0" dirty="0">
                <a:solidFill>
                  <a:srgbClr val="000000"/>
                </a:solidFill>
                <a:latin typeface="楷体_GB2312" pitchFamily="49" charset="-122"/>
              </a:rPr>
              <a:t>）直接法：直接在显微镜下观察并计数。</a:t>
            </a:r>
            <a:br>
              <a:rPr lang="zh-CN" altLang="en-US" baseline="0" dirty="0">
                <a:solidFill>
                  <a:srgbClr val="000000"/>
                </a:solidFill>
                <a:latin typeface="楷体_GB2312" pitchFamily="49" charset="-122"/>
              </a:rPr>
            </a:br>
            <a:r>
              <a:rPr lang="zh-CN" altLang="en-US" baseline="0" dirty="0">
                <a:solidFill>
                  <a:srgbClr val="000000"/>
                </a:solidFill>
                <a:latin typeface="楷体_GB2312" pitchFamily="49" charset="-122"/>
              </a:rPr>
              <a:t>                 是所有细胞的总数（包括死细胞）。</a:t>
            </a:r>
            <a:br>
              <a:rPr lang="zh-CN" altLang="en-US" baseline="0" dirty="0">
                <a:solidFill>
                  <a:srgbClr val="000000"/>
                </a:solidFill>
                <a:latin typeface="楷体_GB2312" pitchFamily="49" charset="-122"/>
              </a:rPr>
            </a:br>
            <a:r>
              <a:rPr lang="zh-CN" altLang="en-US" baseline="0" dirty="0">
                <a:solidFill>
                  <a:srgbClr val="000000"/>
                </a:solidFill>
                <a:latin typeface="楷体_GB2312" pitchFamily="49" charset="-122"/>
              </a:rPr>
              <a:t>                 </a:t>
            </a:r>
            <a:r>
              <a:rPr lang="en-US" altLang="zh-CN" baseline="0" dirty="0">
                <a:solidFill>
                  <a:srgbClr val="000000"/>
                </a:solidFill>
                <a:latin typeface="楷体_GB2312" pitchFamily="49" charset="-122"/>
              </a:rPr>
              <a:t>a. </a:t>
            </a:r>
            <a:r>
              <a:rPr lang="zh-CN" altLang="en-US" baseline="0" dirty="0">
                <a:solidFill>
                  <a:srgbClr val="000000"/>
                </a:solidFill>
                <a:latin typeface="楷体_GB2312" pitchFamily="49" charset="-122"/>
              </a:rPr>
              <a:t>比例计数法；   </a:t>
            </a:r>
            <a:r>
              <a:rPr lang="en-US" altLang="zh-CN" baseline="0" dirty="0">
                <a:solidFill>
                  <a:srgbClr val="000000"/>
                </a:solidFill>
                <a:latin typeface="楷体_GB2312" pitchFamily="49" charset="-122"/>
              </a:rPr>
              <a:t>b.</a:t>
            </a:r>
            <a:r>
              <a:rPr lang="zh-CN" altLang="en-US" baseline="0" dirty="0">
                <a:solidFill>
                  <a:srgbClr val="000000"/>
                </a:solidFill>
                <a:latin typeface="楷体_GB2312" pitchFamily="49" charset="-122"/>
              </a:rPr>
              <a:t>血球计数板法。</a:t>
            </a:r>
            <a:br>
              <a:rPr lang="zh-CN" altLang="en-US" baseline="0" dirty="0">
                <a:solidFill>
                  <a:srgbClr val="000000"/>
                </a:solidFill>
                <a:latin typeface="楷体_GB2312" pitchFamily="49" charset="-122"/>
              </a:rPr>
            </a:br>
            <a:r>
              <a:rPr lang="zh-CN" altLang="en-US" baseline="0" dirty="0">
                <a:solidFill>
                  <a:srgbClr val="000000"/>
                </a:solidFill>
                <a:latin typeface="楷体_GB2312" pitchFamily="49" charset="-122"/>
              </a:rPr>
              <a:t>       </a:t>
            </a:r>
            <a:r>
              <a:rPr lang="zh-CN" altLang="en-US" baseline="0" dirty="0">
                <a:latin typeface="楷体_GB2312" pitchFamily="49" charset="-122"/>
              </a:rPr>
              <a:t>缺点：</a:t>
            </a:r>
            <a:br>
              <a:rPr lang="zh-CN" altLang="en-US" baseline="0" dirty="0">
                <a:latin typeface="楷体_GB2312" pitchFamily="49" charset="-122"/>
              </a:rPr>
            </a:br>
            <a:r>
              <a:rPr lang="zh-CN" altLang="en-US" baseline="0" dirty="0">
                <a:latin typeface="楷体_GB2312" pitchFamily="49" charset="-122"/>
              </a:rPr>
              <a:t>          不能区分死菌与活菌；</a:t>
            </a:r>
            <a:br>
              <a:rPr lang="zh-CN" altLang="en-US" baseline="0" dirty="0">
                <a:latin typeface="楷体_GB2312" pitchFamily="49" charset="-122"/>
              </a:rPr>
            </a:br>
            <a:r>
              <a:rPr lang="zh-CN" altLang="en-US" baseline="0" dirty="0">
                <a:latin typeface="楷体_GB2312" pitchFamily="49" charset="-122"/>
              </a:rPr>
              <a:t>          不适于对运动细菌的计数；</a:t>
            </a:r>
            <a:br>
              <a:rPr lang="zh-CN" altLang="en-US" baseline="0" dirty="0">
                <a:latin typeface="楷体_GB2312" pitchFamily="49" charset="-122"/>
              </a:rPr>
            </a:br>
            <a:r>
              <a:rPr lang="zh-CN" altLang="en-US" baseline="0" dirty="0">
                <a:latin typeface="楷体_GB2312" pitchFamily="49" charset="-122"/>
              </a:rPr>
              <a:t>          需要相对高的细菌浓度；</a:t>
            </a:r>
            <a:br>
              <a:rPr lang="zh-CN" altLang="en-US" baseline="0" dirty="0">
                <a:latin typeface="楷体_GB2312" pitchFamily="49" charset="-122"/>
              </a:rPr>
            </a:br>
            <a:r>
              <a:rPr lang="zh-CN" altLang="en-US" baseline="0" dirty="0">
                <a:latin typeface="楷体_GB2312" pitchFamily="49" charset="-122"/>
              </a:rPr>
              <a:t>          个体小的细菌在显微镜下难以观察； </a:t>
            </a:r>
            <a:br>
              <a:rPr lang="zh-CN" altLang="en-US" baseline="0" dirty="0">
                <a:latin typeface="楷体_GB2312" pitchFamily="49" charset="-122"/>
              </a:rPr>
            </a:br>
            <a:endParaRPr lang="zh-CN" altLang="en-US" baseline="0" dirty="0">
              <a:solidFill>
                <a:srgbClr val="000000"/>
              </a:solidFill>
              <a:latin typeface="楷体_GB2312" pitchFamily="49" charset="-122"/>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a:picLocks noChangeAspect="1"/>
          </p:cNvPicPr>
          <p:nvPr/>
        </p:nvPicPr>
        <p:blipFill>
          <a:blip r:embed="rId1"/>
          <a:stretch>
            <a:fillRect/>
          </a:stretch>
        </p:blipFill>
        <p:spPr>
          <a:xfrm>
            <a:off x="0" y="0"/>
            <a:ext cx="4623435" cy="2610485"/>
          </a:xfrm>
          <a:prstGeom prst="rect">
            <a:avLst/>
          </a:prstGeom>
        </p:spPr>
      </p:pic>
      <p:pic>
        <p:nvPicPr>
          <p:cNvPr id="3" name="图片 2"/>
          <p:cNvPicPr>
            <a:picLocks noChangeAspect="1"/>
          </p:cNvPicPr>
          <p:nvPr/>
        </p:nvPicPr>
        <p:blipFill>
          <a:blip r:embed="rId2"/>
          <a:stretch>
            <a:fillRect/>
          </a:stretch>
        </p:blipFill>
        <p:spPr>
          <a:xfrm>
            <a:off x="4572000" y="0"/>
            <a:ext cx="4536440" cy="2562225"/>
          </a:xfrm>
          <a:prstGeom prst="rect">
            <a:avLst/>
          </a:prstGeom>
        </p:spPr>
      </p:pic>
      <p:pic>
        <p:nvPicPr>
          <p:cNvPr id="4" name="Picture 3" descr="zyf-f6"/>
          <p:cNvPicPr>
            <a:picLocks noChangeAspect="1"/>
          </p:cNvPicPr>
          <p:nvPr/>
        </p:nvPicPr>
        <p:blipFill>
          <a:blip r:embed="rId3"/>
          <a:srcRect r="-52" b="-26"/>
          <a:stretch>
            <a:fillRect/>
          </a:stretch>
        </p:blipFill>
        <p:spPr>
          <a:xfrm>
            <a:off x="1066800" y="2610485"/>
            <a:ext cx="6616065" cy="41402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Scale>
                                      <p:cBhvr>
                                        <p:cTn id="7"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cBhvr>
                                        <p:cTn id="8" dur="1000" decel="50000" fill="hold">
                                          <p:stCondLst>
                                            <p:cond delay="0"/>
                                          </p:stCondLst>
                                        </p:cTn>
                                        <p:tgtEl>
                                          <p:spTgt spid="4"/>
                                        </p:tgtEl>
                                        <p:attrNameLst>
                                          <p:attrName>ppt_x</p:attrName>
                                          <p:attrName>ppt_y</p:attrName>
                                        </p:attrNameLst>
                                      </p:cBhvr>
                                    </p:animMotion>
                                    <p:animEffect transition="in" filter="fade">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8" name="Rectangle 3"/>
          <p:cNvSpPr/>
          <p:nvPr/>
        </p:nvSpPr>
        <p:spPr>
          <a:xfrm>
            <a:off x="0" y="0"/>
            <a:ext cx="8001000" cy="1573213"/>
          </a:xfrm>
          <a:prstGeom prst="rect">
            <a:avLst/>
          </a:prstGeom>
          <a:noFill/>
          <a:ln w="9525">
            <a:noFill/>
          </a:ln>
        </p:spPr>
        <p:txBody>
          <a:bodyPr>
            <a:spAutoFit/>
          </a:bodyPr>
          <a:p>
            <a:pPr>
              <a:lnSpc>
                <a:spcPct val="135000"/>
              </a:lnSpc>
            </a:pPr>
            <a:r>
              <a:rPr lang="zh-CN" altLang="en-US" baseline="0" dirty="0">
                <a:solidFill>
                  <a:srgbClr val="000000"/>
                </a:solidFill>
                <a:latin typeface="楷体_GB2312" pitchFamily="49" charset="-122"/>
              </a:rPr>
              <a:t>（</a:t>
            </a:r>
            <a:r>
              <a:rPr lang="en-US" altLang="zh-CN" baseline="0" dirty="0">
                <a:solidFill>
                  <a:srgbClr val="000000"/>
                </a:solidFill>
                <a:latin typeface="楷体_GB2312" pitchFamily="49" charset="-122"/>
              </a:rPr>
              <a:t>2</a:t>
            </a:r>
            <a:r>
              <a:rPr lang="zh-CN" altLang="en-US" baseline="0" dirty="0">
                <a:solidFill>
                  <a:srgbClr val="000000"/>
                </a:solidFill>
                <a:latin typeface="楷体_GB2312" pitchFamily="49" charset="-122"/>
              </a:rPr>
              <a:t>）间接法：</a:t>
            </a:r>
            <a:br>
              <a:rPr lang="zh-CN" altLang="en-US" baseline="0" dirty="0">
                <a:solidFill>
                  <a:srgbClr val="000000"/>
                </a:solidFill>
                <a:latin typeface="楷体_GB2312" pitchFamily="49" charset="-122"/>
              </a:rPr>
            </a:br>
            <a:r>
              <a:rPr lang="zh-CN" altLang="en-US" baseline="0" dirty="0">
                <a:solidFill>
                  <a:srgbClr val="000000"/>
                </a:solidFill>
                <a:latin typeface="楷体_GB2312" pitchFamily="49" charset="-122"/>
              </a:rPr>
              <a:t>   每个活细菌在适宜的培养基和良好的生长条件下可以通过生长形成菌落。        </a:t>
            </a:r>
            <a:r>
              <a:rPr lang="en-US" altLang="zh-CN" baseline="0" dirty="0">
                <a:solidFill>
                  <a:srgbClr val="2205CD"/>
                </a:solidFill>
                <a:latin typeface="楷体_GB2312" pitchFamily="49" charset="-122"/>
              </a:rPr>
              <a:t>a. </a:t>
            </a:r>
            <a:r>
              <a:rPr lang="zh-CN" altLang="en-US" baseline="0" dirty="0">
                <a:solidFill>
                  <a:srgbClr val="2205CD"/>
                </a:solidFill>
                <a:latin typeface="楷体_GB2312" pitchFamily="49" charset="-122"/>
              </a:rPr>
              <a:t>平板菌落计数法。</a:t>
            </a:r>
            <a:endParaRPr lang="zh-CN" altLang="en-US" baseline="0" dirty="0">
              <a:solidFill>
                <a:srgbClr val="2205CD"/>
              </a:solidFill>
              <a:latin typeface="楷体_GB2312" pitchFamily="49" charset="-122"/>
            </a:endParaRPr>
          </a:p>
        </p:txBody>
      </p:sp>
      <p:pic>
        <p:nvPicPr>
          <p:cNvPr id="60419" name="Picture 5"/>
          <p:cNvPicPr>
            <a:picLocks noChangeAspect="1"/>
          </p:cNvPicPr>
          <p:nvPr/>
        </p:nvPicPr>
        <p:blipFill>
          <a:blip r:embed="rId1"/>
          <a:stretch>
            <a:fillRect/>
          </a:stretch>
        </p:blipFill>
        <p:spPr>
          <a:xfrm>
            <a:off x="228600" y="1762125"/>
            <a:ext cx="8686800" cy="4943475"/>
          </a:xfrm>
          <a:prstGeom prst="rect">
            <a:avLst/>
          </a:prstGeom>
          <a:noFill/>
          <a:ln w="9525">
            <a:noFill/>
          </a:ln>
        </p:spPr>
      </p:pic>
    </p:spTree>
  </p:cSld>
  <p:clrMapOvr>
    <a:masterClrMapping/>
  </p:clrMapOvr>
  <p:transition>
    <p:randomBa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1442" name="Picture 2" descr="W326'"/>
          <p:cNvPicPr>
            <a:picLocks noChangeAspect="1"/>
          </p:cNvPicPr>
          <p:nvPr/>
        </p:nvPicPr>
        <p:blipFill>
          <a:blip r:embed="rId1"/>
          <a:stretch>
            <a:fillRect/>
          </a:stretch>
        </p:blipFill>
        <p:spPr>
          <a:xfrm>
            <a:off x="0" y="1066800"/>
            <a:ext cx="9144000" cy="5791200"/>
          </a:xfrm>
          <a:prstGeom prst="rect">
            <a:avLst/>
          </a:prstGeom>
          <a:noFill/>
          <a:ln w="9525">
            <a:noFill/>
          </a:ln>
        </p:spPr>
      </p:pic>
      <p:sp>
        <p:nvSpPr>
          <p:cNvPr id="61443" name="Rectangle 5"/>
          <p:cNvSpPr/>
          <p:nvPr/>
        </p:nvSpPr>
        <p:spPr>
          <a:xfrm>
            <a:off x="533400" y="381000"/>
            <a:ext cx="2484438" cy="585788"/>
          </a:xfrm>
          <a:prstGeom prst="rect">
            <a:avLst/>
          </a:prstGeom>
          <a:noFill/>
          <a:ln w="9525">
            <a:noFill/>
          </a:ln>
        </p:spPr>
        <p:txBody>
          <a:bodyPr wrap="none">
            <a:spAutoFit/>
          </a:bodyPr>
          <a:p>
            <a:pPr>
              <a:lnSpc>
                <a:spcPct val="135000"/>
              </a:lnSpc>
            </a:pPr>
            <a:r>
              <a:rPr lang="en-US" altLang="zh-CN" baseline="0" dirty="0">
                <a:solidFill>
                  <a:srgbClr val="2205CD"/>
                </a:solidFill>
                <a:latin typeface="楷体_GB2312" pitchFamily="49" charset="-122"/>
              </a:rPr>
              <a:t>b. </a:t>
            </a:r>
            <a:r>
              <a:rPr lang="zh-CN" altLang="en-US" baseline="0" dirty="0">
                <a:solidFill>
                  <a:srgbClr val="2205CD"/>
                </a:solidFill>
                <a:latin typeface="楷体_GB2312" pitchFamily="49" charset="-122"/>
              </a:rPr>
              <a:t>液体稀释法。</a:t>
            </a:r>
            <a:endParaRPr lang="zh-CN" altLang="en-US" baseline="0" dirty="0">
              <a:solidFill>
                <a:srgbClr val="2205CD"/>
              </a:solidFill>
              <a:latin typeface="楷体_GB2312" pitchFamily="49" charset="-122"/>
            </a:endParaRPr>
          </a:p>
        </p:txBody>
      </p:sp>
    </p:spTree>
  </p:cSld>
  <p:clrMapOvr>
    <a:masterClrMapping/>
  </p:clrMapOvr>
  <p:transition>
    <p:push dir="d"/>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2466" name="Rectangle 3"/>
          <p:cNvSpPr/>
          <p:nvPr/>
        </p:nvSpPr>
        <p:spPr>
          <a:xfrm>
            <a:off x="381000" y="533400"/>
            <a:ext cx="2790825" cy="457200"/>
          </a:xfrm>
          <a:prstGeom prst="rect">
            <a:avLst/>
          </a:prstGeom>
          <a:noFill/>
          <a:ln w="9525">
            <a:noFill/>
          </a:ln>
        </p:spPr>
        <p:txBody>
          <a:bodyPr wrap="none">
            <a:spAutoFit/>
          </a:bodyPr>
          <a:p>
            <a:r>
              <a:rPr lang="en-US" altLang="zh-CN" baseline="0" dirty="0">
                <a:solidFill>
                  <a:srgbClr val="2205CD"/>
                </a:solidFill>
                <a:latin typeface="楷体_GB2312" pitchFamily="49" charset="-122"/>
              </a:rPr>
              <a:t>c. </a:t>
            </a:r>
            <a:r>
              <a:rPr lang="zh-CN" altLang="en-US" baseline="0" dirty="0">
                <a:solidFill>
                  <a:srgbClr val="2205CD"/>
                </a:solidFill>
                <a:latin typeface="楷体_GB2312" pitchFamily="49" charset="-122"/>
              </a:rPr>
              <a:t>涂片染色计数。</a:t>
            </a:r>
            <a:endParaRPr lang="zh-CN" altLang="en-US" baseline="0" dirty="0">
              <a:solidFill>
                <a:srgbClr val="2205CD"/>
              </a:solidFill>
              <a:latin typeface="楷体_GB2312" pitchFamily="49" charset="-122"/>
            </a:endParaRPr>
          </a:p>
        </p:txBody>
      </p:sp>
      <p:sp>
        <p:nvSpPr>
          <p:cNvPr id="62467" name="Rectangle 4"/>
          <p:cNvSpPr/>
          <p:nvPr/>
        </p:nvSpPr>
        <p:spPr>
          <a:xfrm>
            <a:off x="152400" y="1646238"/>
            <a:ext cx="8686800" cy="4830762"/>
          </a:xfrm>
          <a:prstGeom prst="rect">
            <a:avLst/>
          </a:prstGeom>
          <a:noFill/>
          <a:ln w="9525">
            <a:noFill/>
          </a:ln>
        </p:spPr>
        <p:txBody>
          <a:bodyPr/>
          <a:p>
            <a:pPr marL="342900" indent="-342900">
              <a:lnSpc>
                <a:spcPct val="130000"/>
              </a:lnSpc>
              <a:spcBef>
                <a:spcPct val="20000"/>
              </a:spcBef>
              <a:buClr>
                <a:schemeClr val="tx2"/>
              </a:buClr>
              <a:buSzPct val="70000"/>
              <a:buFont typeface="Wingdings" panose="05000000000000000000" pitchFamily="2" charset="2"/>
              <a:buChar char="l"/>
            </a:pPr>
            <a:r>
              <a:rPr lang="zh-CN" altLang="en-US" baseline="0" dirty="0">
                <a:latin typeface="楷体_GB2312" pitchFamily="49" charset="-122"/>
              </a:rPr>
              <a:t>用计数板附带的 </a:t>
            </a:r>
            <a:r>
              <a:rPr lang="en-US" altLang="zh-CN" baseline="0" dirty="0">
                <a:latin typeface="楷体_GB2312" pitchFamily="49" charset="-122"/>
              </a:rPr>
              <a:t>0.01mL </a:t>
            </a:r>
            <a:r>
              <a:rPr lang="zh-CN" altLang="en-US" baseline="0" dirty="0">
                <a:latin typeface="楷体_GB2312" pitchFamily="49" charset="-122"/>
              </a:rPr>
              <a:t>吸管，吸取定量稀释的细菌悬液，放置刻有 </a:t>
            </a:r>
            <a:r>
              <a:rPr lang="en-US" altLang="zh-CN" baseline="0" dirty="0">
                <a:latin typeface="楷体_GB2312" pitchFamily="49" charset="-122"/>
              </a:rPr>
              <a:t>1 cm </a:t>
            </a:r>
            <a:r>
              <a:rPr lang="en-US" altLang="zh-CN" baseline="30000" dirty="0">
                <a:latin typeface="楷体_GB2312" pitchFamily="49" charset="-122"/>
              </a:rPr>
              <a:t>2</a:t>
            </a:r>
            <a:r>
              <a:rPr lang="en-US" altLang="zh-CN" baseline="0" dirty="0">
                <a:latin typeface="楷体_GB2312" pitchFamily="49" charset="-122"/>
              </a:rPr>
              <a:t> </a:t>
            </a:r>
            <a:r>
              <a:rPr lang="zh-CN" altLang="en-US" baseline="0" dirty="0">
                <a:latin typeface="楷体_GB2312" pitchFamily="49" charset="-122"/>
              </a:rPr>
              <a:t>面积的玻片上，使菌液均匀地涂布在 </a:t>
            </a:r>
            <a:r>
              <a:rPr lang="en-US" altLang="zh-CN" baseline="0" dirty="0">
                <a:latin typeface="楷体_GB2312" pitchFamily="49" charset="-122"/>
              </a:rPr>
              <a:t>1cm </a:t>
            </a:r>
            <a:r>
              <a:rPr lang="en-US" altLang="zh-CN" baseline="30000" dirty="0">
                <a:latin typeface="楷体_GB2312" pitchFamily="49" charset="-122"/>
              </a:rPr>
              <a:t>2 </a:t>
            </a:r>
            <a:r>
              <a:rPr lang="zh-CN" altLang="en-US" baseline="0" dirty="0">
                <a:latin typeface="楷体_GB2312" pitchFamily="49" charset="-122"/>
              </a:rPr>
              <a:t>面积上，固定后染色，在显微镜下任意选择几个乃至十几个视野来计算细胞数量。根据计算出的视野面积核算出每</a:t>
            </a:r>
            <a:r>
              <a:rPr lang="en-US" altLang="zh-CN" baseline="0" dirty="0">
                <a:latin typeface="楷体_GB2312" pitchFamily="49" charset="-122"/>
              </a:rPr>
              <a:t>1cm </a:t>
            </a:r>
            <a:r>
              <a:rPr lang="en-US" altLang="zh-CN" baseline="30000" dirty="0">
                <a:latin typeface="楷体_GB2312" pitchFamily="49" charset="-122"/>
              </a:rPr>
              <a:t>2</a:t>
            </a:r>
            <a:r>
              <a:rPr lang="en-US" altLang="zh-CN" baseline="0" dirty="0">
                <a:latin typeface="楷体_GB2312" pitchFamily="49" charset="-122"/>
              </a:rPr>
              <a:t> </a:t>
            </a:r>
            <a:r>
              <a:rPr lang="zh-CN" altLang="en-US" baseline="0" dirty="0">
                <a:latin typeface="楷体_GB2312" pitchFamily="49" charset="-122"/>
              </a:rPr>
              <a:t>中的菌数，然后按 </a:t>
            </a:r>
            <a:r>
              <a:rPr lang="en-US" altLang="zh-CN" baseline="0" dirty="0">
                <a:latin typeface="楷体_GB2312" pitchFamily="49" charset="-122"/>
              </a:rPr>
              <a:t>1cm </a:t>
            </a:r>
            <a:r>
              <a:rPr lang="en-US" altLang="zh-CN" baseline="30000" dirty="0">
                <a:latin typeface="楷体_GB2312" pitchFamily="49" charset="-122"/>
              </a:rPr>
              <a:t>2</a:t>
            </a:r>
            <a:r>
              <a:rPr lang="en-US" altLang="zh-CN" baseline="0" dirty="0">
                <a:latin typeface="楷体_GB2312" pitchFamily="49" charset="-122"/>
              </a:rPr>
              <a:t> </a:t>
            </a:r>
            <a:r>
              <a:rPr lang="zh-CN" altLang="en-US" baseline="0" dirty="0">
                <a:latin typeface="楷体_GB2312" pitchFamily="49" charset="-122"/>
              </a:rPr>
              <a:t>面积上的菌液量和稀释度，计算每 </a:t>
            </a:r>
            <a:r>
              <a:rPr lang="en-US" altLang="zh-CN" baseline="0" dirty="0">
                <a:latin typeface="楷体_GB2312" pitchFamily="49" charset="-122"/>
              </a:rPr>
              <a:t>mL </a:t>
            </a:r>
            <a:r>
              <a:rPr lang="zh-CN" altLang="en-US" baseline="0" dirty="0">
                <a:latin typeface="楷体_GB2312" pitchFamily="49" charset="-122"/>
              </a:rPr>
              <a:t>原液中的含菌数。 </a:t>
            </a:r>
            <a:endParaRPr lang="zh-CN" altLang="en-US" baseline="0" dirty="0">
              <a:latin typeface="楷体_GB2312" pitchFamily="49" charset="-122"/>
            </a:endParaRPr>
          </a:p>
          <a:p>
            <a:pPr marL="342900" indent="-342900">
              <a:lnSpc>
                <a:spcPct val="130000"/>
              </a:lnSpc>
              <a:spcBef>
                <a:spcPct val="20000"/>
              </a:spcBef>
              <a:buClr>
                <a:schemeClr val="tx2"/>
              </a:buClr>
              <a:buSzPct val="70000"/>
              <a:buFont typeface="Wingdings" panose="05000000000000000000" pitchFamily="2" charset="2"/>
              <a:buChar char="l"/>
            </a:pPr>
            <a:r>
              <a:rPr lang="zh-CN" altLang="en-US" baseline="0" dirty="0">
                <a:latin typeface="楷体_GB2312" pitchFamily="49" charset="-122"/>
              </a:rPr>
              <a:t>原菌液的含菌数 </a:t>
            </a:r>
            <a:r>
              <a:rPr lang="en-US" altLang="zh-CN" baseline="0" dirty="0">
                <a:latin typeface="楷体_GB2312" pitchFamily="49" charset="-122"/>
              </a:rPr>
              <a:t>/mL = </a:t>
            </a:r>
            <a:r>
              <a:rPr lang="zh-CN" altLang="en-US" baseline="0" dirty="0">
                <a:latin typeface="楷体_GB2312" pitchFamily="49" charset="-122"/>
              </a:rPr>
              <a:t>视野中的平均菌数</a:t>
            </a:r>
            <a:r>
              <a:rPr lang="en-US" altLang="zh-CN" baseline="0" dirty="0">
                <a:latin typeface="楷体_GB2312" pitchFamily="49" charset="-122"/>
              </a:rPr>
              <a:t>× 1cm </a:t>
            </a:r>
            <a:r>
              <a:rPr lang="en-US" altLang="zh-CN" baseline="30000" dirty="0">
                <a:latin typeface="楷体_GB2312" pitchFamily="49" charset="-122"/>
              </a:rPr>
              <a:t>2</a:t>
            </a:r>
            <a:r>
              <a:rPr lang="en-US" altLang="zh-CN" baseline="0" dirty="0">
                <a:latin typeface="楷体_GB2312" pitchFamily="49" charset="-122"/>
              </a:rPr>
              <a:t> / </a:t>
            </a:r>
            <a:r>
              <a:rPr lang="zh-CN" altLang="en-US" baseline="0" dirty="0">
                <a:latin typeface="楷体_GB2312" pitchFamily="49" charset="-122"/>
              </a:rPr>
              <a:t>视野面积</a:t>
            </a:r>
            <a:r>
              <a:rPr lang="en-US" altLang="zh-CN" baseline="0" dirty="0">
                <a:latin typeface="楷体_GB2312" pitchFamily="49" charset="-122"/>
              </a:rPr>
              <a:t>× 100 ×</a:t>
            </a:r>
            <a:r>
              <a:rPr lang="zh-CN" altLang="en-US" baseline="0" dirty="0">
                <a:latin typeface="楷体_GB2312" pitchFamily="49" charset="-122"/>
              </a:rPr>
              <a:t>稀释倍数 </a:t>
            </a:r>
            <a:endParaRPr lang="zh-CN" altLang="en-US" baseline="0" dirty="0">
              <a:latin typeface="楷体_GB2312" pitchFamily="49" charset="-122"/>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3490" name="Rectangle 2"/>
          <p:cNvSpPr/>
          <p:nvPr/>
        </p:nvSpPr>
        <p:spPr>
          <a:xfrm>
            <a:off x="152400" y="990600"/>
            <a:ext cx="8991600" cy="3429000"/>
          </a:xfrm>
          <a:prstGeom prst="rect">
            <a:avLst/>
          </a:prstGeom>
          <a:noFill/>
          <a:ln w="9525">
            <a:noFill/>
          </a:ln>
        </p:spPr>
        <p:txBody>
          <a:bodyPr/>
          <a:p>
            <a:pPr marL="342900" indent="-342900">
              <a:lnSpc>
                <a:spcPct val="135000"/>
              </a:lnSpc>
              <a:spcBef>
                <a:spcPct val="20000"/>
              </a:spcBef>
              <a:buClr>
                <a:schemeClr val="tx2"/>
              </a:buClr>
              <a:buSzPct val="70000"/>
              <a:buFont typeface="Wingdings" panose="05000000000000000000" pitchFamily="2" charset="2"/>
            </a:pPr>
            <a:r>
              <a:rPr lang="en-US" altLang="zh-CN" baseline="0" dirty="0">
                <a:solidFill>
                  <a:srgbClr val="2205CD"/>
                </a:solidFill>
                <a:latin typeface="楷体_GB2312" pitchFamily="49" charset="-122"/>
              </a:rPr>
              <a:t>d. </a:t>
            </a:r>
            <a:r>
              <a:rPr lang="zh-CN" altLang="en-US" baseline="0" dirty="0">
                <a:solidFill>
                  <a:srgbClr val="2205CD"/>
                </a:solidFill>
                <a:latin typeface="楷体_GB2312" pitchFamily="49" charset="-122"/>
              </a:rPr>
              <a:t>比浊法。</a:t>
            </a:r>
            <a:endParaRPr lang="zh-CN" altLang="en-US" baseline="0" dirty="0">
              <a:solidFill>
                <a:srgbClr val="2205CD"/>
              </a:solidFill>
              <a:latin typeface="楷体_GB2312" pitchFamily="49" charset="-122"/>
            </a:endParaRPr>
          </a:p>
          <a:p>
            <a:pPr marL="342900" indent="-342900">
              <a:lnSpc>
                <a:spcPct val="135000"/>
              </a:lnSpc>
              <a:spcBef>
                <a:spcPct val="20000"/>
              </a:spcBef>
              <a:buClr>
                <a:schemeClr val="tx2"/>
              </a:buClr>
              <a:buSzPct val="70000"/>
              <a:buFont typeface="Wingdings" panose="05000000000000000000" pitchFamily="2" charset="2"/>
            </a:pPr>
            <a:r>
              <a:rPr lang="zh-CN" altLang="en-US" baseline="0" dirty="0">
                <a:latin typeface="楷体_GB2312" pitchFamily="49" charset="-122"/>
              </a:rPr>
              <a:t>      这是测定菌悬液中细胞数量的快速方法。其原理是菌悬液中的单细胞微生物，其细胞浓度与混浊度成正比，与透光度成反比。细胞越多，浊度越大，透光量越少。</a:t>
            </a:r>
            <a:endParaRPr lang="zh-CN" altLang="en-US" baseline="0" dirty="0">
              <a:latin typeface="楷体_GB2312" pitchFamily="49" charset="-122"/>
            </a:endParaRPr>
          </a:p>
          <a:p>
            <a:pPr marL="342900" indent="-342900">
              <a:lnSpc>
                <a:spcPct val="135000"/>
              </a:lnSpc>
              <a:spcBef>
                <a:spcPct val="20000"/>
              </a:spcBef>
              <a:buClr>
                <a:schemeClr val="tx2"/>
              </a:buClr>
              <a:buSzPct val="70000"/>
              <a:buFont typeface="Wingdings" panose="05000000000000000000" pitchFamily="2" charset="2"/>
            </a:pPr>
            <a:r>
              <a:rPr lang="zh-CN" altLang="en-US" baseline="0" dirty="0">
                <a:latin typeface="楷体_GB2312" pitchFamily="49" charset="-122"/>
              </a:rPr>
              <a:t>      因此，测定菌悬液的光密度 </a:t>
            </a:r>
            <a:r>
              <a:rPr lang="en-US" altLang="zh-CN" baseline="0" dirty="0">
                <a:latin typeface="楷体_GB2312" pitchFamily="49" charset="-122"/>
              </a:rPr>
              <a:t>( </a:t>
            </a:r>
            <a:r>
              <a:rPr lang="zh-CN" altLang="en-US" baseline="0" dirty="0">
                <a:latin typeface="楷体_GB2312" pitchFamily="49" charset="-122"/>
              </a:rPr>
              <a:t>或透光度 </a:t>
            </a:r>
            <a:r>
              <a:rPr lang="en-US" altLang="zh-CN" baseline="0" dirty="0">
                <a:latin typeface="楷体_GB2312" pitchFamily="49" charset="-122"/>
              </a:rPr>
              <a:t>) </a:t>
            </a:r>
            <a:r>
              <a:rPr lang="zh-CN" altLang="en-US" baseline="0" dirty="0">
                <a:latin typeface="楷体_GB2312" pitchFamily="49" charset="-122"/>
              </a:rPr>
              <a:t>或浊度可以反映细胞的浓度。</a:t>
            </a:r>
            <a:endParaRPr lang="zh-CN" altLang="en-US" baseline="0" dirty="0">
              <a:latin typeface="楷体_GB2312" pitchFamily="49" charset="-122"/>
            </a:endParaRPr>
          </a:p>
        </p:txBody>
      </p:sp>
      <p:pic>
        <p:nvPicPr>
          <p:cNvPr id="63491" name="Picture 4"/>
          <p:cNvPicPr>
            <a:picLocks noChangeAspect="1"/>
          </p:cNvPicPr>
          <p:nvPr/>
        </p:nvPicPr>
        <p:blipFill>
          <a:blip r:embed="rId1"/>
          <a:stretch>
            <a:fillRect/>
          </a:stretch>
        </p:blipFill>
        <p:spPr>
          <a:xfrm>
            <a:off x="4724400" y="4038600"/>
            <a:ext cx="3781425" cy="2600325"/>
          </a:xfrm>
          <a:prstGeom prst="rect">
            <a:avLst/>
          </a:prstGeom>
          <a:noFill/>
          <a:ln w="9525">
            <a:noFill/>
          </a:ln>
        </p:spPr>
      </p:pic>
    </p:spTree>
  </p:cSld>
  <p:clrMapOvr>
    <a:masterClrMapping/>
  </p:clrMapOvr>
  <p:transition>
    <p:cover dir="rd"/>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514" name="Rectangle 2"/>
          <p:cNvSpPr/>
          <p:nvPr/>
        </p:nvSpPr>
        <p:spPr>
          <a:xfrm>
            <a:off x="152400" y="609600"/>
            <a:ext cx="8763000" cy="6629400"/>
          </a:xfrm>
          <a:prstGeom prst="rect">
            <a:avLst/>
          </a:prstGeom>
          <a:noFill/>
          <a:ln w="9525">
            <a:noFill/>
          </a:ln>
        </p:spPr>
        <p:txBody>
          <a:bodyPr anchor="ctr" anchorCtr="0"/>
          <a:p>
            <a:pPr>
              <a:lnSpc>
                <a:spcPct val="140000"/>
              </a:lnSpc>
            </a:pPr>
            <a:r>
              <a:rPr lang="zh-CN" altLang="en-US" baseline="0" dirty="0">
                <a:solidFill>
                  <a:srgbClr val="C00000"/>
                </a:solidFill>
                <a:latin typeface="楷体_GB2312" pitchFamily="49" charset="-122"/>
              </a:rPr>
              <a:t>重量法：</a:t>
            </a:r>
            <a:br>
              <a:rPr lang="zh-CN" altLang="en-US" baseline="0" dirty="0">
                <a:solidFill>
                  <a:srgbClr val="000000"/>
                </a:solidFill>
                <a:latin typeface="楷体_GB2312" pitchFamily="49" charset="-122"/>
              </a:rPr>
            </a:br>
            <a:r>
              <a:rPr lang="zh-CN" altLang="en-US" baseline="0" dirty="0">
                <a:solidFill>
                  <a:srgbClr val="000000"/>
                </a:solidFill>
                <a:latin typeface="楷体_GB2312" pitchFamily="49" charset="-122"/>
              </a:rPr>
              <a:t>    （</a:t>
            </a:r>
            <a:r>
              <a:rPr lang="en-US" altLang="zh-CN" baseline="0" dirty="0">
                <a:solidFill>
                  <a:srgbClr val="000000"/>
                </a:solidFill>
                <a:latin typeface="楷体_GB2312" pitchFamily="49" charset="-122"/>
              </a:rPr>
              <a:t>1</a:t>
            </a:r>
            <a:r>
              <a:rPr lang="zh-CN" altLang="en-US" baseline="0" dirty="0">
                <a:solidFill>
                  <a:srgbClr val="000000"/>
                </a:solidFill>
                <a:latin typeface="楷体_GB2312" pitchFamily="49" charset="-122"/>
              </a:rPr>
              <a:t>）</a:t>
            </a:r>
            <a:r>
              <a:rPr lang="zh-CN" altLang="en-US" baseline="0" dirty="0">
                <a:latin typeface="楷体_GB2312" pitchFamily="49" charset="-122"/>
              </a:rPr>
              <a:t>以干重、湿重直接衡量微生物群体的生物量；</a:t>
            </a:r>
            <a:br>
              <a:rPr lang="zh-CN" altLang="en-US" baseline="0" dirty="0">
                <a:latin typeface="楷体_GB2312" pitchFamily="49" charset="-122"/>
              </a:rPr>
            </a:br>
            <a:r>
              <a:rPr lang="zh-CN" altLang="en-US" baseline="0" dirty="0">
                <a:latin typeface="楷体_GB2312" pitchFamily="49" charset="-122"/>
              </a:rPr>
              <a:t>     </a:t>
            </a:r>
            <a:r>
              <a:rPr lang="zh-CN" altLang="en-US" baseline="0" dirty="0">
                <a:solidFill>
                  <a:srgbClr val="2205CD"/>
                </a:solidFill>
                <a:latin typeface="楷体_GB2312" pitchFamily="49" charset="-122"/>
              </a:rPr>
              <a:t>要求测定时菌体浓度较高，样品中不含非菌体的干物质。</a:t>
            </a:r>
            <a:br>
              <a:rPr lang="zh-CN" altLang="en-US" baseline="0" dirty="0">
                <a:solidFill>
                  <a:srgbClr val="2205CD"/>
                </a:solidFill>
                <a:latin typeface="楷体_GB2312" pitchFamily="49" charset="-122"/>
              </a:rPr>
            </a:br>
            <a:r>
              <a:rPr lang="zh-CN" altLang="en-US" sz="800" baseline="0" dirty="0">
                <a:solidFill>
                  <a:srgbClr val="2205CD"/>
                </a:solidFill>
                <a:latin typeface="楷体_GB2312" pitchFamily="49" charset="-122"/>
              </a:rPr>
              <a:t> </a:t>
            </a:r>
            <a:br>
              <a:rPr lang="zh-CN" altLang="en-US" sz="800" b="0" baseline="0" dirty="0">
                <a:solidFill>
                  <a:srgbClr val="2205CD"/>
                </a:solidFill>
                <a:latin typeface="楷体_GB2312" pitchFamily="49" charset="-122"/>
              </a:rPr>
            </a:br>
            <a:r>
              <a:rPr lang="zh-CN" altLang="en-US" b="0" baseline="0" dirty="0">
                <a:solidFill>
                  <a:srgbClr val="2205CD"/>
                </a:solidFill>
                <a:latin typeface="楷体_GB2312" pitchFamily="49" charset="-122"/>
              </a:rPr>
              <a:t>    </a:t>
            </a:r>
            <a:r>
              <a:rPr lang="zh-CN" altLang="en-US" baseline="0" dirty="0">
                <a:latin typeface="楷体_GB2312" pitchFamily="49" charset="-122"/>
              </a:rPr>
              <a:t>（</a:t>
            </a:r>
            <a:r>
              <a:rPr lang="en-US" altLang="zh-CN" baseline="0" dirty="0">
                <a:latin typeface="楷体_GB2312" pitchFamily="49" charset="-122"/>
              </a:rPr>
              <a:t>2</a:t>
            </a:r>
            <a:r>
              <a:rPr lang="zh-CN" altLang="en-US" baseline="0" dirty="0">
                <a:latin typeface="楷体_GB2312" pitchFamily="49" charset="-122"/>
              </a:rPr>
              <a:t>）通过样品中蛋白质、核酸含量的测定间接推算微生物群体的生物量；</a:t>
            </a:r>
            <a:br>
              <a:rPr lang="zh-CN" altLang="en-US" baseline="0" dirty="0">
                <a:latin typeface="楷体_GB2312" pitchFamily="49" charset="-122"/>
              </a:rPr>
            </a:br>
            <a:r>
              <a:rPr lang="zh-CN" altLang="en-US" baseline="0" dirty="0">
                <a:latin typeface="楷体_GB2312" pitchFamily="49" charset="-122"/>
              </a:rPr>
              <a:t>     测定细胞含氮量：</a:t>
            </a:r>
            <a:br>
              <a:rPr lang="zh-CN" altLang="en-US" baseline="0" dirty="0">
                <a:latin typeface="楷体_GB2312" pitchFamily="49" charset="-122"/>
              </a:rPr>
            </a:br>
            <a:r>
              <a:rPr lang="zh-CN" altLang="en-US" baseline="0" dirty="0">
                <a:latin typeface="楷体_GB2312" pitchFamily="49" charset="-122"/>
              </a:rPr>
              <a:t>     </a:t>
            </a:r>
            <a:r>
              <a:rPr lang="zh-CN" altLang="en-US" baseline="0" dirty="0">
                <a:solidFill>
                  <a:srgbClr val="2205CD"/>
                </a:solidFill>
                <a:latin typeface="楷体_GB2312" pitchFamily="49" charset="-122"/>
              </a:rPr>
              <a:t>细胞的蛋白质含量是比较稳定的，一般细菌的含氮量约为原生质干重的 </a:t>
            </a:r>
            <a:r>
              <a:rPr lang="en-US" altLang="zh-CN" baseline="0" dirty="0">
                <a:solidFill>
                  <a:srgbClr val="2205CD"/>
                </a:solidFill>
                <a:latin typeface="楷体_GB2312" pitchFamily="49" charset="-122"/>
              </a:rPr>
              <a:t>14 </a:t>
            </a:r>
            <a:r>
              <a:rPr lang="zh-CN" altLang="en-US" baseline="0" dirty="0">
                <a:solidFill>
                  <a:srgbClr val="2205CD"/>
                </a:solidFill>
                <a:latin typeface="楷体_GB2312" pitchFamily="49" charset="-122"/>
              </a:rPr>
              <a:t>％，可以从蛋白质含量的测定求出细胞物质量。 而总氮量与细胞蛋白质总含量的关系可用下式计算：</a:t>
            </a:r>
            <a:br>
              <a:rPr lang="zh-CN" altLang="en-US" baseline="0" dirty="0">
                <a:solidFill>
                  <a:srgbClr val="2205CD"/>
                </a:solidFill>
                <a:latin typeface="楷体_GB2312" pitchFamily="49" charset="-122"/>
              </a:rPr>
            </a:br>
            <a:r>
              <a:rPr lang="zh-CN" altLang="en-US" baseline="0" dirty="0">
                <a:solidFill>
                  <a:srgbClr val="2205CD"/>
                </a:solidFill>
                <a:latin typeface="楷体_GB2312" pitchFamily="49" charset="-122"/>
              </a:rPr>
              <a:t>        蛋白质总量 </a:t>
            </a:r>
            <a:r>
              <a:rPr lang="en-US" altLang="zh-CN" baseline="0" dirty="0">
                <a:solidFill>
                  <a:srgbClr val="2205CD"/>
                </a:solidFill>
                <a:latin typeface="楷体_GB2312" pitchFamily="49" charset="-122"/>
              </a:rPr>
              <a:t>= </a:t>
            </a:r>
            <a:r>
              <a:rPr lang="zh-CN" altLang="en-US" baseline="0" dirty="0">
                <a:solidFill>
                  <a:srgbClr val="2205CD"/>
                </a:solidFill>
                <a:latin typeface="楷体_GB2312" pitchFamily="49" charset="-122"/>
              </a:rPr>
              <a:t>含氮量百分比 </a:t>
            </a:r>
            <a:r>
              <a:rPr lang="en-US" altLang="zh-CN" baseline="0" dirty="0">
                <a:solidFill>
                  <a:srgbClr val="2205CD"/>
                </a:solidFill>
                <a:latin typeface="楷体_GB2312" pitchFamily="49" charset="-122"/>
              </a:rPr>
              <a:t>× 6.25 </a:t>
            </a:r>
            <a:br>
              <a:rPr lang="en-US" altLang="zh-CN" baseline="0" dirty="0">
                <a:solidFill>
                  <a:srgbClr val="2205CD"/>
                </a:solidFill>
                <a:latin typeface="楷体_GB2312" pitchFamily="49" charset="-122"/>
              </a:rPr>
            </a:br>
            <a:r>
              <a:rPr lang="en-US" altLang="zh-CN" baseline="0" dirty="0">
                <a:solidFill>
                  <a:srgbClr val="2205CD"/>
                </a:solidFill>
                <a:latin typeface="楷体_GB2312" pitchFamily="49" charset="-122"/>
              </a:rPr>
              <a:t>    </a:t>
            </a:r>
            <a:r>
              <a:rPr lang="zh-CN" altLang="en-US" baseline="0" dirty="0">
                <a:solidFill>
                  <a:srgbClr val="2205CD"/>
                </a:solidFill>
                <a:latin typeface="楷体_GB2312" pitchFamily="49" charset="-122"/>
              </a:rPr>
              <a:t>要求细胞浓度较高的样品，主要用于科学研究。</a:t>
            </a:r>
            <a:endParaRPr lang="zh-CN" altLang="en-US" baseline="0" dirty="0">
              <a:solidFill>
                <a:srgbClr val="2205CD"/>
              </a:solidFill>
              <a:latin typeface="楷体_GB2312" pitchFamily="49"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Rectangle 2"/>
          <p:cNvSpPr/>
          <p:nvPr/>
        </p:nvSpPr>
        <p:spPr>
          <a:xfrm>
            <a:off x="152400" y="838200"/>
            <a:ext cx="8991600" cy="4648200"/>
          </a:xfrm>
          <a:prstGeom prst="rect">
            <a:avLst/>
          </a:prstGeom>
          <a:noFill/>
          <a:ln w="9525">
            <a:noFill/>
          </a:ln>
        </p:spPr>
        <p:txBody>
          <a:bodyPr anchor="ctr" anchorCtr="0"/>
          <a:p>
            <a:pPr>
              <a:lnSpc>
                <a:spcPct val="140000"/>
              </a:lnSpc>
            </a:pPr>
            <a:r>
              <a:rPr lang="en-US" altLang="zh-CN" baseline="0" dirty="0">
                <a:latin typeface="楷体_GB2312" pitchFamily="49" charset="-122"/>
              </a:rPr>
              <a:t>    </a:t>
            </a:r>
            <a:r>
              <a:rPr lang="zh-CN" altLang="en-US" baseline="0" dirty="0">
                <a:latin typeface="楷体_GB2312" pitchFamily="49" charset="-122"/>
              </a:rPr>
              <a:t>微生物利用的碳源物质主要有糖类、有机酸、醇、脂类、烃、</a:t>
            </a:r>
            <a:r>
              <a:rPr lang="en-US" altLang="zh-CN" baseline="0" dirty="0">
                <a:latin typeface="楷体_GB2312" pitchFamily="49" charset="-122"/>
              </a:rPr>
              <a:t>CO</a:t>
            </a:r>
            <a:r>
              <a:rPr lang="en-US" altLang="zh-CN" baseline="-18000" dirty="0">
                <a:latin typeface="楷体_GB2312" pitchFamily="49" charset="-122"/>
              </a:rPr>
              <a:t>2</a:t>
            </a:r>
            <a:r>
              <a:rPr lang="zh-CN" altLang="en-US" baseline="0" dirty="0">
                <a:latin typeface="楷体_GB2312" pitchFamily="49" charset="-122"/>
              </a:rPr>
              <a:t>及碳酸盐等。</a:t>
            </a:r>
            <a:br>
              <a:rPr lang="zh-CN" altLang="en-US" baseline="0" dirty="0">
                <a:latin typeface="楷体_GB2312" pitchFamily="49" charset="-122"/>
              </a:rPr>
            </a:br>
            <a:r>
              <a:rPr lang="zh-CN" altLang="en-US" baseline="0" dirty="0">
                <a:latin typeface="楷体_GB2312" pitchFamily="49" charset="-122"/>
              </a:rPr>
              <a:t>    微生物不同，利用这些含碳化合物的能力也不同。如：产生胞外淀粉酶的微生物才利用淀粉。    </a:t>
            </a:r>
            <a:br>
              <a:rPr lang="zh-CN" altLang="en-US" baseline="0" dirty="0">
                <a:latin typeface="楷体_GB2312" pitchFamily="49" charset="-122"/>
              </a:rPr>
            </a:br>
            <a:br>
              <a:rPr lang="zh-CN" altLang="en-US" sz="900" baseline="0" dirty="0">
                <a:latin typeface="楷体_GB2312" pitchFamily="49" charset="-122"/>
              </a:rPr>
            </a:br>
            <a:r>
              <a:rPr lang="zh-CN" altLang="en-US" sz="900" baseline="0" dirty="0">
                <a:latin typeface="楷体_GB2312" pitchFamily="49" charset="-122"/>
              </a:rPr>
              <a:t>    </a:t>
            </a:r>
            <a:r>
              <a:rPr lang="zh-CN" altLang="en-US" baseline="0" dirty="0">
                <a:solidFill>
                  <a:srgbClr val="C00000"/>
                </a:solidFill>
                <a:latin typeface="楷体_GB2312" pitchFamily="49" charset="-122"/>
              </a:rPr>
              <a:t>碳源功能：</a:t>
            </a:r>
            <a:r>
              <a:rPr lang="zh-CN" altLang="en-US" baseline="0" dirty="0">
                <a:latin typeface="楷体_GB2312" pitchFamily="49" charset="-122"/>
              </a:rPr>
              <a:t>组成细胞物质、代谢产物，供给一些微生物能量。</a:t>
            </a:r>
            <a:endParaRPr lang="zh-CN" altLang="en-US" baseline="0" dirty="0">
              <a:latin typeface="楷体_GB2312" pitchFamily="49" charset="-122"/>
            </a:endParaRPr>
          </a:p>
        </p:txBody>
      </p:sp>
      <p:sp>
        <p:nvSpPr>
          <p:cNvPr id="10243" name="Rectangle 3"/>
          <p:cNvSpPr/>
          <p:nvPr/>
        </p:nvSpPr>
        <p:spPr>
          <a:xfrm>
            <a:off x="533400" y="5105400"/>
            <a:ext cx="8229600" cy="1241425"/>
          </a:xfrm>
          <a:prstGeom prst="rect">
            <a:avLst/>
          </a:prstGeom>
          <a:solidFill>
            <a:schemeClr val="tx2"/>
          </a:solidFill>
          <a:ln w="38100" cap="flat" cmpd="sng">
            <a:solidFill>
              <a:srgbClr val="00FFFF"/>
            </a:solidFill>
            <a:prstDash val="solid"/>
            <a:miter/>
            <a:headEnd type="none" w="med" len="med"/>
            <a:tailEnd type="none" w="med" len="med"/>
          </a:ln>
        </p:spPr>
        <p:txBody>
          <a:bodyPr>
            <a:spAutoFit/>
          </a:bodyPr>
          <a:p>
            <a:pPr algn="ctr">
              <a:lnSpc>
                <a:spcPct val="130000"/>
              </a:lnSpc>
            </a:pPr>
            <a:r>
              <a:rPr lang="zh-CN" altLang="en-US" sz="2800" baseline="0" dirty="0">
                <a:solidFill>
                  <a:srgbClr val="00FF00"/>
                </a:solidFill>
                <a:latin typeface="Times New Roman" panose="02020603050405020304" pitchFamily="18" charset="0"/>
              </a:rPr>
              <a:t>对于为数众多的化能异养微生物来说，</a:t>
            </a:r>
            <a:endParaRPr lang="zh-CN" altLang="en-US" sz="2800" baseline="0" dirty="0">
              <a:solidFill>
                <a:srgbClr val="00FF00"/>
              </a:solidFill>
              <a:latin typeface="Times New Roman" panose="02020603050405020304" pitchFamily="18" charset="0"/>
            </a:endParaRPr>
          </a:p>
          <a:p>
            <a:pPr algn="ctr">
              <a:lnSpc>
                <a:spcPct val="130000"/>
              </a:lnSpc>
            </a:pPr>
            <a:r>
              <a:rPr lang="zh-CN" altLang="en-US" sz="2800" baseline="0" dirty="0">
                <a:solidFill>
                  <a:srgbClr val="00FF00"/>
                </a:solidFill>
                <a:latin typeface="Times New Roman" panose="02020603050405020304" pitchFamily="18" charset="0"/>
              </a:rPr>
              <a:t>碳源是兼有 能源 功能营养物。</a:t>
            </a:r>
            <a:r>
              <a:rPr lang="zh-CN" altLang="en-US" sz="1800" b="0" baseline="0" dirty="0">
                <a:solidFill>
                  <a:srgbClr val="43FF43"/>
                </a:solidFill>
                <a:latin typeface="Arial" panose="020B0604020202020204" pitchFamily="34" charset="0"/>
                <a:ea typeface="SimSun" panose="02010600030101010101" pitchFamily="2" charset="-122"/>
              </a:rPr>
              <a:t> </a:t>
            </a:r>
            <a:endParaRPr lang="zh-CN" altLang="en-US" sz="1800" b="0" baseline="0" dirty="0">
              <a:solidFill>
                <a:srgbClr val="43FF43"/>
              </a:solidFill>
              <a:latin typeface="Arial" panose="020B0604020202020204" pitchFamily="34" charset="0"/>
              <a:ea typeface="SimSun" panose="02010600030101010101" pitchFamily="2" charset="-122"/>
            </a:endParaRPr>
          </a:p>
        </p:txBody>
      </p:sp>
      <p:sp>
        <p:nvSpPr>
          <p:cNvPr id="10244" name="矩形 3"/>
          <p:cNvSpPr/>
          <p:nvPr/>
        </p:nvSpPr>
        <p:spPr>
          <a:xfrm>
            <a:off x="381000" y="914400"/>
            <a:ext cx="2655888" cy="584200"/>
          </a:xfrm>
          <a:prstGeom prst="rect">
            <a:avLst/>
          </a:prstGeom>
          <a:noFill/>
          <a:ln w="9525">
            <a:noFill/>
          </a:ln>
        </p:spPr>
        <p:txBody>
          <a:bodyPr wrap="none">
            <a:spAutoFit/>
          </a:bodyPr>
          <a:p>
            <a:r>
              <a:rPr lang="zh-CN" altLang="en-US" sz="3200" baseline="0" dirty="0">
                <a:solidFill>
                  <a:srgbClr val="C00000"/>
                </a:solidFill>
                <a:latin typeface="楷体_GB2312" pitchFamily="49" charset="-122"/>
              </a:rPr>
              <a:t>（一）碳</a:t>
            </a:r>
            <a:r>
              <a:rPr lang="zh-CN" altLang="en-US" sz="3200" baseline="0" dirty="0">
                <a:solidFill>
                  <a:srgbClr val="C00000"/>
                </a:solidFill>
                <a:latin typeface="Times New Roman" panose="02020603050405020304" pitchFamily="18" charset="0"/>
              </a:rPr>
              <a:t>源：</a:t>
            </a:r>
            <a:endParaRPr lang="zh-CN" altLang="en-US" sz="3200" dirty="0">
              <a:solidFill>
                <a:srgbClr val="C00000"/>
              </a:solidFill>
              <a:latin typeface="楷体_GB2312" pitchFamily="49" charset="-122"/>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5538" name="Rectangle 2"/>
          <p:cNvSpPr/>
          <p:nvPr/>
        </p:nvSpPr>
        <p:spPr>
          <a:xfrm>
            <a:off x="152400" y="914400"/>
            <a:ext cx="8763000" cy="3200400"/>
          </a:xfrm>
          <a:prstGeom prst="rect">
            <a:avLst/>
          </a:prstGeom>
          <a:noFill/>
          <a:ln w="9525">
            <a:noFill/>
          </a:ln>
        </p:spPr>
        <p:txBody>
          <a:bodyPr anchor="ctr" anchorCtr="0"/>
          <a:p>
            <a:pPr>
              <a:lnSpc>
                <a:spcPct val="120000"/>
              </a:lnSpc>
            </a:pPr>
            <a:r>
              <a:rPr lang="en-US" altLang="zh-CN" baseline="0" dirty="0">
                <a:latin typeface="楷体_GB2312" pitchFamily="49" charset="-122"/>
              </a:rPr>
              <a:t>DNA </a:t>
            </a:r>
            <a:r>
              <a:rPr lang="zh-CN" altLang="en-US" baseline="0" dirty="0">
                <a:latin typeface="楷体_GB2312" pitchFamily="49" charset="-122"/>
              </a:rPr>
              <a:t>测定法：</a:t>
            </a:r>
            <a:br>
              <a:rPr lang="zh-CN" altLang="en-US" baseline="0" dirty="0">
                <a:latin typeface="楷体_GB2312" pitchFamily="49" charset="-122"/>
              </a:rPr>
            </a:br>
            <a:r>
              <a:rPr lang="zh-CN" altLang="en-US" baseline="0" dirty="0">
                <a:latin typeface="楷体_GB2312" pitchFamily="49" charset="-122"/>
              </a:rPr>
              <a:t>     </a:t>
            </a:r>
            <a:r>
              <a:rPr lang="zh-CN" altLang="en-US" baseline="0" dirty="0">
                <a:solidFill>
                  <a:srgbClr val="2205CD"/>
                </a:solidFill>
                <a:latin typeface="楷体_GB2312" pitchFamily="49" charset="-122"/>
              </a:rPr>
              <a:t>基于 </a:t>
            </a:r>
            <a:r>
              <a:rPr lang="en-US" altLang="zh-CN" baseline="0" dirty="0">
                <a:solidFill>
                  <a:srgbClr val="2205CD"/>
                </a:solidFill>
                <a:latin typeface="楷体_GB2312" pitchFamily="49" charset="-122"/>
              </a:rPr>
              <a:t>DNA </a:t>
            </a:r>
            <a:r>
              <a:rPr lang="zh-CN" altLang="en-US" baseline="0" dirty="0">
                <a:solidFill>
                  <a:srgbClr val="2205CD"/>
                </a:solidFill>
                <a:latin typeface="楷体_GB2312" pitchFamily="49" charset="-122"/>
              </a:rPr>
              <a:t>与 </a:t>
            </a:r>
            <a:r>
              <a:rPr lang="en-US" altLang="zh-CN" baseline="0" dirty="0">
                <a:solidFill>
                  <a:srgbClr val="2205CD"/>
                </a:solidFill>
                <a:latin typeface="楷体_GB2312" pitchFamily="49" charset="-122"/>
              </a:rPr>
              <a:t>DABA </a:t>
            </a:r>
            <a:r>
              <a:rPr lang="en-US" altLang="zh-CN" baseline="0" dirty="0">
                <a:solidFill>
                  <a:srgbClr val="2205CD"/>
                </a:solidFill>
                <a:latin typeface="Arial" panose="020B0604020202020204" pitchFamily="34" charset="0"/>
              </a:rPr>
              <a:t>—</a:t>
            </a:r>
            <a:r>
              <a:rPr lang="en-US" altLang="zh-CN" baseline="0" dirty="0">
                <a:solidFill>
                  <a:srgbClr val="2205CD"/>
                </a:solidFill>
                <a:latin typeface="楷体_GB2312" pitchFamily="49" charset="-122"/>
              </a:rPr>
              <a:t> 2HCl( </a:t>
            </a:r>
            <a:r>
              <a:rPr lang="zh-CN" altLang="en-US" baseline="0" dirty="0">
                <a:solidFill>
                  <a:srgbClr val="2205CD"/>
                </a:solidFill>
                <a:latin typeface="楷体_GB2312" pitchFamily="49" charset="-122"/>
              </a:rPr>
              <a:t>即新配制的</a:t>
            </a:r>
            <a:r>
              <a:rPr lang="en-US" altLang="zh-CN" baseline="0" dirty="0">
                <a:solidFill>
                  <a:srgbClr val="2205CD"/>
                </a:solidFill>
                <a:latin typeface="楷体_GB2312" pitchFamily="49" charset="-122"/>
              </a:rPr>
              <a:t>20</a:t>
            </a:r>
            <a:r>
              <a:rPr lang="zh-CN" altLang="en-US" baseline="0" dirty="0">
                <a:solidFill>
                  <a:srgbClr val="2205CD"/>
                </a:solidFill>
                <a:latin typeface="楷体_GB2312" pitchFamily="49" charset="-122"/>
              </a:rPr>
              <a:t>％ </a:t>
            </a:r>
            <a:r>
              <a:rPr lang="en-US" altLang="zh-CN" baseline="0" dirty="0">
                <a:solidFill>
                  <a:srgbClr val="2205CD"/>
                </a:solidFill>
                <a:latin typeface="楷体_GB2312" pitchFamily="49" charset="-122"/>
              </a:rPr>
              <a:t>W</a:t>
            </a:r>
            <a:r>
              <a:rPr lang="zh-CN" altLang="en-US" baseline="0" dirty="0">
                <a:solidFill>
                  <a:srgbClr val="2205CD"/>
                </a:solidFill>
                <a:latin typeface="楷体_GB2312" pitchFamily="49" charset="-122"/>
              </a:rPr>
              <a:t>／</a:t>
            </a:r>
            <a:r>
              <a:rPr lang="en-US" altLang="zh-CN" baseline="0" dirty="0">
                <a:solidFill>
                  <a:srgbClr val="2205CD"/>
                </a:solidFill>
                <a:latin typeface="楷体_GB2312" pitchFamily="49" charset="-122"/>
              </a:rPr>
              <a:t>W </a:t>
            </a:r>
            <a:r>
              <a:rPr lang="zh-CN" altLang="en-US" baseline="0" dirty="0">
                <a:solidFill>
                  <a:srgbClr val="2205CD"/>
                </a:solidFill>
                <a:latin typeface="楷体_GB2312" pitchFamily="49" charset="-122"/>
              </a:rPr>
              <a:t>，</a:t>
            </a:r>
            <a:r>
              <a:rPr lang="en-US" altLang="zh-CN" baseline="0" dirty="0">
                <a:solidFill>
                  <a:srgbClr val="2205CD"/>
                </a:solidFill>
                <a:latin typeface="楷体_GB2312" pitchFamily="49" charset="-122"/>
              </a:rPr>
              <a:t>3,5 </a:t>
            </a:r>
            <a:r>
              <a:rPr lang="en-US" altLang="zh-CN" baseline="0" dirty="0">
                <a:solidFill>
                  <a:srgbClr val="2205CD"/>
                </a:solidFill>
                <a:latin typeface="Arial" panose="020B0604020202020204" pitchFamily="34" charset="0"/>
              </a:rPr>
              <a:t>—</a:t>
            </a:r>
            <a:r>
              <a:rPr lang="zh-CN" altLang="en-US" baseline="0" dirty="0">
                <a:solidFill>
                  <a:srgbClr val="2205CD"/>
                </a:solidFill>
                <a:latin typeface="楷体_GB2312" pitchFamily="49" charset="-122"/>
              </a:rPr>
              <a:t>二氨基苯甲酸 </a:t>
            </a:r>
            <a:r>
              <a:rPr lang="en-US" altLang="zh-CN" baseline="0" dirty="0">
                <a:solidFill>
                  <a:srgbClr val="2205CD"/>
                </a:solidFill>
                <a:latin typeface="楷体_GB2312" pitchFamily="49" charset="-122"/>
              </a:rPr>
              <a:t>- </a:t>
            </a:r>
            <a:r>
              <a:rPr lang="zh-CN" altLang="en-US" baseline="0" dirty="0">
                <a:solidFill>
                  <a:srgbClr val="2205CD"/>
                </a:solidFill>
                <a:latin typeface="楷体_GB2312" pitchFamily="49" charset="-122"/>
              </a:rPr>
              <a:t>盐酸溶液 </a:t>
            </a:r>
            <a:r>
              <a:rPr lang="en-US" altLang="zh-CN" baseline="0" dirty="0">
                <a:solidFill>
                  <a:srgbClr val="2205CD"/>
                </a:solidFill>
                <a:latin typeface="楷体_GB2312" pitchFamily="49" charset="-122"/>
              </a:rPr>
              <a:t>) </a:t>
            </a:r>
            <a:r>
              <a:rPr lang="zh-CN" altLang="en-US" baseline="0" dirty="0">
                <a:solidFill>
                  <a:srgbClr val="2205CD"/>
                </a:solidFill>
                <a:latin typeface="楷体_GB2312" pitchFamily="49" charset="-122"/>
              </a:rPr>
              <a:t>结合能显示荧光反应，测定菌悬液的荧光反应强度，求得 </a:t>
            </a:r>
            <a:r>
              <a:rPr lang="en-US" altLang="zh-CN" baseline="0" dirty="0">
                <a:solidFill>
                  <a:srgbClr val="2205CD"/>
                </a:solidFill>
                <a:latin typeface="楷体_GB2312" pitchFamily="49" charset="-122"/>
              </a:rPr>
              <a:t>DNA </a:t>
            </a:r>
            <a:r>
              <a:rPr lang="zh-CN" altLang="en-US" baseline="0" dirty="0">
                <a:solidFill>
                  <a:srgbClr val="2205CD"/>
                </a:solidFill>
                <a:latin typeface="楷体_GB2312" pitchFamily="49" charset="-122"/>
              </a:rPr>
              <a:t>的含量，可以直接反映所含细胞物质的量。同时还可根据 </a:t>
            </a:r>
            <a:r>
              <a:rPr lang="en-US" altLang="zh-CN" baseline="0" dirty="0">
                <a:solidFill>
                  <a:srgbClr val="2205CD"/>
                </a:solidFill>
                <a:latin typeface="楷体_GB2312" pitchFamily="49" charset="-122"/>
              </a:rPr>
              <a:t>DNA </a:t>
            </a:r>
            <a:r>
              <a:rPr lang="zh-CN" altLang="en-US" baseline="0" dirty="0">
                <a:solidFill>
                  <a:srgbClr val="2205CD"/>
                </a:solidFill>
                <a:latin typeface="楷体_GB2312" pitchFamily="49" charset="-122"/>
              </a:rPr>
              <a:t>含量计算出细菌的数量。</a:t>
            </a:r>
            <a:br>
              <a:rPr lang="zh-CN" altLang="en-US" baseline="0" dirty="0">
                <a:solidFill>
                  <a:srgbClr val="2205CD"/>
                </a:solidFill>
                <a:latin typeface="楷体_GB2312" pitchFamily="49" charset="-122"/>
              </a:rPr>
            </a:br>
            <a:r>
              <a:rPr lang="zh-CN" altLang="en-US" baseline="0" dirty="0">
                <a:solidFill>
                  <a:srgbClr val="2205CD"/>
                </a:solidFill>
                <a:latin typeface="楷体_GB2312" pitchFamily="49" charset="-122"/>
              </a:rPr>
              <a:t>     每个细菌平均含 </a:t>
            </a:r>
            <a:r>
              <a:rPr lang="en-US" altLang="zh-CN" baseline="0" dirty="0">
                <a:solidFill>
                  <a:srgbClr val="2205CD"/>
                </a:solidFill>
                <a:latin typeface="楷体_GB2312" pitchFamily="49" charset="-122"/>
              </a:rPr>
              <a:t>8.4 × 10 </a:t>
            </a:r>
            <a:r>
              <a:rPr lang="en-US" altLang="zh-CN" baseline="38000" dirty="0">
                <a:solidFill>
                  <a:srgbClr val="2205CD"/>
                </a:solidFill>
                <a:latin typeface="楷体_GB2312" pitchFamily="49" charset="-122"/>
              </a:rPr>
              <a:t>-5</a:t>
            </a:r>
            <a:r>
              <a:rPr lang="en-US" altLang="zh-CN" baseline="0" dirty="0">
                <a:solidFill>
                  <a:srgbClr val="2205CD"/>
                </a:solidFill>
                <a:latin typeface="楷体_GB2312" pitchFamily="49" charset="-122"/>
              </a:rPr>
              <a:t> g DNA </a:t>
            </a:r>
            <a:r>
              <a:rPr lang="zh-CN" altLang="en-US" baseline="0" dirty="0">
                <a:solidFill>
                  <a:srgbClr val="2205CD"/>
                </a:solidFill>
                <a:latin typeface="楷体_GB2312" pitchFamily="49" charset="-122"/>
              </a:rPr>
              <a:t>。 </a:t>
            </a:r>
            <a:endParaRPr lang="zh-CN" altLang="en-US" baseline="0" dirty="0">
              <a:solidFill>
                <a:srgbClr val="2205CD"/>
              </a:solidFill>
              <a:latin typeface="楷体_GB2312" pitchFamily="49" charset="-122"/>
            </a:endParaRPr>
          </a:p>
        </p:txBody>
      </p:sp>
      <p:sp>
        <p:nvSpPr>
          <p:cNvPr id="65539" name="Rectangle 3"/>
          <p:cNvSpPr/>
          <p:nvPr/>
        </p:nvSpPr>
        <p:spPr>
          <a:xfrm>
            <a:off x="152400" y="3429000"/>
            <a:ext cx="8839200" cy="3733800"/>
          </a:xfrm>
          <a:prstGeom prst="rect">
            <a:avLst/>
          </a:prstGeom>
          <a:noFill/>
          <a:ln w="9525">
            <a:noFill/>
          </a:ln>
        </p:spPr>
        <p:txBody>
          <a:bodyPr anchor="ctr" anchorCtr="0"/>
          <a:p>
            <a:pPr>
              <a:lnSpc>
                <a:spcPct val="125000"/>
              </a:lnSpc>
            </a:pPr>
            <a:r>
              <a:rPr lang="zh-CN" altLang="en-US" baseline="0" dirty="0">
                <a:latin typeface="楷体_GB2312" pitchFamily="49" charset="-122"/>
              </a:rPr>
              <a:t>生理指标测定法：</a:t>
            </a:r>
            <a:br>
              <a:rPr lang="zh-CN" altLang="en-US" baseline="0" dirty="0">
                <a:solidFill>
                  <a:srgbClr val="000000"/>
                </a:solidFill>
                <a:latin typeface="楷体_GB2312" pitchFamily="49" charset="-122"/>
              </a:rPr>
            </a:br>
            <a:r>
              <a:rPr lang="zh-CN" altLang="en-US" baseline="0" dirty="0">
                <a:solidFill>
                  <a:srgbClr val="000000"/>
                </a:solidFill>
                <a:latin typeface="楷体_GB2312" pitchFamily="49" charset="-122"/>
              </a:rPr>
              <a:t>    （</a:t>
            </a:r>
            <a:r>
              <a:rPr lang="en-US" altLang="zh-CN" baseline="0" dirty="0">
                <a:solidFill>
                  <a:srgbClr val="000000"/>
                </a:solidFill>
                <a:latin typeface="楷体_GB2312" pitchFamily="49" charset="-122"/>
              </a:rPr>
              <a:t>1</a:t>
            </a:r>
            <a:r>
              <a:rPr lang="zh-CN" altLang="en-US" baseline="0" dirty="0">
                <a:solidFill>
                  <a:srgbClr val="000000"/>
                </a:solidFill>
                <a:latin typeface="楷体_GB2312" pitchFamily="49" charset="-122"/>
              </a:rPr>
              <a:t>）</a:t>
            </a:r>
            <a:r>
              <a:rPr lang="zh-CN" altLang="en-US" baseline="0" dirty="0">
                <a:latin typeface="楷体_GB2312" pitchFamily="49" charset="-122"/>
              </a:rPr>
              <a:t>微生物的生理指标，如呼吸强度，耗氧量、酶活性、</a:t>
            </a:r>
            <a:br>
              <a:rPr lang="zh-CN" altLang="en-US" baseline="0" dirty="0">
                <a:latin typeface="楷体_GB2312" pitchFamily="49" charset="-122"/>
              </a:rPr>
            </a:br>
            <a:r>
              <a:rPr lang="zh-CN" altLang="en-US" baseline="0" dirty="0">
                <a:latin typeface="楷体_GB2312" pitchFamily="49" charset="-122"/>
              </a:rPr>
              <a:t>生物热等与其群体的规模成正相关。</a:t>
            </a:r>
            <a:br>
              <a:rPr lang="zh-CN" altLang="en-US" baseline="0" dirty="0">
                <a:latin typeface="楷体_GB2312" pitchFamily="49" charset="-122"/>
              </a:rPr>
            </a:br>
            <a:r>
              <a:rPr lang="zh-CN" altLang="en-US" baseline="0" dirty="0">
                <a:latin typeface="楷体_GB2312" pitchFamily="49" charset="-122"/>
              </a:rPr>
              <a:t>      </a:t>
            </a:r>
            <a:r>
              <a:rPr lang="zh-CN" altLang="en-US" baseline="0" dirty="0">
                <a:solidFill>
                  <a:srgbClr val="2205CD"/>
                </a:solidFill>
                <a:latin typeface="楷体_GB2312" pitchFamily="49" charset="-122"/>
              </a:rPr>
              <a:t>样品中微生物数量多或生长旺盛，这些指标愈明显，因此可以借助特定的仪器如瓦勃氏呼吸仪、微量量热计等设备来测定相应的指标。  常用于对微生物的快速鉴定与检测。</a:t>
            </a:r>
            <a:endParaRPr lang="zh-CN" altLang="en-US" baseline="0" dirty="0">
              <a:solidFill>
                <a:srgbClr val="2205CD"/>
              </a:solidFill>
              <a:latin typeface="楷体_GB2312" pitchFamily="49" charset="-122"/>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6562" name="Rectangle 2"/>
          <p:cNvSpPr/>
          <p:nvPr/>
        </p:nvSpPr>
        <p:spPr>
          <a:xfrm>
            <a:off x="152400" y="228600"/>
            <a:ext cx="8763000" cy="5181600"/>
          </a:xfrm>
          <a:prstGeom prst="rect">
            <a:avLst/>
          </a:prstGeom>
          <a:noFill/>
          <a:ln w="9525">
            <a:noFill/>
          </a:ln>
        </p:spPr>
        <p:txBody>
          <a:bodyPr anchor="ctr" anchorCtr="0"/>
          <a:p>
            <a:pPr>
              <a:lnSpc>
                <a:spcPct val="140000"/>
              </a:lnSpc>
            </a:pPr>
            <a:r>
              <a:rPr lang="zh-CN" altLang="en-US" sz="2800" baseline="0" dirty="0">
                <a:solidFill>
                  <a:srgbClr val="C00000"/>
                </a:solidFill>
                <a:latin typeface="楷体_GB2312" pitchFamily="49" charset="-122"/>
              </a:rPr>
              <a:t>微生物的群体生长规律：</a:t>
            </a:r>
            <a:br>
              <a:rPr lang="zh-CN" altLang="en-US" sz="2800" baseline="0" dirty="0">
                <a:solidFill>
                  <a:srgbClr val="000000"/>
                </a:solidFill>
                <a:latin typeface="楷体_GB2312" pitchFamily="49" charset="-122"/>
              </a:rPr>
            </a:br>
            <a:r>
              <a:rPr lang="zh-CN" altLang="en-US" sz="2800" baseline="0" dirty="0">
                <a:solidFill>
                  <a:srgbClr val="000000"/>
                </a:solidFill>
                <a:latin typeface="楷体_GB2312" pitchFamily="49" charset="-122"/>
              </a:rPr>
              <a:t>     </a:t>
            </a:r>
            <a:br>
              <a:rPr lang="zh-CN" altLang="en-US" sz="2800" baseline="0" dirty="0">
                <a:solidFill>
                  <a:srgbClr val="000000"/>
                </a:solidFill>
                <a:latin typeface="楷体_GB2312" pitchFamily="49" charset="-122"/>
              </a:rPr>
            </a:br>
            <a:r>
              <a:rPr lang="zh-CN" altLang="en-US" baseline="0" dirty="0">
                <a:solidFill>
                  <a:srgbClr val="000000"/>
                </a:solidFill>
                <a:latin typeface="楷体_GB2312" pitchFamily="49" charset="-122"/>
              </a:rPr>
              <a:t>细菌群体生长规律： </a:t>
            </a:r>
            <a:r>
              <a:rPr lang="zh-CN" altLang="en-US" sz="2800" baseline="0" dirty="0">
                <a:solidFill>
                  <a:srgbClr val="D600D6"/>
                </a:solidFill>
                <a:latin typeface="楷体_GB2312" pitchFamily="49" charset="-122"/>
              </a:rPr>
              <a:t>生长曲线</a:t>
            </a:r>
            <a:br>
              <a:rPr lang="zh-CN" altLang="en-US" sz="2800" baseline="0" dirty="0">
                <a:solidFill>
                  <a:srgbClr val="D600D6"/>
                </a:solidFill>
                <a:latin typeface="楷体_GB2312" pitchFamily="49" charset="-122"/>
              </a:rPr>
            </a:br>
            <a:r>
              <a:rPr lang="zh-CN" altLang="en-US" baseline="0" dirty="0">
                <a:solidFill>
                  <a:srgbClr val="000000"/>
                </a:solidFill>
                <a:latin typeface="楷体_GB2312" pitchFamily="49" charset="-122"/>
              </a:rPr>
              <a:t>     将</a:t>
            </a:r>
            <a:r>
              <a:rPr lang="zh-CN" altLang="en-US" baseline="0" dirty="0">
                <a:latin typeface="楷体_GB2312" pitchFamily="49" charset="-122"/>
              </a:rPr>
              <a:t>细菌接种到定量的液体培养基中，</a:t>
            </a:r>
            <a:r>
              <a:rPr lang="zh-CN" altLang="en-US" baseline="0" dirty="0">
                <a:solidFill>
                  <a:srgbClr val="000000"/>
                </a:solidFill>
                <a:latin typeface="楷体_GB2312" pitchFamily="49" charset="-122"/>
              </a:rPr>
              <a:t>在培养条件保持稳定的状况下，</a:t>
            </a:r>
            <a:r>
              <a:rPr lang="zh-CN" altLang="en-US" baseline="0" dirty="0">
                <a:latin typeface="楷体_GB2312" pitchFamily="49" charset="-122"/>
              </a:rPr>
              <a:t>定时取样测定细胞数量，以培养时间为横座标，以菌数的对数为纵座标作图，得到的一条反映细菌在整个培养期间菌数变化规律的曲线。</a:t>
            </a:r>
            <a:br>
              <a:rPr lang="zh-CN" altLang="en-US" baseline="0" dirty="0">
                <a:latin typeface="楷体_GB2312" pitchFamily="49" charset="-122"/>
              </a:rPr>
            </a:br>
            <a:r>
              <a:rPr lang="zh-CN" altLang="en-US" baseline="0" dirty="0">
                <a:latin typeface="楷体_GB2312" pitchFamily="49" charset="-122"/>
              </a:rPr>
              <a:t>     生长曲线代表了细菌在适宜环境中生长繁殖直至衰老死亡全过程的动态变化。</a:t>
            </a:r>
            <a:endParaRPr lang="zh-CN" altLang="en-US" baseline="0" dirty="0">
              <a:latin typeface="楷体_GB2312" pitchFamily="49" charset="-122"/>
            </a:endParaRPr>
          </a:p>
        </p:txBody>
      </p:sp>
      <p:sp>
        <p:nvSpPr>
          <p:cNvPr id="66563" name="Text Box 3"/>
          <p:cNvSpPr txBox="1"/>
          <p:nvPr/>
        </p:nvSpPr>
        <p:spPr>
          <a:xfrm>
            <a:off x="1219200" y="1066800"/>
            <a:ext cx="6978650" cy="514350"/>
          </a:xfrm>
          <a:prstGeom prst="rect">
            <a:avLst/>
          </a:prstGeom>
          <a:solidFill>
            <a:srgbClr val="333333"/>
          </a:solidFill>
          <a:ln w="57150" cap="flat" cmpd="thinThick">
            <a:solidFill>
              <a:srgbClr val="FF0000"/>
            </a:solidFill>
            <a:prstDash val="solid"/>
            <a:miter/>
            <a:headEnd type="none" w="med" len="med"/>
            <a:tailEnd type="none" w="med" len="med"/>
          </a:ln>
        </p:spPr>
        <p:txBody>
          <a:bodyPr wrap="none">
            <a:spAutoFit/>
          </a:bodyPr>
          <a:p>
            <a:r>
              <a:rPr lang="zh-CN" altLang="en-US" baseline="0" dirty="0">
                <a:solidFill>
                  <a:schemeClr val="bg1"/>
                </a:solidFill>
                <a:latin typeface="Times New Roman" panose="02020603050405020304" pitchFamily="18" charset="0"/>
              </a:rPr>
              <a:t>在微生物学中提到的“生长”，通常是指群体生长</a:t>
            </a:r>
            <a:r>
              <a:rPr lang="zh-CN" altLang="en-US" b="0" baseline="0" dirty="0">
                <a:solidFill>
                  <a:schemeClr val="bg1"/>
                </a:solidFill>
                <a:latin typeface="Times New Roman" panose="02020603050405020304" pitchFamily="18" charset="0"/>
                <a:ea typeface="SimSun" panose="02010600030101010101" pitchFamily="2" charset="-122"/>
              </a:rPr>
              <a:t>。</a:t>
            </a:r>
            <a:endParaRPr lang="zh-CN" altLang="en-US" b="0" baseline="0" dirty="0">
              <a:solidFill>
                <a:schemeClr val="bg1"/>
              </a:solidFill>
              <a:latin typeface="Times New Roman" panose="02020603050405020304" pitchFamily="18" charset="0"/>
              <a:ea typeface="SimSun" panose="02010600030101010101" pitchFamily="2" charset="-122"/>
            </a:endParaRPr>
          </a:p>
        </p:txBody>
      </p:sp>
      <p:sp>
        <p:nvSpPr>
          <p:cNvPr id="95236" name="Text Box 4"/>
          <p:cNvSpPr txBox="1"/>
          <p:nvPr/>
        </p:nvSpPr>
        <p:spPr>
          <a:xfrm>
            <a:off x="304800" y="5410200"/>
            <a:ext cx="8610600" cy="1173163"/>
          </a:xfrm>
          <a:prstGeom prst="rect">
            <a:avLst/>
          </a:prstGeom>
          <a:solidFill>
            <a:srgbClr val="333333"/>
          </a:solidFill>
          <a:ln w="57150" cap="flat" cmpd="thinThick">
            <a:solidFill>
              <a:srgbClr val="FF0000"/>
            </a:solidFill>
            <a:prstDash val="solid"/>
            <a:miter/>
            <a:headEnd type="none" w="med" len="med"/>
            <a:tailEnd type="none" w="med" len="med"/>
          </a:ln>
        </p:spPr>
        <p:txBody>
          <a:bodyPr>
            <a:spAutoFit/>
          </a:bodyPr>
          <a:p>
            <a:pPr>
              <a:lnSpc>
                <a:spcPct val="130000"/>
              </a:lnSpc>
            </a:pPr>
            <a:r>
              <a:rPr lang="zh-CN" altLang="en-US" sz="2600" baseline="0" dirty="0">
                <a:solidFill>
                  <a:schemeClr val="bg1"/>
                </a:solidFill>
                <a:latin typeface="楷体_GB2312" pitchFamily="49" charset="-122"/>
              </a:rPr>
              <a:t>一条典型的生长曲线可以分为：</a:t>
            </a:r>
            <a:endParaRPr lang="zh-CN" altLang="en-US" sz="2600" baseline="0" dirty="0">
              <a:solidFill>
                <a:schemeClr val="bg1"/>
              </a:solidFill>
              <a:latin typeface="楷体_GB2312" pitchFamily="49" charset="-122"/>
            </a:endParaRPr>
          </a:p>
          <a:p>
            <a:pPr>
              <a:lnSpc>
                <a:spcPct val="130000"/>
              </a:lnSpc>
            </a:pPr>
            <a:r>
              <a:rPr lang="zh-CN" altLang="en-US" sz="2800" baseline="0" dirty="0">
                <a:solidFill>
                  <a:schemeClr val="bg1"/>
                </a:solidFill>
                <a:latin typeface="Times New Roman" panose="02020603050405020304" pitchFamily="18" charset="0"/>
              </a:rPr>
              <a:t>     </a:t>
            </a:r>
            <a:r>
              <a:rPr lang="zh-CN" altLang="en-US" sz="2800" baseline="0" dirty="0">
                <a:solidFill>
                  <a:schemeClr val="bg1"/>
                </a:solidFill>
                <a:latin typeface="SimSun" panose="02010600030101010101" pitchFamily="2" charset="-122"/>
                <a:ea typeface="SimSun" panose="02010600030101010101" pitchFamily="2" charset="-122"/>
              </a:rPr>
              <a:t>迟缓</a:t>
            </a:r>
            <a:r>
              <a:rPr lang="zh-CN" altLang="en-US" sz="2600" baseline="0" dirty="0">
                <a:solidFill>
                  <a:schemeClr val="bg1"/>
                </a:solidFill>
                <a:latin typeface="SimSun" panose="02010600030101010101" pitchFamily="2" charset="-122"/>
                <a:ea typeface="SimSun" panose="02010600030101010101" pitchFamily="2" charset="-122"/>
              </a:rPr>
              <a:t>期</a:t>
            </a:r>
            <a:r>
              <a:rPr lang="zh-CN" altLang="en-US" sz="2600" baseline="0" dirty="0">
                <a:solidFill>
                  <a:schemeClr val="bg1"/>
                </a:solidFill>
                <a:latin typeface="楷体_GB2312" pitchFamily="49" charset="-122"/>
              </a:rPr>
              <a:t>，对数期，稳定期和衰亡期  四个生长时期</a:t>
            </a:r>
            <a:endParaRPr lang="zh-CN" altLang="en-US" baseline="0" dirty="0">
              <a:solidFill>
                <a:schemeClr val="bg1"/>
              </a:solidFill>
              <a:latin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95236"/>
                                        </p:tgtEl>
                                        <p:attrNameLst>
                                          <p:attrName>style.visibility</p:attrName>
                                        </p:attrNameLst>
                                      </p:cBhvr>
                                      <p:to>
                                        <p:strVal val="visible"/>
                                      </p:to>
                                    </p:set>
                                    <p:anim calcmode="lin" valueType="num">
                                      <p:cBhvr additive="base">
                                        <p:cTn id="7" dur="500" fill="hold"/>
                                        <p:tgtEl>
                                          <p:spTgt spid="95236"/>
                                        </p:tgtEl>
                                        <p:attrNameLst>
                                          <p:attrName>ppt_x</p:attrName>
                                        </p:attrNameLst>
                                      </p:cBhvr>
                                      <p:tavLst>
                                        <p:tav tm="0">
                                          <p:val>
                                            <p:strVal val="0-#ppt_w/2"/>
                                          </p:val>
                                        </p:tav>
                                        <p:tav tm="100000">
                                          <p:val>
                                            <p:strVal val="#ppt_x"/>
                                          </p:val>
                                        </p:tav>
                                      </p:tavLst>
                                    </p:anim>
                                    <p:anim calcmode="lin" valueType="num">
                                      <p:cBhvr additive="base">
                                        <p:cTn id="8" dur="500" fill="hold"/>
                                        <p:tgtEl>
                                          <p:spTgt spid="9523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6"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7586" name="Picture 2"/>
          <p:cNvPicPr>
            <a:picLocks noChangeAspect="1"/>
          </p:cNvPicPr>
          <p:nvPr/>
        </p:nvPicPr>
        <p:blipFill>
          <a:blip r:embed="rId1"/>
          <a:srcRect b="2879"/>
          <a:stretch>
            <a:fillRect/>
          </a:stretch>
        </p:blipFill>
        <p:spPr>
          <a:xfrm>
            <a:off x="0" y="0"/>
            <a:ext cx="5638800" cy="6727825"/>
          </a:xfrm>
          <a:prstGeom prst="rect">
            <a:avLst/>
          </a:prstGeom>
          <a:noFill/>
          <a:ln w="9525">
            <a:noFill/>
          </a:ln>
        </p:spPr>
      </p:pic>
      <p:sp>
        <p:nvSpPr>
          <p:cNvPr id="67587" name="Text Box 4"/>
          <p:cNvSpPr txBox="1"/>
          <p:nvPr/>
        </p:nvSpPr>
        <p:spPr>
          <a:xfrm>
            <a:off x="6400800" y="1524000"/>
            <a:ext cx="1447800" cy="523875"/>
          </a:xfrm>
          <a:prstGeom prst="rect">
            <a:avLst/>
          </a:prstGeom>
          <a:solidFill>
            <a:srgbClr val="2205CD"/>
          </a:solidFill>
          <a:ln w="57150" cap="flat" cmpd="thickThin">
            <a:solidFill>
              <a:srgbClr val="FF6600"/>
            </a:solidFill>
            <a:prstDash val="solid"/>
            <a:miter/>
            <a:headEnd type="none" w="med" len="med"/>
            <a:tailEnd type="none" w="med" len="med"/>
          </a:ln>
        </p:spPr>
        <p:txBody>
          <a:bodyPr>
            <a:spAutoFit/>
          </a:bodyPr>
          <a:p>
            <a:pPr>
              <a:spcBef>
                <a:spcPct val="50000"/>
              </a:spcBef>
            </a:pPr>
            <a:r>
              <a:rPr lang="zh-CN" altLang="en-US" sz="2800" baseline="0" dirty="0">
                <a:solidFill>
                  <a:schemeClr val="bg1"/>
                </a:solidFill>
                <a:latin typeface="SimSun" panose="02010600030101010101" pitchFamily="2" charset="-122"/>
                <a:ea typeface="SimSun" panose="02010600030101010101" pitchFamily="2" charset="-122"/>
              </a:rPr>
              <a:t>迟缓</a:t>
            </a:r>
            <a:r>
              <a:rPr lang="zh-CN" altLang="en-US" sz="2600" baseline="0" dirty="0">
                <a:solidFill>
                  <a:schemeClr val="bg1"/>
                </a:solidFill>
                <a:latin typeface="SimSun" panose="02010600030101010101" pitchFamily="2" charset="-122"/>
                <a:ea typeface="SimSun" panose="02010600030101010101" pitchFamily="2" charset="-122"/>
              </a:rPr>
              <a:t>期</a:t>
            </a:r>
            <a:endParaRPr lang="zh-CN" altLang="en-US" sz="2800" baseline="0" dirty="0">
              <a:solidFill>
                <a:schemeClr val="bg1"/>
              </a:solidFill>
              <a:latin typeface="Times New Roman" panose="02020603050405020304" pitchFamily="18" charset="0"/>
            </a:endParaRPr>
          </a:p>
        </p:txBody>
      </p:sp>
      <p:sp>
        <p:nvSpPr>
          <p:cNvPr id="67588" name="Text Box 5"/>
          <p:cNvSpPr txBox="1"/>
          <p:nvPr/>
        </p:nvSpPr>
        <p:spPr>
          <a:xfrm>
            <a:off x="6477000" y="2667000"/>
            <a:ext cx="1447800" cy="576263"/>
          </a:xfrm>
          <a:prstGeom prst="rect">
            <a:avLst/>
          </a:prstGeom>
          <a:solidFill>
            <a:srgbClr val="2205CD"/>
          </a:solidFill>
          <a:ln w="57150" cap="flat" cmpd="thickThin">
            <a:solidFill>
              <a:srgbClr val="FF6600"/>
            </a:solidFill>
            <a:prstDash val="solid"/>
            <a:miter/>
            <a:headEnd type="none" w="med" len="med"/>
            <a:tailEnd type="none" w="med" len="med"/>
          </a:ln>
        </p:spPr>
        <p:txBody>
          <a:bodyPr>
            <a:spAutoFit/>
          </a:bodyPr>
          <a:p>
            <a:pPr>
              <a:spcBef>
                <a:spcPct val="50000"/>
              </a:spcBef>
            </a:pPr>
            <a:r>
              <a:rPr lang="zh-CN" altLang="en-US" sz="2800" baseline="0" dirty="0">
                <a:solidFill>
                  <a:schemeClr val="bg1"/>
                </a:solidFill>
                <a:latin typeface="楷体_GB2312" pitchFamily="49" charset="-122"/>
              </a:rPr>
              <a:t>对数期 </a:t>
            </a:r>
            <a:endParaRPr lang="zh-CN" altLang="en-US" sz="2800" baseline="0" dirty="0">
              <a:solidFill>
                <a:schemeClr val="bg1"/>
              </a:solidFill>
              <a:latin typeface="楷体_GB2312" pitchFamily="49" charset="-122"/>
            </a:endParaRPr>
          </a:p>
        </p:txBody>
      </p:sp>
      <p:sp>
        <p:nvSpPr>
          <p:cNvPr id="67589" name="Text Box 6"/>
          <p:cNvSpPr txBox="1"/>
          <p:nvPr/>
        </p:nvSpPr>
        <p:spPr>
          <a:xfrm>
            <a:off x="6477000" y="5105400"/>
            <a:ext cx="1447800" cy="576263"/>
          </a:xfrm>
          <a:prstGeom prst="rect">
            <a:avLst/>
          </a:prstGeom>
          <a:solidFill>
            <a:srgbClr val="2205CD"/>
          </a:solidFill>
          <a:ln w="57150" cap="flat" cmpd="thickThin">
            <a:solidFill>
              <a:srgbClr val="FF9900"/>
            </a:solidFill>
            <a:prstDash val="solid"/>
            <a:miter/>
            <a:headEnd type="none" w="med" len="med"/>
            <a:tailEnd type="none" w="med" len="med"/>
          </a:ln>
        </p:spPr>
        <p:txBody>
          <a:bodyPr>
            <a:spAutoFit/>
          </a:bodyPr>
          <a:p>
            <a:pPr>
              <a:spcBef>
                <a:spcPct val="50000"/>
              </a:spcBef>
            </a:pPr>
            <a:r>
              <a:rPr lang="zh-CN" altLang="en-US" sz="2800" baseline="0" dirty="0">
                <a:solidFill>
                  <a:schemeClr val="bg1"/>
                </a:solidFill>
                <a:latin typeface="楷体_GB2312" pitchFamily="49" charset="-122"/>
              </a:rPr>
              <a:t>衰亡期</a:t>
            </a:r>
            <a:r>
              <a:rPr lang="zh-CN" altLang="en-US" sz="2800" baseline="0" dirty="0">
                <a:latin typeface="Times New Roman" panose="02020603050405020304" pitchFamily="18" charset="0"/>
                <a:ea typeface="SimSun" panose="02010600030101010101" pitchFamily="2" charset="-122"/>
              </a:rPr>
              <a:t> </a:t>
            </a:r>
            <a:endParaRPr lang="zh-CN" altLang="en-US" sz="2800" baseline="0" dirty="0">
              <a:latin typeface="Times New Roman" panose="02020603050405020304" pitchFamily="18" charset="0"/>
              <a:ea typeface="SimSun" panose="02010600030101010101" pitchFamily="2" charset="-122"/>
            </a:endParaRPr>
          </a:p>
        </p:txBody>
      </p:sp>
      <p:sp>
        <p:nvSpPr>
          <p:cNvPr id="67590" name="Text Box 7"/>
          <p:cNvSpPr txBox="1"/>
          <p:nvPr/>
        </p:nvSpPr>
        <p:spPr>
          <a:xfrm>
            <a:off x="6477000" y="3886200"/>
            <a:ext cx="1447800" cy="576263"/>
          </a:xfrm>
          <a:prstGeom prst="rect">
            <a:avLst/>
          </a:prstGeom>
          <a:solidFill>
            <a:srgbClr val="2205CD"/>
          </a:solidFill>
          <a:ln w="57150" cap="flat" cmpd="thickThin">
            <a:solidFill>
              <a:srgbClr val="FF9900"/>
            </a:solidFill>
            <a:prstDash val="solid"/>
            <a:miter/>
            <a:headEnd type="none" w="med" len="med"/>
            <a:tailEnd type="none" w="med" len="med"/>
          </a:ln>
        </p:spPr>
        <p:txBody>
          <a:bodyPr>
            <a:spAutoFit/>
          </a:bodyPr>
          <a:p>
            <a:pPr>
              <a:spcBef>
                <a:spcPct val="50000"/>
              </a:spcBef>
            </a:pPr>
            <a:r>
              <a:rPr lang="zh-CN" altLang="en-US" sz="2800" baseline="0" dirty="0">
                <a:solidFill>
                  <a:schemeClr val="bg1"/>
                </a:solidFill>
                <a:latin typeface="楷体_GB2312" pitchFamily="49" charset="-122"/>
              </a:rPr>
              <a:t>稳定期 </a:t>
            </a:r>
            <a:endParaRPr lang="zh-CN" altLang="en-US" sz="2800" baseline="0" dirty="0">
              <a:solidFill>
                <a:schemeClr val="bg1"/>
              </a:solidFill>
              <a:latin typeface="楷体_GB2312" pitchFamily="49" charset="-122"/>
            </a:endParaRPr>
          </a:p>
        </p:txBody>
      </p:sp>
    </p:spTree>
  </p:cSld>
  <p:clrMapOvr>
    <a:masterClrMapping/>
  </p:clrMapOvr>
  <p:transition>
    <p:cover dir="ld"/>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8610" name="Picture 2" descr="生长曲线"/>
          <p:cNvPicPr>
            <a:picLocks noChangeAspect="1"/>
          </p:cNvPicPr>
          <p:nvPr/>
        </p:nvPicPr>
        <p:blipFill>
          <a:blip r:embed="rId1"/>
          <a:stretch>
            <a:fillRect/>
          </a:stretch>
        </p:blipFill>
        <p:spPr>
          <a:xfrm>
            <a:off x="0" y="228600"/>
            <a:ext cx="8610600" cy="6457950"/>
          </a:xfrm>
          <a:prstGeom prst="rect">
            <a:avLst/>
          </a:prstGeom>
          <a:noFill/>
          <a:ln w="9525">
            <a:noFill/>
          </a:ln>
        </p:spPr>
      </p:pic>
    </p:spTree>
  </p:cSld>
  <p:clrMapOvr>
    <a:masterClrMapping/>
  </p:clrMapOvr>
  <p:transition>
    <p:randomBar dir="vert"/>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9634" name="Text Box 2"/>
          <p:cNvSpPr txBox="1"/>
          <p:nvPr/>
        </p:nvSpPr>
        <p:spPr>
          <a:xfrm>
            <a:off x="457200" y="609600"/>
            <a:ext cx="1447800" cy="523875"/>
          </a:xfrm>
          <a:prstGeom prst="rect">
            <a:avLst/>
          </a:prstGeom>
          <a:solidFill>
            <a:srgbClr val="2205CD"/>
          </a:solidFill>
          <a:ln w="57150" cap="flat" cmpd="thickThin">
            <a:solidFill>
              <a:srgbClr val="FF6600"/>
            </a:solidFill>
            <a:prstDash val="solid"/>
            <a:miter/>
            <a:headEnd type="none" w="med" len="med"/>
            <a:tailEnd type="none" w="med" len="med"/>
          </a:ln>
        </p:spPr>
        <p:txBody>
          <a:bodyPr>
            <a:spAutoFit/>
          </a:bodyPr>
          <a:p>
            <a:pPr>
              <a:spcBef>
                <a:spcPct val="50000"/>
              </a:spcBef>
            </a:pPr>
            <a:r>
              <a:rPr lang="zh-CN" altLang="en-US" sz="2800" baseline="0" dirty="0">
                <a:solidFill>
                  <a:schemeClr val="bg1"/>
                </a:solidFill>
                <a:latin typeface="SimSun" panose="02010600030101010101" pitchFamily="2" charset="-122"/>
                <a:ea typeface="SimSun" panose="02010600030101010101" pitchFamily="2" charset="-122"/>
              </a:rPr>
              <a:t>迟缓</a:t>
            </a:r>
            <a:r>
              <a:rPr lang="zh-CN" altLang="en-US" sz="2600" baseline="0" dirty="0">
                <a:solidFill>
                  <a:schemeClr val="bg1"/>
                </a:solidFill>
                <a:latin typeface="SimSun" panose="02010600030101010101" pitchFamily="2" charset="-122"/>
                <a:ea typeface="SimSun" panose="02010600030101010101" pitchFamily="2" charset="-122"/>
              </a:rPr>
              <a:t>期</a:t>
            </a:r>
            <a:endParaRPr lang="zh-CN" altLang="en-US" sz="2800" baseline="0" dirty="0">
              <a:solidFill>
                <a:schemeClr val="bg1"/>
              </a:solidFill>
              <a:latin typeface="Times New Roman" panose="02020603050405020304" pitchFamily="18" charset="0"/>
            </a:endParaRPr>
          </a:p>
        </p:txBody>
      </p:sp>
      <p:sp>
        <p:nvSpPr>
          <p:cNvPr id="69635" name="Text Box 3"/>
          <p:cNvSpPr txBox="1"/>
          <p:nvPr/>
        </p:nvSpPr>
        <p:spPr>
          <a:xfrm>
            <a:off x="1981200" y="1676400"/>
            <a:ext cx="5011738" cy="547688"/>
          </a:xfrm>
          <a:prstGeom prst="rect">
            <a:avLst/>
          </a:prstGeom>
          <a:blipFill rotWithShape="0">
            <a:blip r:embed="rId1"/>
          </a:blipFill>
          <a:ln w="28575" cap="flat" cmpd="sng">
            <a:solidFill>
              <a:srgbClr val="FF6600"/>
            </a:solidFill>
            <a:prstDash val="sysDot"/>
            <a:miter/>
            <a:headEnd type="none" w="med" len="med"/>
            <a:tailEnd type="none" w="med" len="med"/>
          </a:ln>
        </p:spPr>
        <p:txBody>
          <a:bodyPr>
            <a:spAutoFit/>
          </a:bodyPr>
          <a:p>
            <a:pPr algn="ctr"/>
            <a:r>
              <a:rPr lang="zh-CN" altLang="en-US" sz="2800" baseline="0" dirty="0">
                <a:solidFill>
                  <a:srgbClr val="FFFFCC"/>
                </a:solidFill>
                <a:latin typeface="Times New Roman" panose="02020603050405020304" pitchFamily="18" charset="0"/>
              </a:rPr>
              <a:t>特点</a:t>
            </a:r>
            <a:r>
              <a:rPr lang="zh-CN" altLang="zh-CN" sz="2800" b="0" baseline="0" dirty="0">
                <a:solidFill>
                  <a:srgbClr val="FFFFCC"/>
                </a:solidFill>
                <a:latin typeface="Times New Roman" panose="02020603050405020304" pitchFamily="18" charset="0"/>
              </a:rPr>
              <a:t>：</a:t>
            </a:r>
            <a:r>
              <a:rPr lang="zh-CN" altLang="en-US" sz="2800" baseline="0" dirty="0">
                <a:solidFill>
                  <a:srgbClr val="FFFFCC"/>
                </a:solidFill>
                <a:latin typeface="Times New Roman" panose="02020603050405020304" pitchFamily="18" charset="0"/>
              </a:rPr>
              <a:t>分裂迟缓、代谢活跃</a:t>
            </a:r>
            <a:endParaRPr lang="zh-CN" altLang="en-US" sz="2800" baseline="0" dirty="0">
              <a:solidFill>
                <a:srgbClr val="FFFFCC"/>
              </a:solidFill>
              <a:latin typeface="Times New Roman" panose="02020603050405020304" pitchFamily="18" charset="0"/>
            </a:endParaRPr>
          </a:p>
        </p:txBody>
      </p:sp>
      <p:sp>
        <p:nvSpPr>
          <p:cNvPr id="92164" name="Text Box 4"/>
          <p:cNvSpPr txBox="1">
            <a:spLocks noChangeArrowheads="1"/>
          </p:cNvSpPr>
          <p:nvPr/>
        </p:nvSpPr>
        <p:spPr bwMode="auto">
          <a:xfrm>
            <a:off x="304800" y="2514600"/>
            <a:ext cx="8534400" cy="3548063"/>
          </a:xfrm>
          <a:prstGeom prst="rect">
            <a:avLst/>
          </a:prstGeom>
          <a:noFill/>
          <a:ln w="9525">
            <a:noFill/>
            <a:miter lim="800000"/>
          </a:ln>
          <a:effectLst/>
        </p:spPr>
        <p:txBody>
          <a:bodyPr>
            <a:spAutoFit/>
          </a:bodyPr>
          <a:lstStyle/>
          <a:p>
            <a:pPr marR="0" defTabSz="914400">
              <a:lnSpc>
                <a:spcPct val="135000"/>
              </a:lnSpc>
              <a:buClrTx/>
              <a:buSzTx/>
              <a:buFontTx/>
              <a:buNone/>
              <a:defRPr/>
            </a:pPr>
            <a:r>
              <a:rPr kumimoji="0" lang="en-US" altLang="zh-CN" kern="1200" cap="none" spc="0" normalizeH="0" baseline="0" noProof="0" dirty="0">
                <a:latin typeface="Times New Roman" panose="02020603050405020304" pitchFamily="18" charset="0"/>
                <a:ea typeface="楷体_GB2312" pitchFamily="49" charset="-122"/>
                <a:cs typeface="+mn-cs"/>
              </a:rPr>
              <a:t>          </a:t>
            </a:r>
            <a:r>
              <a:rPr kumimoji="0" lang="zh-CN" altLang="en-US" kern="1200" cap="none" spc="0" normalizeH="0" baseline="0" noProof="0" dirty="0">
                <a:latin typeface="Times New Roman" panose="02020603050405020304" pitchFamily="18" charset="0"/>
                <a:ea typeface="楷体_GB2312" pitchFamily="49" charset="-122"/>
                <a:cs typeface="+mn-cs"/>
              </a:rPr>
              <a:t>将少量菌种接入新鲜培养基后，在开始一段时间内菌数不立即增加，或增加很少，生长速度接近于零。也称延迟期、适应期。</a:t>
            </a:r>
            <a:endParaRPr kumimoji="0" lang="zh-CN" altLang="en-US" kern="1200" cap="none" spc="0" normalizeH="0" baseline="0" noProof="0" dirty="0">
              <a:latin typeface="Times New Roman" panose="02020603050405020304" pitchFamily="18" charset="0"/>
              <a:ea typeface="楷体_GB2312" pitchFamily="49" charset="-122"/>
              <a:cs typeface="+mn-cs"/>
            </a:endParaRPr>
          </a:p>
          <a:p>
            <a:pPr marR="0" defTabSz="914400">
              <a:lnSpc>
                <a:spcPct val="135000"/>
              </a:lnSpc>
              <a:buClrTx/>
              <a:buSzTx/>
              <a:buFontTx/>
              <a:buNone/>
              <a:defRPr/>
            </a:pPr>
            <a:r>
              <a:rPr kumimoji="0" lang="zh-CN" altLang="en-US" kern="1200" cap="none" spc="0" normalizeH="0" baseline="0" noProof="0" dirty="0">
                <a:latin typeface="Times New Roman" panose="02020603050405020304" pitchFamily="18" charset="0"/>
                <a:ea typeface="楷体_GB2312" pitchFamily="49" charset="-122"/>
                <a:cs typeface="+mn-cs"/>
              </a:rPr>
              <a:t>          </a:t>
            </a:r>
            <a:r>
              <a:rPr kumimoji="0" lang="zh-CN" altLang="en-US" kern="1200" cap="none" spc="0" normalizeH="0" baseline="0" noProof="0" dirty="0">
                <a:solidFill>
                  <a:srgbClr val="DE00DE"/>
                </a:solidFill>
                <a:latin typeface="Times New Roman" panose="02020603050405020304" pitchFamily="18" charset="0"/>
                <a:ea typeface="楷体_GB2312" pitchFamily="49" charset="-122"/>
                <a:cs typeface="+mn-cs"/>
              </a:rPr>
              <a:t>一般来说处于迟缓期的细菌细胞体积最大，合成代谢活跃，核糖体 、酶类和</a:t>
            </a:r>
            <a:r>
              <a:rPr kumimoji="0" lang="en-US" altLang="zh-CN" kern="1200" cap="none" spc="0" normalizeH="0" baseline="0" noProof="0" dirty="0">
                <a:solidFill>
                  <a:srgbClr val="DE00DE"/>
                </a:solidFill>
                <a:latin typeface="Times New Roman" panose="02020603050405020304" pitchFamily="18" charset="0"/>
                <a:ea typeface="楷体_GB2312" pitchFamily="49" charset="-122"/>
                <a:cs typeface="+mn-cs"/>
              </a:rPr>
              <a:t>ATP</a:t>
            </a:r>
            <a:r>
              <a:rPr kumimoji="0" lang="zh-CN" altLang="en-US" kern="1200" cap="none" spc="0" normalizeH="0" baseline="0" noProof="0" dirty="0">
                <a:solidFill>
                  <a:srgbClr val="DE00DE"/>
                </a:solidFill>
                <a:latin typeface="Times New Roman" panose="02020603050405020304" pitchFamily="18" charset="0"/>
                <a:ea typeface="楷体_GB2312" pitchFamily="49" charset="-122"/>
                <a:cs typeface="+mn-cs"/>
              </a:rPr>
              <a:t>的合成加快，易产生诱导酶。对外界不良条件反应敏感。</a:t>
            </a:r>
            <a:endParaRPr kumimoji="0" lang="zh-CN" altLang="en-US" kern="1200" cap="none" spc="0" normalizeH="0" baseline="0" noProof="0" dirty="0">
              <a:solidFill>
                <a:srgbClr val="DE00DE"/>
              </a:solidFill>
              <a:latin typeface="Times New Roman" panose="02020603050405020304" pitchFamily="18" charset="0"/>
              <a:ea typeface="楷体_GB2312" pitchFamily="49" charset="-122"/>
              <a:cs typeface="+mn-cs"/>
            </a:endParaRPr>
          </a:p>
          <a:p>
            <a:pPr marR="0" defTabSz="914400">
              <a:lnSpc>
                <a:spcPct val="135000"/>
              </a:lnSpc>
              <a:buClrTx/>
              <a:buSzTx/>
              <a:buFontTx/>
              <a:buNone/>
              <a:defRPr/>
            </a:pPr>
            <a:r>
              <a:rPr kumimoji="0" lang="zh-CN" altLang="en-US" kern="1200" cap="none" spc="0" normalizeH="0" baseline="0" noProof="0" dirty="0">
                <a:latin typeface="Times New Roman" panose="02020603050405020304" pitchFamily="18" charset="0"/>
                <a:ea typeface="楷体_GB2312" pitchFamily="49" charset="-122"/>
                <a:cs typeface="+mn-cs"/>
              </a:rPr>
              <a:t>         延迟期出现的原因：  </a:t>
            </a:r>
            <a:r>
              <a:rPr kumimoji="0" lang="zh-CN" altLang="en-US" kern="1200" cap="none" spc="0" normalizeH="0" baseline="0" noProof="0" dirty="0">
                <a:solidFill>
                  <a:srgbClr val="6600CC"/>
                </a:solidFill>
                <a:effectLst>
                  <a:outerShdw blurRad="38100" dist="38100" dir="2700000" algn="tl">
                    <a:srgbClr val="C0C0C0"/>
                  </a:outerShdw>
                </a:effectLst>
                <a:latin typeface="Times New Roman" panose="02020603050405020304" pitchFamily="18" charset="0"/>
                <a:ea typeface="楷体_GB2312" pitchFamily="49" charset="-122"/>
                <a:cs typeface="+mn-cs"/>
              </a:rPr>
              <a:t>调整代谢  </a:t>
            </a:r>
            <a:r>
              <a:rPr kumimoji="0" lang="zh-CN" altLang="en-US" kern="1200" cap="none" spc="0" normalizeH="0" baseline="0" noProof="0" dirty="0">
                <a:latin typeface="Times New Roman" panose="02020603050405020304" pitchFamily="18" charset="0"/>
                <a:ea typeface="楷体_GB2312" pitchFamily="49" charset="-122"/>
                <a:cs typeface="+mn-cs"/>
              </a:rPr>
              <a:t>。</a:t>
            </a:r>
            <a:endParaRPr kumimoji="0" lang="zh-CN" altLang="en-US" kern="1200" cap="none" spc="0" normalizeH="0" baseline="0" noProof="0" dirty="0">
              <a:latin typeface="Times New Roman" panose="02020603050405020304" pitchFamily="18" charset="0"/>
              <a:ea typeface="楷体_GB2312" pitchFamily="49" charset="-122"/>
              <a:cs typeface="+mn-cs"/>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0658" name="Text Box 2"/>
          <p:cNvSpPr txBox="1"/>
          <p:nvPr/>
        </p:nvSpPr>
        <p:spPr>
          <a:xfrm>
            <a:off x="304800" y="2386013"/>
            <a:ext cx="8077200" cy="2109787"/>
          </a:xfrm>
          <a:prstGeom prst="rect">
            <a:avLst/>
          </a:prstGeom>
          <a:noFill/>
          <a:ln w="9525" cap="flat" cmpd="sng">
            <a:solidFill>
              <a:srgbClr val="FF0000"/>
            </a:solidFill>
            <a:prstDash val="solid"/>
            <a:miter/>
            <a:headEnd type="none" w="med" len="med"/>
            <a:tailEnd type="none" w="med" len="med"/>
          </a:ln>
        </p:spPr>
        <p:txBody>
          <a:bodyPr>
            <a:spAutoFit/>
          </a:bodyPr>
          <a:p>
            <a:pPr algn="just">
              <a:spcBef>
                <a:spcPct val="50000"/>
              </a:spcBef>
            </a:pPr>
            <a:r>
              <a:rPr lang="en-US" altLang="zh-CN" baseline="0" dirty="0">
                <a:solidFill>
                  <a:srgbClr val="5200A4"/>
                </a:solidFill>
                <a:latin typeface="楷体_GB2312" pitchFamily="49" charset="-122"/>
              </a:rPr>
              <a:t>① </a:t>
            </a:r>
            <a:r>
              <a:rPr lang="zh-CN" altLang="en-US" baseline="0" dirty="0">
                <a:solidFill>
                  <a:srgbClr val="5200A4"/>
                </a:solidFill>
                <a:latin typeface="楷体_GB2312" pitchFamily="49" charset="-122"/>
              </a:rPr>
              <a:t>通过遗传学方法改变种的遗传特性使迟缓期缩短；</a:t>
            </a:r>
            <a:endParaRPr lang="zh-CN" altLang="en-US" baseline="0" dirty="0">
              <a:solidFill>
                <a:srgbClr val="5200A4"/>
              </a:solidFill>
              <a:latin typeface="楷体_GB2312" pitchFamily="49" charset="-122"/>
            </a:endParaRPr>
          </a:p>
          <a:p>
            <a:pPr algn="just">
              <a:spcBef>
                <a:spcPct val="50000"/>
              </a:spcBef>
            </a:pPr>
            <a:r>
              <a:rPr lang="zh-CN" altLang="en-US" baseline="0" dirty="0">
                <a:solidFill>
                  <a:srgbClr val="5200A4"/>
                </a:solidFill>
                <a:latin typeface="楷体_GB2312" pitchFamily="49" charset="-122"/>
              </a:rPr>
              <a:t>② 利用对数生长期的细胞作为</a:t>
            </a:r>
            <a:r>
              <a:rPr lang="zh-CN" altLang="en-US" baseline="0" dirty="0">
                <a:solidFill>
                  <a:srgbClr val="5200A4"/>
                </a:solidFill>
                <a:latin typeface="Times New Roman" panose="02020603050405020304" pitchFamily="18" charset="0"/>
              </a:rPr>
              <a:t>“</a:t>
            </a:r>
            <a:r>
              <a:rPr lang="zh-CN" altLang="en-US" baseline="0" dirty="0">
                <a:solidFill>
                  <a:srgbClr val="5200A4"/>
                </a:solidFill>
                <a:latin typeface="楷体_GB2312" pitchFamily="49" charset="-122"/>
              </a:rPr>
              <a:t>种子</a:t>
            </a:r>
            <a:r>
              <a:rPr lang="zh-CN" altLang="en-US" baseline="0" dirty="0">
                <a:solidFill>
                  <a:srgbClr val="5200A4"/>
                </a:solidFill>
                <a:latin typeface="Times New Roman" panose="02020603050405020304" pitchFamily="18" charset="0"/>
              </a:rPr>
              <a:t>”</a:t>
            </a:r>
            <a:r>
              <a:rPr lang="zh-CN" altLang="en-US" baseline="0" dirty="0">
                <a:solidFill>
                  <a:srgbClr val="5200A4"/>
                </a:solidFill>
                <a:latin typeface="楷体_GB2312" pitchFamily="49" charset="-122"/>
              </a:rPr>
              <a:t>；</a:t>
            </a:r>
            <a:endParaRPr lang="zh-CN" altLang="en-US" baseline="0" dirty="0">
              <a:solidFill>
                <a:srgbClr val="5200A4"/>
              </a:solidFill>
              <a:latin typeface="楷体_GB2312" pitchFamily="49" charset="-122"/>
            </a:endParaRPr>
          </a:p>
          <a:p>
            <a:pPr algn="just">
              <a:spcBef>
                <a:spcPct val="50000"/>
              </a:spcBef>
            </a:pPr>
            <a:r>
              <a:rPr lang="zh-CN" altLang="en-US" baseline="0" dirty="0">
                <a:solidFill>
                  <a:srgbClr val="5200A4"/>
                </a:solidFill>
                <a:latin typeface="楷体_GB2312" pitchFamily="49" charset="-122"/>
              </a:rPr>
              <a:t>③ 尽量使接种前后所使用的培养基组成不要相差太大；</a:t>
            </a:r>
            <a:endParaRPr lang="zh-CN" altLang="en-US" baseline="0" dirty="0">
              <a:solidFill>
                <a:srgbClr val="5200A4"/>
              </a:solidFill>
              <a:latin typeface="楷体_GB2312" pitchFamily="49" charset="-122"/>
            </a:endParaRPr>
          </a:p>
          <a:p>
            <a:pPr algn="just">
              <a:spcBef>
                <a:spcPct val="50000"/>
              </a:spcBef>
            </a:pPr>
            <a:r>
              <a:rPr lang="zh-CN" altLang="en-US" baseline="0" dirty="0">
                <a:solidFill>
                  <a:srgbClr val="5200A4"/>
                </a:solidFill>
                <a:latin typeface="楷体_GB2312" pitchFamily="49" charset="-122"/>
              </a:rPr>
              <a:t>④ 适当扩大接种量等方式缩短迟缓期，克服不良的影响。</a:t>
            </a:r>
            <a:endParaRPr lang="zh-CN" altLang="en-US" baseline="0" dirty="0">
              <a:solidFill>
                <a:srgbClr val="5200A4"/>
              </a:solidFill>
              <a:latin typeface="楷体_GB2312" pitchFamily="49" charset="-122"/>
            </a:endParaRPr>
          </a:p>
        </p:txBody>
      </p:sp>
      <p:sp>
        <p:nvSpPr>
          <p:cNvPr id="70659" name="Rectangle 3"/>
          <p:cNvSpPr/>
          <p:nvPr/>
        </p:nvSpPr>
        <p:spPr>
          <a:xfrm>
            <a:off x="228600" y="1700213"/>
            <a:ext cx="8305800" cy="461962"/>
          </a:xfrm>
          <a:prstGeom prst="rect">
            <a:avLst/>
          </a:prstGeom>
          <a:noFill/>
          <a:ln w="9525">
            <a:noFill/>
          </a:ln>
        </p:spPr>
        <p:txBody>
          <a:bodyPr>
            <a:spAutoFit/>
          </a:bodyPr>
          <a:p>
            <a:r>
              <a:rPr lang="en-US" altLang="zh-CN" baseline="0" dirty="0">
                <a:latin typeface="Times New Roman" panose="02020603050405020304" pitchFamily="18" charset="0"/>
              </a:rPr>
              <a:t>   </a:t>
            </a:r>
            <a:r>
              <a:rPr lang="zh-CN" altLang="en-US" baseline="0" dirty="0">
                <a:latin typeface="Times New Roman" panose="02020603050405020304" pitchFamily="18" charset="0"/>
              </a:rPr>
              <a:t>在工业发酵和科研中通常采取一定的措施缩短延迟期：</a:t>
            </a:r>
            <a:endParaRPr lang="zh-CN" altLang="en-US" baseline="0" dirty="0">
              <a:latin typeface="Times New Roman" panose="02020603050405020304" pitchFamily="18"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82" name="Text Box 4"/>
          <p:cNvSpPr txBox="1"/>
          <p:nvPr/>
        </p:nvSpPr>
        <p:spPr>
          <a:xfrm>
            <a:off x="304800" y="762000"/>
            <a:ext cx="1447800" cy="576263"/>
          </a:xfrm>
          <a:prstGeom prst="rect">
            <a:avLst/>
          </a:prstGeom>
          <a:solidFill>
            <a:srgbClr val="2205CD"/>
          </a:solidFill>
          <a:ln w="57150" cap="flat" cmpd="thickThin">
            <a:solidFill>
              <a:srgbClr val="FF6600"/>
            </a:solidFill>
            <a:prstDash val="solid"/>
            <a:miter/>
            <a:headEnd type="none" w="med" len="med"/>
            <a:tailEnd type="none" w="med" len="med"/>
          </a:ln>
        </p:spPr>
        <p:txBody>
          <a:bodyPr>
            <a:spAutoFit/>
          </a:bodyPr>
          <a:p>
            <a:pPr>
              <a:spcBef>
                <a:spcPct val="50000"/>
              </a:spcBef>
            </a:pPr>
            <a:r>
              <a:rPr lang="zh-CN" altLang="en-US" sz="2800" baseline="0" dirty="0">
                <a:solidFill>
                  <a:schemeClr val="bg1"/>
                </a:solidFill>
                <a:latin typeface="楷体_GB2312" pitchFamily="49" charset="-122"/>
              </a:rPr>
              <a:t>对数期 </a:t>
            </a:r>
            <a:endParaRPr lang="zh-CN" altLang="en-US" sz="2800" baseline="0" dirty="0">
              <a:solidFill>
                <a:schemeClr val="bg1"/>
              </a:solidFill>
              <a:latin typeface="楷体_GB2312" pitchFamily="49" charset="-122"/>
            </a:endParaRPr>
          </a:p>
        </p:txBody>
      </p:sp>
      <p:sp>
        <p:nvSpPr>
          <p:cNvPr id="71683" name="Text Box 5"/>
          <p:cNvSpPr txBox="1"/>
          <p:nvPr/>
        </p:nvSpPr>
        <p:spPr>
          <a:xfrm>
            <a:off x="1295400" y="3124200"/>
            <a:ext cx="6705600" cy="547688"/>
          </a:xfrm>
          <a:prstGeom prst="rect">
            <a:avLst/>
          </a:prstGeom>
          <a:blipFill rotWithShape="0">
            <a:blip r:embed="rId1"/>
          </a:blipFill>
          <a:ln w="28575" cap="flat" cmpd="sng">
            <a:solidFill>
              <a:srgbClr val="FF6600"/>
            </a:solidFill>
            <a:prstDash val="sysDot"/>
            <a:miter/>
            <a:headEnd type="none" w="med" len="med"/>
            <a:tailEnd type="none" w="med" len="med"/>
          </a:ln>
        </p:spPr>
        <p:txBody>
          <a:bodyPr>
            <a:spAutoFit/>
          </a:bodyPr>
          <a:p>
            <a:pPr algn="ctr"/>
            <a:r>
              <a:rPr lang="zh-CN" altLang="en-US" sz="2800" baseline="0" dirty="0">
                <a:solidFill>
                  <a:srgbClr val="FFFFCC"/>
                </a:solidFill>
                <a:latin typeface="Times New Roman" panose="02020603050405020304" pitchFamily="18" charset="0"/>
              </a:rPr>
              <a:t>特点</a:t>
            </a:r>
            <a:r>
              <a:rPr lang="zh-CN" altLang="zh-CN" sz="2800" b="0" baseline="0" dirty="0">
                <a:solidFill>
                  <a:srgbClr val="FFFFCC"/>
                </a:solidFill>
                <a:latin typeface="Times New Roman" panose="02020603050405020304" pitchFamily="18" charset="0"/>
              </a:rPr>
              <a:t>：</a:t>
            </a:r>
            <a:r>
              <a:rPr lang="zh-CN" altLang="en-US" sz="2800" baseline="0" dirty="0">
                <a:solidFill>
                  <a:srgbClr val="FFFFCC"/>
                </a:solidFill>
                <a:latin typeface="Times New Roman" panose="02020603050405020304" pitchFamily="18" charset="0"/>
              </a:rPr>
              <a:t>代谢旺盛，生长迅速，代时稳定</a:t>
            </a:r>
            <a:endParaRPr lang="zh-CN" altLang="en-US" sz="2800" baseline="0" dirty="0">
              <a:solidFill>
                <a:srgbClr val="FFFFCC"/>
              </a:solidFill>
              <a:latin typeface="Times New Roman" panose="02020603050405020304" pitchFamily="18" charset="0"/>
            </a:endParaRPr>
          </a:p>
        </p:txBody>
      </p:sp>
      <p:sp>
        <p:nvSpPr>
          <p:cNvPr id="71684" name="Text Box 7"/>
          <p:cNvSpPr txBox="1"/>
          <p:nvPr/>
        </p:nvSpPr>
        <p:spPr>
          <a:xfrm>
            <a:off x="2057400" y="1828800"/>
            <a:ext cx="5410200" cy="1162050"/>
          </a:xfrm>
          <a:prstGeom prst="rect">
            <a:avLst/>
          </a:prstGeom>
          <a:noFill/>
          <a:ln w="9525">
            <a:noFill/>
          </a:ln>
        </p:spPr>
        <p:txBody>
          <a:bodyPr>
            <a:spAutoFit/>
          </a:bodyPr>
          <a:p>
            <a:pPr>
              <a:lnSpc>
                <a:spcPct val="135000"/>
              </a:lnSpc>
            </a:pPr>
            <a:r>
              <a:rPr lang="en-US" altLang="zh-CN" baseline="0" dirty="0">
                <a:latin typeface="Times New Roman" panose="02020603050405020304" pitchFamily="18" charset="0"/>
              </a:rPr>
              <a:t>       </a:t>
            </a:r>
            <a:r>
              <a:rPr lang="zh-CN" altLang="en-US" sz="2800" baseline="0" dirty="0">
                <a:latin typeface="楷体_GB2312" pitchFamily="49" charset="-122"/>
              </a:rPr>
              <a:t>也叫</a:t>
            </a:r>
            <a:r>
              <a:rPr lang="zh-CN" altLang="en-US" sz="2800" baseline="0" dirty="0">
                <a:latin typeface="SimSun" panose="02010600030101010101" pitchFamily="2" charset="-122"/>
              </a:rPr>
              <a:t>“</a:t>
            </a:r>
            <a:r>
              <a:rPr lang="zh-CN" altLang="en-US" sz="2800" baseline="0" dirty="0">
                <a:latin typeface="楷体_GB2312" pitchFamily="49" charset="-122"/>
              </a:rPr>
              <a:t>指数期</a:t>
            </a:r>
            <a:r>
              <a:rPr lang="zh-CN" altLang="en-US" sz="2800" baseline="0" dirty="0">
                <a:latin typeface="SimSun" panose="02010600030101010101" pitchFamily="2" charset="-122"/>
              </a:rPr>
              <a:t>”</a:t>
            </a:r>
            <a:endParaRPr lang="zh-CN" altLang="en-US" sz="2800" baseline="0" dirty="0">
              <a:latin typeface="SimSun" panose="02010600030101010101" pitchFamily="2" charset="-122"/>
            </a:endParaRPr>
          </a:p>
          <a:p>
            <a:pPr>
              <a:lnSpc>
                <a:spcPct val="135000"/>
              </a:lnSpc>
            </a:pPr>
            <a:r>
              <a:rPr lang="zh-CN" altLang="en-US" baseline="0" dirty="0">
                <a:latin typeface="SimSun" panose="02010600030101010101" pitchFamily="2" charset="-122"/>
              </a:rPr>
              <a:t>延滞期末，细胞开始分裂。</a:t>
            </a:r>
            <a:endParaRPr lang="zh-CN" altLang="en-US" baseline="0" dirty="0">
              <a:latin typeface="SimSun" panose="02010600030101010101" pitchFamily="2" charset="-122"/>
            </a:endParaRPr>
          </a:p>
        </p:txBody>
      </p:sp>
      <p:sp>
        <p:nvSpPr>
          <p:cNvPr id="71685" name="Text Box 5"/>
          <p:cNvSpPr txBox="1"/>
          <p:nvPr/>
        </p:nvSpPr>
        <p:spPr>
          <a:xfrm>
            <a:off x="381000" y="4343400"/>
            <a:ext cx="8763000" cy="1701800"/>
          </a:xfrm>
          <a:prstGeom prst="rect">
            <a:avLst/>
          </a:prstGeom>
          <a:noFill/>
          <a:ln w="9525">
            <a:noFill/>
          </a:ln>
        </p:spPr>
        <p:txBody>
          <a:bodyPr>
            <a:spAutoFit/>
          </a:bodyPr>
          <a:p>
            <a:pPr>
              <a:lnSpc>
                <a:spcPct val="135000"/>
              </a:lnSpc>
            </a:pPr>
            <a:r>
              <a:rPr lang="en-US" altLang="zh-CN" baseline="0" dirty="0">
                <a:latin typeface="Times New Roman" panose="02020603050405020304" pitchFamily="18" charset="0"/>
              </a:rPr>
              <a:t>           </a:t>
            </a:r>
            <a:r>
              <a:rPr lang="zh-CN" altLang="en-US" sz="2600" baseline="0" dirty="0">
                <a:latin typeface="楷体_GB2312" pitchFamily="49" charset="-122"/>
              </a:rPr>
              <a:t>在这一时期，细胞已经适应了新环境，代谢</a:t>
            </a:r>
            <a:endParaRPr lang="zh-CN" altLang="en-US" sz="2600" baseline="0" dirty="0">
              <a:latin typeface="楷体_GB2312" pitchFamily="49" charset="-122"/>
            </a:endParaRPr>
          </a:p>
          <a:p>
            <a:pPr>
              <a:lnSpc>
                <a:spcPct val="135000"/>
              </a:lnSpc>
            </a:pPr>
            <a:r>
              <a:rPr lang="zh-CN" altLang="en-US" sz="2600" baseline="0" dirty="0">
                <a:latin typeface="楷体_GB2312" pitchFamily="49" charset="-122"/>
              </a:rPr>
              <a:t>活性最强，组成新的细胞物质最快，细胞数以几何</a:t>
            </a:r>
            <a:endParaRPr lang="zh-CN" altLang="en-US" sz="2600" baseline="0" dirty="0">
              <a:latin typeface="楷体_GB2312" pitchFamily="49" charset="-122"/>
            </a:endParaRPr>
          </a:p>
          <a:p>
            <a:pPr>
              <a:lnSpc>
                <a:spcPct val="135000"/>
              </a:lnSpc>
            </a:pPr>
            <a:r>
              <a:rPr lang="zh-CN" altLang="en-US" sz="2600" baseline="0" dirty="0">
                <a:latin typeface="楷体_GB2312" pitchFamily="49" charset="-122"/>
              </a:rPr>
              <a:t>级数增加。</a:t>
            </a:r>
            <a:endParaRPr lang="zh-CN" altLang="en-US" sz="2600" baseline="0" dirty="0">
              <a:latin typeface="楷体_GB2312" pitchFamily="49" charset="-122"/>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2706" name="Text Box 2"/>
          <p:cNvSpPr txBox="1"/>
          <p:nvPr/>
        </p:nvSpPr>
        <p:spPr>
          <a:xfrm>
            <a:off x="152400" y="1905000"/>
            <a:ext cx="8763000" cy="4589463"/>
          </a:xfrm>
          <a:prstGeom prst="rect">
            <a:avLst/>
          </a:prstGeom>
          <a:noFill/>
          <a:ln w="9525">
            <a:noFill/>
          </a:ln>
        </p:spPr>
        <p:txBody>
          <a:bodyPr>
            <a:spAutoFit/>
          </a:bodyPr>
          <a:p>
            <a:pPr eaLnBrk="0" hangingPunct="0">
              <a:lnSpc>
                <a:spcPct val="135000"/>
              </a:lnSpc>
            </a:pPr>
            <a:r>
              <a:rPr lang="en-US" altLang="zh-CN" sz="2600" baseline="0" dirty="0">
                <a:latin typeface="楷体_GB2312" pitchFamily="49" charset="-122"/>
              </a:rPr>
              <a:t>     </a:t>
            </a:r>
            <a:r>
              <a:rPr lang="zh-CN" altLang="en-US" sz="2600" baseline="0" dirty="0">
                <a:solidFill>
                  <a:srgbClr val="C00000"/>
                </a:solidFill>
                <a:latin typeface="楷体_GB2312" pitchFamily="49" charset="-122"/>
              </a:rPr>
              <a:t>对数生长期的细菌个体形态、化学组成和生理特性等均较一致，代谢旺盛、生长迅速、代时稳定，所以是研究微生物基本代谢的良好材料。它也常在生产上用作种子，使微生物发酵的迟缓期缩短，提高经济效益。</a:t>
            </a:r>
            <a:endParaRPr lang="zh-CN" altLang="en-US" sz="2600" baseline="0" dirty="0">
              <a:solidFill>
                <a:srgbClr val="C00000"/>
              </a:solidFill>
              <a:latin typeface="楷体_GB2312" pitchFamily="49" charset="-122"/>
            </a:endParaRPr>
          </a:p>
          <a:p>
            <a:pPr eaLnBrk="0" hangingPunct="0">
              <a:lnSpc>
                <a:spcPct val="135000"/>
              </a:lnSpc>
            </a:pPr>
            <a:endParaRPr lang="zh-CN" altLang="en-US" sz="900" baseline="0" dirty="0">
              <a:solidFill>
                <a:srgbClr val="5E00BC"/>
              </a:solidFill>
              <a:latin typeface="楷体_GB2312" pitchFamily="49" charset="-122"/>
            </a:endParaRPr>
          </a:p>
          <a:p>
            <a:pPr eaLnBrk="0" hangingPunct="0">
              <a:lnSpc>
                <a:spcPct val="145000"/>
              </a:lnSpc>
            </a:pPr>
            <a:r>
              <a:rPr lang="zh-CN" altLang="en-US" sz="2800" baseline="0" dirty="0">
                <a:solidFill>
                  <a:srgbClr val="5E00BC"/>
                </a:solidFill>
                <a:latin typeface="楷体_GB2312" pitchFamily="49" charset="-122"/>
              </a:rPr>
              <a:t>代时</a:t>
            </a:r>
            <a:r>
              <a:rPr lang="zh-CN" altLang="en-US" sz="2800" baseline="0" dirty="0">
                <a:solidFill>
                  <a:srgbClr val="7300E6"/>
                </a:solidFill>
                <a:latin typeface="楷体_GB2312" pitchFamily="49" charset="-122"/>
              </a:rPr>
              <a:t>（</a:t>
            </a:r>
            <a:r>
              <a:rPr lang="en-US" altLang="zh-CN" sz="2800" baseline="0" dirty="0">
                <a:solidFill>
                  <a:srgbClr val="7300E6"/>
                </a:solidFill>
                <a:latin typeface="楷体_GB2312" pitchFamily="49" charset="-122"/>
              </a:rPr>
              <a:t>G</a:t>
            </a:r>
            <a:r>
              <a:rPr lang="zh-CN" altLang="en-US" sz="2800" baseline="0" dirty="0">
                <a:solidFill>
                  <a:srgbClr val="7300E6"/>
                </a:solidFill>
                <a:latin typeface="楷体_GB2312" pitchFamily="49" charset="-122"/>
              </a:rPr>
              <a:t>，</a:t>
            </a:r>
            <a:r>
              <a:rPr lang="en-US" altLang="zh-CN" sz="2800" baseline="0" dirty="0">
                <a:solidFill>
                  <a:srgbClr val="7300E6"/>
                </a:solidFill>
                <a:latin typeface="楷体_GB2312" pitchFamily="49" charset="-122"/>
              </a:rPr>
              <a:t>generation time</a:t>
            </a:r>
            <a:r>
              <a:rPr lang="zh-CN" altLang="en-US" sz="2800" baseline="0" dirty="0">
                <a:solidFill>
                  <a:srgbClr val="7300E6"/>
                </a:solidFill>
                <a:latin typeface="楷体_GB2312" pitchFamily="49" charset="-122"/>
              </a:rPr>
              <a:t>）：</a:t>
            </a:r>
            <a:endParaRPr lang="zh-CN" altLang="en-US" sz="2800" baseline="0" dirty="0">
              <a:solidFill>
                <a:srgbClr val="7300E6"/>
              </a:solidFill>
              <a:latin typeface="楷体_GB2312" pitchFamily="49" charset="-122"/>
            </a:endParaRPr>
          </a:p>
          <a:p>
            <a:pPr eaLnBrk="0" hangingPunct="0">
              <a:lnSpc>
                <a:spcPct val="130000"/>
              </a:lnSpc>
            </a:pPr>
            <a:r>
              <a:rPr lang="zh-CN" altLang="en-US" sz="2600" baseline="0" dirty="0">
                <a:latin typeface="楷体_GB2312" pitchFamily="49" charset="-122"/>
              </a:rPr>
              <a:t>     单个细胞完成一次分裂所需的时间，即增加一代所需的时间。 影响代时的因素：</a:t>
            </a:r>
            <a:endParaRPr lang="zh-CN" altLang="en-US" sz="2600" baseline="0" dirty="0">
              <a:latin typeface="楷体_GB2312" pitchFamily="49" charset="-122"/>
            </a:endParaRPr>
          </a:p>
          <a:p>
            <a:pPr eaLnBrk="0" hangingPunct="0">
              <a:lnSpc>
                <a:spcPct val="130000"/>
              </a:lnSpc>
            </a:pPr>
            <a:r>
              <a:rPr lang="zh-CN" altLang="en-US" sz="2600" baseline="0" dirty="0">
                <a:latin typeface="楷体_GB2312" pitchFamily="49" charset="-122"/>
              </a:rPr>
              <a:t>              菌种； 营养状况； 培养温度。</a:t>
            </a:r>
            <a:endParaRPr lang="zh-CN" altLang="en-US" sz="2600" baseline="0" dirty="0">
              <a:latin typeface="楷体_GB2312" pitchFamily="49" charset="-122"/>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3730" name="Rectangle 3"/>
          <p:cNvSpPr/>
          <p:nvPr/>
        </p:nvSpPr>
        <p:spPr>
          <a:xfrm>
            <a:off x="152400" y="1752600"/>
            <a:ext cx="8991600" cy="5410200"/>
          </a:xfrm>
          <a:prstGeom prst="rect">
            <a:avLst/>
          </a:prstGeom>
          <a:noFill/>
          <a:ln w="9525">
            <a:noFill/>
          </a:ln>
        </p:spPr>
        <p:txBody>
          <a:bodyPr/>
          <a:p>
            <a:pPr marL="342900" indent="-342900" defTabSz="914400">
              <a:spcBef>
                <a:spcPct val="20000"/>
              </a:spcBef>
              <a:buClr>
                <a:schemeClr val="tx2"/>
              </a:buClr>
              <a:buSzPct val="70000"/>
              <a:buFont typeface="Wingdings" panose="05000000000000000000" pitchFamily="2" charset="2"/>
              <a:tabLst>
                <a:tab pos="5041900" algn="l"/>
                <a:tab pos="6088380" algn="l"/>
                <a:tab pos="6480175" algn="l"/>
                <a:tab pos="7340600" algn="l"/>
              </a:tabLst>
            </a:pPr>
            <a:r>
              <a:rPr lang="en-US" altLang="zh-CN" sz="1900" baseline="0" dirty="0">
                <a:solidFill>
                  <a:srgbClr val="000000"/>
                </a:solidFill>
                <a:latin typeface="Arial" panose="020B0604020202020204" pitchFamily="34" charset="0"/>
              </a:rPr>
              <a:t>            </a:t>
            </a:r>
            <a:r>
              <a:rPr lang="zh-CN" altLang="en-US" sz="1900" baseline="0" dirty="0">
                <a:solidFill>
                  <a:srgbClr val="000000"/>
                </a:solidFill>
                <a:latin typeface="Arial" panose="020B0604020202020204" pitchFamily="34" charset="0"/>
              </a:rPr>
              <a:t>菌名	培养基	 培养温度	   代时</a:t>
            </a:r>
            <a:endParaRPr lang="zh-CN" altLang="en-US" sz="1900" baseline="0" dirty="0">
              <a:solidFill>
                <a:srgbClr val="000000"/>
              </a:solidFill>
              <a:latin typeface="Arial" panose="020B0604020202020204" pitchFamily="34" charset="0"/>
            </a:endParaRPr>
          </a:p>
          <a:p>
            <a:pPr marL="342900" indent="-342900" defTabSz="914400">
              <a:spcBef>
                <a:spcPct val="20000"/>
              </a:spcBef>
              <a:buClr>
                <a:schemeClr val="tx2"/>
              </a:buClr>
              <a:buSzPct val="70000"/>
              <a:buFont typeface="Wingdings" panose="05000000000000000000" pitchFamily="2" charset="2"/>
              <a:tabLst>
                <a:tab pos="5041900" algn="l"/>
                <a:tab pos="6088380" algn="l"/>
                <a:tab pos="6480175" algn="l"/>
                <a:tab pos="7340600" algn="l"/>
              </a:tabLst>
            </a:pPr>
            <a:r>
              <a:rPr lang="en-US" altLang="zh-CN" sz="1900" baseline="0" dirty="0">
                <a:solidFill>
                  <a:srgbClr val="000000"/>
                </a:solidFill>
                <a:latin typeface="Arial" panose="020B0604020202020204" pitchFamily="34" charset="0"/>
              </a:rPr>
              <a:t>E. coli</a:t>
            </a:r>
            <a:r>
              <a:rPr lang="zh-CN" altLang="en-US" sz="1900" baseline="0" dirty="0">
                <a:solidFill>
                  <a:srgbClr val="000000"/>
                </a:solidFill>
                <a:latin typeface="Arial" panose="020B0604020202020204" pitchFamily="34" charset="0"/>
              </a:rPr>
              <a:t>（大肠杆菌）	 肉汤	      </a:t>
            </a:r>
            <a:r>
              <a:rPr lang="en-US" altLang="zh-CN" sz="1900" baseline="0" dirty="0">
                <a:solidFill>
                  <a:srgbClr val="000000"/>
                </a:solidFill>
                <a:latin typeface="Arial" panose="020B0604020202020204" pitchFamily="34" charset="0"/>
              </a:rPr>
              <a:t>37℃	    17min</a:t>
            </a:r>
            <a:endParaRPr lang="en-US" altLang="zh-CN" sz="1900" baseline="0" dirty="0">
              <a:solidFill>
                <a:srgbClr val="000000"/>
              </a:solidFill>
              <a:latin typeface="Arial" panose="020B0604020202020204" pitchFamily="34" charset="0"/>
            </a:endParaRPr>
          </a:p>
          <a:p>
            <a:pPr marL="342900" indent="-342900" defTabSz="914400">
              <a:spcBef>
                <a:spcPct val="20000"/>
              </a:spcBef>
              <a:buClr>
                <a:schemeClr val="tx2"/>
              </a:buClr>
              <a:buSzPct val="70000"/>
              <a:buFont typeface="Wingdings" panose="05000000000000000000" pitchFamily="2" charset="2"/>
              <a:tabLst>
                <a:tab pos="5041900" algn="l"/>
                <a:tab pos="6088380" algn="l"/>
                <a:tab pos="6480175" algn="l"/>
                <a:tab pos="7340600" algn="l"/>
              </a:tabLst>
            </a:pPr>
            <a:r>
              <a:rPr lang="en-US" altLang="zh-CN" sz="1900" baseline="0" dirty="0">
                <a:solidFill>
                  <a:srgbClr val="000000"/>
                </a:solidFill>
                <a:latin typeface="Arial" panose="020B0604020202020204" pitchFamily="34" charset="0"/>
              </a:rPr>
              <a:t>E. coli	 </a:t>
            </a:r>
            <a:r>
              <a:rPr lang="zh-CN" altLang="en-US" sz="1900" baseline="0" dirty="0">
                <a:solidFill>
                  <a:srgbClr val="000000"/>
                </a:solidFill>
                <a:latin typeface="Arial" panose="020B0604020202020204" pitchFamily="34" charset="0"/>
              </a:rPr>
              <a:t>牛奶	      </a:t>
            </a:r>
            <a:r>
              <a:rPr lang="en-US" altLang="zh-CN" sz="1900" baseline="0" dirty="0">
                <a:solidFill>
                  <a:srgbClr val="000000"/>
                </a:solidFill>
                <a:latin typeface="Arial" panose="020B0604020202020204" pitchFamily="34" charset="0"/>
              </a:rPr>
              <a:t>37	    12.5	</a:t>
            </a:r>
            <a:endParaRPr lang="en-US" altLang="zh-CN" sz="1900" baseline="0" dirty="0">
              <a:solidFill>
                <a:srgbClr val="000000"/>
              </a:solidFill>
              <a:latin typeface="Arial" panose="020B0604020202020204" pitchFamily="34" charset="0"/>
            </a:endParaRPr>
          </a:p>
          <a:p>
            <a:pPr marL="342900" indent="-342900" defTabSz="914400">
              <a:spcBef>
                <a:spcPct val="20000"/>
              </a:spcBef>
              <a:buClr>
                <a:schemeClr val="tx2"/>
              </a:buClr>
              <a:buSzPct val="70000"/>
              <a:buFont typeface="Wingdings" panose="05000000000000000000" pitchFamily="2" charset="2"/>
              <a:tabLst>
                <a:tab pos="5041900" algn="l"/>
                <a:tab pos="6088380" algn="l"/>
                <a:tab pos="6480175" algn="l"/>
                <a:tab pos="7340600" algn="l"/>
              </a:tabLst>
            </a:pPr>
            <a:r>
              <a:rPr lang="en-US" altLang="zh-CN" sz="1900" baseline="0" dirty="0">
                <a:solidFill>
                  <a:srgbClr val="000000"/>
                </a:solidFill>
                <a:latin typeface="Arial" panose="020B0604020202020204" pitchFamily="34" charset="0"/>
              </a:rPr>
              <a:t>Enterobacter aerogenes</a:t>
            </a:r>
            <a:r>
              <a:rPr lang="zh-CN" altLang="en-US" sz="1900" baseline="0" dirty="0">
                <a:solidFill>
                  <a:srgbClr val="000000"/>
                </a:solidFill>
                <a:latin typeface="Arial" panose="020B0604020202020204" pitchFamily="34" charset="0"/>
              </a:rPr>
              <a:t>（产气肠细菌）	肉汤或牛奶    </a:t>
            </a:r>
            <a:r>
              <a:rPr lang="en-US" altLang="zh-CN" sz="1900" baseline="0" dirty="0">
                <a:solidFill>
                  <a:srgbClr val="000000"/>
                </a:solidFill>
                <a:latin typeface="Arial" panose="020B0604020202020204" pitchFamily="34" charset="0"/>
              </a:rPr>
              <a:t>37	   16~18	</a:t>
            </a:r>
            <a:endParaRPr lang="en-US" altLang="zh-CN" sz="1900" baseline="0" dirty="0">
              <a:solidFill>
                <a:srgbClr val="000000"/>
              </a:solidFill>
              <a:latin typeface="Arial" panose="020B0604020202020204" pitchFamily="34" charset="0"/>
            </a:endParaRPr>
          </a:p>
          <a:p>
            <a:pPr marL="342900" indent="-342900" defTabSz="914400">
              <a:spcBef>
                <a:spcPct val="20000"/>
              </a:spcBef>
              <a:buClr>
                <a:schemeClr val="tx2"/>
              </a:buClr>
              <a:buSzPct val="70000"/>
              <a:buFont typeface="Wingdings" panose="05000000000000000000" pitchFamily="2" charset="2"/>
              <a:tabLst>
                <a:tab pos="5041900" algn="l"/>
                <a:tab pos="6088380" algn="l"/>
                <a:tab pos="6480175" algn="l"/>
                <a:tab pos="7340600" algn="l"/>
              </a:tabLst>
            </a:pPr>
            <a:r>
              <a:rPr lang="en-US" altLang="zh-CN" sz="1900" baseline="0" dirty="0">
                <a:solidFill>
                  <a:srgbClr val="000000"/>
                </a:solidFill>
                <a:latin typeface="Arial" panose="020B0604020202020204" pitchFamily="34" charset="0"/>
              </a:rPr>
              <a:t>E. aerogenes 	</a:t>
            </a:r>
            <a:r>
              <a:rPr lang="zh-CN" altLang="en-US" sz="1900" baseline="0" dirty="0">
                <a:solidFill>
                  <a:srgbClr val="000000"/>
                </a:solidFill>
                <a:latin typeface="Arial" panose="020B0604020202020204" pitchFamily="34" charset="0"/>
              </a:rPr>
              <a:t>组合	      </a:t>
            </a:r>
            <a:r>
              <a:rPr lang="en-US" altLang="zh-CN" sz="1900" baseline="0" dirty="0">
                <a:solidFill>
                  <a:srgbClr val="000000"/>
                </a:solidFill>
                <a:latin typeface="Arial" panose="020B0604020202020204" pitchFamily="34" charset="0"/>
              </a:rPr>
              <a:t>37	   29~44</a:t>
            </a:r>
            <a:endParaRPr lang="en-US" altLang="zh-CN" sz="1900" baseline="0" dirty="0">
              <a:solidFill>
                <a:srgbClr val="000000"/>
              </a:solidFill>
              <a:latin typeface="Arial" panose="020B0604020202020204" pitchFamily="34" charset="0"/>
            </a:endParaRPr>
          </a:p>
          <a:p>
            <a:pPr marL="342900" indent="-342900" defTabSz="914400">
              <a:spcBef>
                <a:spcPct val="20000"/>
              </a:spcBef>
              <a:buClr>
                <a:schemeClr val="tx2"/>
              </a:buClr>
              <a:buSzPct val="70000"/>
              <a:buFont typeface="Wingdings" panose="05000000000000000000" pitchFamily="2" charset="2"/>
              <a:tabLst>
                <a:tab pos="5041900" algn="l"/>
                <a:tab pos="6088380" algn="l"/>
                <a:tab pos="6480175" algn="l"/>
                <a:tab pos="7340600" algn="l"/>
              </a:tabLst>
            </a:pPr>
            <a:r>
              <a:rPr lang="en-US" altLang="zh-CN" sz="1900" baseline="0" dirty="0">
                <a:solidFill>
                  <a:srgbClr val="000000"/>
                </a:solidFill>
                <a:latin typeface="Arial" panose="020B0604020202020204" pitchFamily="34" charset="0"/>
              </a:rPr>
              <a:t>B. 	Cereus</a:t>
            </a:r>
            <a:r>
              <a:rPr lang="zh-CN" altLang="en-US" sz="1900" baseline="0" dirty="0">
                <a:solidFill>
                  <a:srgbClr val="000000"/>
                </a:solidFill>
                <a:latin typeface="Arial" panose="020B0604020202020204" pitchFamily="34" charset="0"/>
              </a:rPr>
              <a:t>（蜡状芽孢杆菌）	肉汤		</a:t>
            </a:r>
            <a:r>
              <a:rPr lang="en-US" altLang="zh-CN" sz="1900" baseline="0" dirty="0">
                <a:solidFill>
                  <a:srgbClr val="000000"/>
                </a:solidFill>
                <a:latin typeface="Arial" panose="020B0604020202020204" pitchFamily="34" charset="0"/>
              </a:rPr>
              <a:t>30	     18</a:t>
            </a:r>
            <a:endParaRPr lang="en-US" altLang="zh-CN" sz="1900" baseline="0" dirty="0">
              <a:solidFill>
                <a:srgbClr val="000000"/>
              </a:solidFill>
              <a:latin typeface="Arial" panose="020B0604020202020204" pitchFamily="34" charset="0"/>
            </a:endParaRPr>
          </a:p>
          <a:p>
            <a:pPr marL="342900" indent="-342900" defTabSz="914400">
              <a:spcBef>
                <a:spcPct val="20000"/>
              </a:spcBef>
              <a:buClr>
                <a:schemeClr val="tx2"/>
              </a:buClr>
              <a:buSzPct val="70000"/>
              <a:buFont typeface="Wingdings" panose="05000000000000000000" pitchFamily="2" charset="2"/>
              <a:tabLst>
                <a:tab pos="5041900" algn="l"/>
                <a:tab pos="6088380" algn="l"/>
                <a:tab pos="6480175" algn="l"/>
                <a:tab pos="7340600" algn="l"/>
              </a:tabLst>
            </a:pPr>
            <a:r>
              <a:rPr lang="en-US" altLang="zh-CN" sz="1900" baseline="0" dirty="0">
                <a:solidFill>
                  <a:srgbClr val="000000"/>
                </a:solidFill>
                <a:latin typeface="Arial" panose="020B0604020202020204" pitchFamily="34" charset="0"/>
              </a:rPr>
              <a:t>B. thermophilus</a:t>
            </a:r>
            <a:r>
              <a:rPr lang="zh-CN" altLang="en-US" sz="1900" baseline="0" dirty="0">
                <a:solidFill>
                  <a:srgbClr val="000000"/>
                </a:solidFill>
                <a:latin typeface="Arial" panose="020B0604020202020204" pitchFamily="34" charset="0"/>
              </a:rPr>
              <a:t>（嗜热芽孢杆菌）	肉汤		</a:t>
            </a:r>
            <a:r>
              <a:rPr lang="en-US" altLang="zh-CN" sz="1900" baseline="0" dirty="0">
                <a:solidFill>
                  <a:srgbClr val="000000"/>
                </a:solidFill>
                <a:latin typeface="Arial" panose="020B0604020202020204" pitchFamily="34" charset="0"/>
              </a:rPr>
              <a:t>55            18.3</a:t>
            </a:r>
            <a:endParaRPr lang="en-US" altLang="zh-CN" sz="1900" baseline="0" dirty="0">
              <a:solidFill>
                <a:srgbClr val="000000"/>
              </a:solidFill>
              <a:latin typeface="Arial" panose="020B0604020202020204" pitchFamily="34" charset="0"/>
            </a:endParaRPr>
          </a:p>
          <a:p>
            <a:pPr marL="342900" indent="-342900" defTabSz="914400">
              <a:spcBef>
                <a:spcPct val="20000"/>
              </a:spcBef>
              <a:buClr>
                <a:schemeClr val="tx2"/>
              </a:buClr>
              <a:buSzPct val="70000"/>
              <a:buFont typeface="Wingdings" panose="05000000000000000000" pitchFamily="2" charset="2"/>
              <a:tabLst>
                <a:tab pos="5041900" algn="l"/>
                <a:tab pos="6088380" algn="l"/>
                <a:tab pos="6480175" algn="l"/>
                <a:tab pos="7340600" algn="l"/>
              </a:tabLst>
            </a:pPr>
            <a:r>
              <a:rPr lang="en-US" altLang="zh-CN" sz="1900" baseline="0" dirty="0">
                <a:solidFill>
                  <a:srgbClr val="000000"/>
                </a:solidFill>
                <a:latin typeface="Arial" panose="020B0604020202020204" pitchFamily="34" charset="0"/>
              </a:rPr>
              <a:t>Lactobacillus acidophilus</a:t>
            </a:r>
            <a:r>
              <a:rPr lang="zh-CN" altLang="en-US" sz="1900" baseline="0" dirty="0">
                <a:solidFill>
                  <a:srgbClr val="000000"/>
                </a:solidFill>
                <a:latin typeface="Arial" panose="020B0604020202020204" pitchFamily="34" charset="0"/>
              </a:rPr>
              <a:t>（嗜酸乳杆菌）	牛奶		</a:t>
            </a:r>
            <a:r>
              <a:rPr lang="en-US" altLang="zh-CN" sz="1900" baseline="0" dirty="0">
                <a:solidFill>
                  <a:srgbClr val="000000"/>
                </a:solidFill>
                <a:latin typeface="Arial" panose="020B0604020202020204" pitchFamily="34" charset="0"/>
              </a:rPr>
              <a:t>37  	   66~87</a:t>
            </a:r>
            <a:endParaRPr lang="en-US" altLang="zh-CN" sz="1900" baseline="0" dirty="0">
              <a:solidFill>
                <a:srgbClr val="000000"/>
              </a:solidFill>
              <a:latin typeface="Arial" panose="020B0604020202020204" pitchFamily="34" charset="0"/>
            </a:endParaRPr>
          </a:p>
          <a:p>
            <a:pPr marL="342900" indent="-342900" defTabSz="914400">
              <a:spcBef>
                <a:spcPct val="20000"/>
              </a:spcBef>
              <a:buClr>
                <a:schemeClr val="tx2"/>
              </a:buClr>
              <a:buSzPct val="70000"/>
              <a:buFont typeface="Wingdings" panose="05000000000000000000" pitchFamily="2" charset="2"/>
              <a:tabLst>
                <a:tab pos="5041900" algn="l"/>
                <a:tab pos="6088380" algn="l"/>
                <a:tab pos="6480175" algn="l"/>
                <a:tab pos="7340600" algn="l"/>
              </a:tabLst>
            </a:pPr>
            <a:r>
              <a:rPr lang="en-US" altLang="zh-CN" sz="1900" baseline="0" dirty="0">
                <a:solidFill>
                  <a:srgbClr val="000000"/>
                </a:solidFill>
                <a:latin typeface="Arial" panose="020B0604020202020204" pitchFamily="34" charset="0"/>
              </a:rPr>
              <a:t>Streptococcus lactis</a:t>
            </a:r>
            <a:r>
              <a:rPr lang="zh-CN" altLang="en-US" sz="1900" baseline="0" dirty="0">
                <a:solidFill>
                  <a:srgbClr val="000000"/>
                </a:solidFill>
                <a:latin typeface="Arial" panose="020B0604020202020204" pitchFamily="34" charset="0"/>
              </a:rPr>
              <a:t>（乳酸链球菌）	牛奶		</a:t>
            </a:r>
            <a:r>
              <a:rPr lang="en-US" altLang="zh-CN" sz="1900" baseline="0" dirty="0">
                <a:solidFill>
                  <a:srgbClr val="000000"/>
                </a:solidFill>
                <a:latin typeface="Arial" panose="020B0604020202020204" pitchFamily="34" charset="0"/>
              </a:rPr>
              <a:t>37	     26</a:t>
            </a:r>
            <a:endParaRPr lang="en-US" altLang="zh-CN" sz="1900" baseline="0" dirty="0">
              <a:solidFill>
                <a:srgbClr val="000000"/>
              </a:solidFill>
              <a:latin typeface="Arial" panose="020B0604020202020204" pitchFamily="34" charset="0"/>
            </a:endParaRPr>
          </a:p>
          <a:p>
            <a:pPr marL="342900" indent="-342900" defTabSz="914400">
              <a:spcBef>
                <a:spcPct val="20000"/>
              </a:spcBef>
              <a:buClr>
                <a:schemeClr val="tx2"/>
              </a:buClr>
              <a:buSzPct val="70000"/>
              <a:buFont typeface="Wingdings" panose="05000000000000000000" pitchFamily="2" charset="2"/>
              <a:tabLst>
                <a:tab pos="5041900" algn="l"/>
                <a:tab pos="6088380" algn="l"/>
                <a:tab pos="6480175" algn="l"/>
                <a:tab pos="7340600" algn="l"/>
              </a:tabLst>
            </a:pPr>
            <a:r>
              <a:rPr lang="en-US" altLang="zh-CN" sz="1900" baseline="0" dirty="0">
                <a:solidFill>
                  <a:srgbClr val="000000"/>
                </a:solidFill>
                <a:latin typeface="Arial" panose="020B0604020202020204" pitchFamily="34" charset="0"/>
              </a:rPr>
              <a:t>S. lactis	</a:t>
            </a:r>
            <a:r>
              <a:rPr lang="zh-CN" altLang="en-US" sz="1900" baseline="0" dirty="0">
                <a:solidFill>
                  <a:srgbClr val="000000"/>
                </a:solidFill>
                <a:latin typeface="Arial" panose="020B0604020202020204" pitchFamily="34" charset="0"/>
              </a:rPr>
              <a:t>乳糖肉汤		</a:t>
            </a:r>
            <a:r>
              <a:rPr lang="en-US" altLang="zh-CN" sz="1900" baseline="0" dirty="0">
                <a:solidFill>
                  <a:srgbClr val="000000"/>
                </a:solidFill>
                <a:latin typeface="Arial" panose="020B0604020202020204" pitchFamily="34" charset="0"/>
              </a:rPr>
              <a:t>37	     48</a:t>
            </a:r>
            <a:endParaRPr lang="en-US" altLang="zh-CN" sz="1900" baseline="0" dirty="0">
              <a:solidFill>
                <a:srgbClr val="000000"/>
              </a:solidFill>
              <a:latin typeface="Arial" panose="020B0604020202020204" pitchFamily="34" charset="0"/>
            </a:endParaRPr>
          </a:p>
          <a:p>
            <a:pPr marL="342900" indent="-342900" defTabSz="914400">
              <a:spcBef>
                <a:spcPct val="20000"/>
              </a:spcBef>
              <a:buClr>
                <a:schemeClr val="tx2"/>
              </a:buClr>
              <a:buSzPct val="70000"/>
              <a:buFont typeface="Wingdings" panose="05000000000000000000" pitchFamily="2" charset="2"/>
              <a:tabLst>
                <a:tab pos="5041900" algn="l"/>
                <a:tab pos="6088380" algn="l"/>
                <a:tab pos="6480175" algn="l"/>
                <a:tab pos="7340600" algn="l"/>
              </a:tabLst>
            </a:pPr>
            <a:r>
              <a:rPr lang="en-US" altLang="zh-CN" sz="1900" baseline="0" dirty="0">
                <a:solidFill>
                  <a:srgbClr val="000000"/>
                </a:solidFill>
                <a:latin typeface="Arial" panose="020B0604020202020204" pitchFamily="34" charset="0"/>
              </a:rPr>
              <a:t>Salmonella typhi</a:t>
            </a:r>
            <a:r>
              <a:rPr lang="zh-CN" altLang="en-US" sz="1900" baseline="0" dirty="0">
                <a:solidFill>
                  <a:srgbClr val="000000"/>
                </a:solidFill>
                <a:latin typeface="Arial" panose="020B0604020202020204" pitchFamily="34" charset="0"/>
              </a:rPr>
              <a:t>（伤寒沙门氏菌）	肉汤		</a:t>
            </a:r>
            <a:r>
              <a:rPr lang="en-US" altLang="zh-CN" sz="1900" baseline="0" dirty="0">
                <a:solidFill>
                  <a:srgbClr val="000000"/>
                </a:solidFill>
                <a:latin typeface="Arial" panose="020B0604020202020204" pitchFamily="34" charset="0"/>
              </a:rPr>
              <a:t>37	    23.5</a:t>
            </a:r>
            <a:endParaRPr lang="en-US" altLang="zh-CN" sz="1900" baseline="0" dirty="0">
              <a:solidFill>
                <a:srgbClr val="000000"/>
              </a:solidFill>
              <a:latin typeface="Arial" panose="020B0604020202020204" pitchFamily="34" charset="0"/>
            </a:endParaRPr>
          </a:p>
          <a:p>
            <a:pPr marL="342900" indent="-342900" defTabSz="914400">
              <a:spcBef>
                <a:spcPct val="20000"/>
              </a:spcBef>
              <a:buClr>
                <a:schemeClr val="tx2"/>
              </a:buClr>
              <a:buSzPct val="70000"/>
              <a:buFont typeface="Wingdings" panose="05000000000000000000" pitchFamily="2" charset="2"/>
              <a:tabLst>
                <a:tab pos="5041900" algn="l"/>
                <a:tab pos="6088380" algn="l"/>
                <a:tab pos="6480175" algn="l"/>
                <a:tab pos="7340600" algn="l"/>
              </a:tabLst>
            </a:pPr>
            <a:r>
              <a:rPr lang="en-US" altLang="zh-CN" sz="1900" baseline="0" dirty="0">
                <a:solidFill>
                  <a:srgbClr val="000000"/>
                </a:solidFill>
                <a:latin typeface="Arial" panose="020B0604020202020204" pitchFamily="34" charset="0"/>
              </a:rPr>
              <a:t>Azotobacter chroococcum</a:t>
            </a:r>
            <a:r>
              <a:rPr lang="zh-CN" altLang="en-US" sz="1900" baseline="0" dirty="0">
                <a:solidFill>
                  <a:srgbClr val="000000"/>
                </a:solidFill>
                <a:latin typeface="Arial" panose="020B0604020202020204" pitchFamily="34" charset="0"/>
              </a:rPr>
              <a:t>（褐球固氮菌）	葡萄糖		</a:t>
            </a:r>
            <a:r>
              <a:rPr lang="en-US" altLang="zh-CN" sz="1900" baseline="0" dirty="0">
                <a:solidFill>
                  <a:srgbClr val="000000"/>
                </a:solidFill>
                <a:latin typeface="Arial" panose="020B0604020202020204" pitchFamily="34" charset="0"/>
              </a:rPr>
              <a:t>25	   344~461</a:t>
            </a:r>
            <a:endParaRPr lang="en-US" altLang="zh-CN" sz="1900" baseline="0" dirty="0">
              <a:solidFill>
                <a:srgbClr val="000000"/>
              </a:solidFill>
              <a:latin typeface="Arial" panose="020B0604020202020204" pitchFamily="34" charset="0"/>
            </a:endParaRPr>
          </a:p>
          <a:p>
            <a:pPr marL="342900" indent="-342900" defTabSz="914400">
              <a:spcBef>
                <a:spcPct val="20000"/>
              </a:spcBef>
              <a:buClr>
                <a:schemeClr val="tx2"/>
              </a:buClr>
              <a:buSzPct val="70000"/>
              <a:buFont typeface="Wingdings" panose="05000000000000000000" pitchFamily="2" charset="2"/>
              <a:tabLst>
                <a:tab pos="5041900" algn="l"/>
                <a:tab pos="6088380" algn="l"/>
                <a:tab pos="6480175" algn="l"/>
                <a:tab pos="7340600" algn="l"/>
              </a:tabLst>
            </a:pPr>
            <a:r>
              <a:rPr lang="en-US" altLang="zh-CN" sz="1900" baseline="0" dirty="0">
                <a:solidFill>
                  <a:srgbClr val="000000"/>
                </a:solidFill>
                <a:latin typeface="Arial" panose="020B0604020202020204" pitchFamily="34" charset="0"/>
              </a:rPr>
              <a:t>Mycobacterium tuberculosis</a:t>
            </a:r>
            <a:r>
              <a:rPr lang="zh-CN" altLang="en-US" sz="1900" baseline="0" dirty="0">
                <a:solidFill>
                  <a:srgbClr val="000000"/>
                </a:solidFill>
                <a:latin typeface="Arial" panose="020B0604020202020204" pitchFamily="34" charset="0"/>
              </a:rPr>
              <a:t>（结核分枝杆菌）组合		</a:t>
            </a:r>
            <a:r>
              <a:rPr lang="en-US" altLang="zh-CN" sz="1900" baseline="0" dirty="0">
                <a:solidFill>
                  <a:srgbClr val="000000"/>
                </a:solidFill>
                <a:latin typeface="Arial" panose="020B0604020202020204" pitchFamily="34" charset="0"/>
              </a:rPr>
              <a:t>37	   792~932</a:t>
            </a:r>
            <a:endParaRPr lang="en-US" altLang="zh-CN" sz="1900" baseline="0" dirty="0">
              <a:solidFill>
                <a:srgbClr val="000000"/>
              </a:solidFill>
              <a:latin typeface="Arial" panose="020B0604020202020204" pitchFamily="34" charset="0"/>
            </a:endParaRPr>
          </a:p>
          <a:p>
            <a:pPr marL="342900" indent="-342900" defTabSz="914400">
              <a:spcBef>
                <a:spcPct val="20000"/>
              </a:spcBef>
              <a:buClr>
                <a:schemeClr val="tx2"/>
              </a:buClr>
              <a:buSzPct val="70000"/>
              <a:buFont typeface="Wingdings" panose="05000000000000000000" pitchFamily="2" charset="2"/>
              <a:tabLst>
                <a:tab pos="5041900" algn="l"/>
                <a:tab pos="6088380" algn="l"/>
                <a:tab pos="6480175" algn="l"/>
                <a:tab pos="7340600" algn="l"/>
              </a:tabLst>
            </a:pPr>
            <a:r>
              <a:rPr lang="en-US" altLang="zh-CN" sz="1900" baseline="0" dirty="0">
                <a:solidFill>
                  <a:srgbClr val="000000"/>
                </a:solidFill>
                <a:latin typeface="Arial" panose="020B0604020202020204" pitchFamily="34" charset="0"/>
              </a:rPr>
              <a:t>Nitrobacter agilis</a:t>
            </a:r>
            <a:r>
              <a:rPr lang="zh-CN" altLang="en-US" sz="1900" baseline="0" dirty="0">
                <a:solidFill>
                  <a:srgbClr val="000000"/>
                </a:solidFill>
                <a:latin typeface="Arial" panose="020B0604020202020204" pitchFamily="34" charset="0"/>
              </a:rPr>
              <a:t>（活跃硝化杆菌）	  组合		</a:t>
            </a:r>
            <a:r>
              <a:rPr lang="en-US" altLang="zh-CN" sz="1900" baseline="0" dirty="0">
                <a:solidFill>
                  <a:srgbClr val="000000"/>
                </a:solidFill>
                <a:latin typeface="Arial" panose="020B0604020202020204" pitchFamily="34" charset="0"/>
              </a:rPr>
              <a:t>27	    1200</a:t>
            </a:r>
            <a:endParaRPr lang="en-US" altLang="zh-CN" sz="1900" baseline="0" dirty="0">
              <a:solidFill>
                <a:srgbClr val="000000"/>
              </a:solidFill>
              <a:latin typeface="Arial" panose="020B0604020202020204" pitchFamily="34"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4754" name="Rectangle 4"/>
          <p:cNvSpPr/>
          <p:nvPr/>
        </p:nvSpPr>
        <p:spPr>
          <a:xfrm>
            <a:off x="685800" y="1676400"/>
            <a:ext cx="7772400" cy="4953000"/>
          </a:xfrm>
          <a:prstGeom prst="rect">
            <a:avLst/>
          </a:prstGeom>
          <a:noFill/>
          <a:ln w="9525">
            <a:noFill/>
          </a:ln>
        </p:spPr>
        <p:txBody>
          <a:bodyPr/>
          <a:p>
            <a:pPr marL="342900" indent="-342900" defTabSz="914400">
              <a:lnSpc>
                <a:spcPct val="125000"/>
              </a:lnSpc>
              <a:spcBef>
                <a:spcPct val="20000"/>
              </a:spcBef>
              <a:buClr>
                <a:schemeClr val="tx2"/>
              </a:buClr>
              <a:buSzPct val="70000"/>
              <a:buFont typeface="Wingdings" panose="05000000000000000000" pitchFamily="2" charset="2"/>
              <a:tabLst>
                <a:tab pos="1905000" algn="l"/>
                <a:tab pos="3903980" algn="l"/>
                <a:tab pos="5808980" algn="l"/>
              </a:tabLst>
            </a:pPr>
            <a:r>
              <a:rPr lang="zh-CN" altLang="en-US" baseline="0" dirty="0">
                <a:solidFill>
                  <a:srgbClr val="000000"/>
                </a:solidFill>
                <a:latin typeface="楷体_GB2312" pitchFamily="49" charset="-122"/>
              </a:rPr>
              <a:t>温度对微生物的代时有明显影响：</a:t>
            </a:r>
            <a:endParaRPr lang="zh-CN" altLang="en-US" baseline="0" dirty="0">
              <a:solidFill>
                <a:srgbClr val="000000"/>
              </a:solidFill>
              <a:latin typeface="楷体_GB2312" pitchFamily="49" charset="-122"/>
            </a:endParaRPr>
          </a:p>
          <a:p>
            <a:pPr marL="342900" indent="-342900" defTabSz="914400">
              <a:lnSpc>
                <a:spcPct val="125000"/>
              </a:lnSpc>
              <a:spcBef>
                <a:spcPct val="20000"/>
              </a:spcBef>
              <a:buClr>
                <a:schemeClr val="tx2"/>
              </a:buClr>
              <a:buSzPct val="70000"/>
              <a:buFont typeface="Wingdings" panose="05000000000000000000" pitchFamily="2" charset="2"/>
              <a:tabLst>
                <a:tab pos="1905000" algn="l"/>
                <a:tab pos="3903980" algn="l"/>
                <a:tab pos="5808980" algn="l"/>
              </a:tabLst>
            </a:pPr>
            <a:r>
              <a:rPr lang="zh-CN" altLang="en-US" baseline="0" dirty="0">
                <a:solidFill>
                  <a:srgbClr val="000000"/>
                </a:solidFill>
                <a:latin typeface="楷体_GB2312" pitchFamily="49" charset="-122"/>
              </a:rPr>
              <a:t>            </a:t>
            </a:r>
            <a:r>
              <a:rPr lang="en-US" altLang="zh-CN" baseline="0" dirty="0">
                <a:solidFill>
                  <a:srgbClr val="000000"/>
                </a:solidFill>
                <a:latin typeface="楷体_GB2312" pitchFamily="49" charset="-122"/>
              </a:rPr>
              <a:t>E. Coli </a:t>
            </a:r>
            <a:r>
              <a:rPr lang="zh-CN" altLang="en-US" baseline="0" dirty="0">
                <a:solidFill>
                  <a:srgbClr val="000000"/>
                </a:solidFill>
                <a:latin typeface="楷体_GB2312" pitchFamily="49" charset="-122"/>
              </a:rPr>
              <a:t>在不同温度下的代时</a:t>
            </a:r>
            <a:endParaRPr lang="zh-CN" altLang="en-US" baseline="0" dirty="0">
              <a:solidFill>
                <a:srgbClr val="000000"/>
              </a:solidFill>
              <a:latin typeface="楷体_GB2312" pitchFamily="49" charset="-122"/>
            </a:endParaRPr>
          </a:p>
          <a:p>
            <a:pPr marL="342900" indent="-342900" defTabSz="914400">
              <a:lnSpc>
                <a:spcPct val="125000"/>
              </a:lnSpc>
              <a:spcBef>
                <a:spcPct val="20000"/>
              </a:spcBef>
              <a:buClr>
                <a:schemeClr val="tx2"/>
              </a:buClr>
              <a:buSzPct val="70000"/>
              <a:buFont typeface="Wingdings" panose="05000000000000000000" pitchFamily="2" charset="2"/>
              <a:tabLst>
                <a:tab pos="1905000" algn="l"/>
                <a:tab pos="3903980" algn="l"/>
                <a:tab pos="5808980" algn="l"/>
              </a:tabLst>
            </a:pPr>
            <a:r>
              <a:rPr lang="zh-CN" altLang="en-US" baseline="0" dirty="0">
                <a:solidFill>
                  <a:srgbClr val="000000"/>
                </a:solidFill>
                <a:latin typeface="楷体_GB2312" pitchFamily="49" charset="-122"/>
              </a:rPr>
              <a:t>温度（℃）	代时（分）	温度（℃）	代时（分）</a:t>
            </a:r>
            <a:endParaRPr lang="zh-CN" altLang="en-US" baseline="0" dirty="0">
              <a:solidFill>
                <a:srgbClr val="000000"/>
              </a:solidFill>
              <a:latin typeface="楷体_GB2312" pitchFamily="49" charset="-122"/>
            </a:endParaRPr>
          </a:p>
          <a:p>
            <a:pPr marL="342900" indent="-342900" defTabSz="914400">
              <a:lnSpc>
                <a:spcPct val="125000"/>
              </a:lnSpc>
              <a:spcBef>
                <a:spcPct val="20000"/>
              </a:spcBef>
              <a:buClr>
                <a:schemeClr val="tx2"/>
              </a:buClr>
              <a:buSzPct val="70000"/>
              <a:buFont typeface="Wingdings" panose="05000000000000000000" pitchFamily="2" charset="2"/>
              <a:tabLst>
                <a:tab pos="1905000" algn="l"/>
                <a:tab pos="3903980" algn="l"/>
                <a:tab pos="5808980" algn="l"/>
              </a:tabLst>
            </a:pPr>
            <a:r>
              <a:rPr lang="en-US" altLang="zh-CN" baseline="0" dirty="0">
                <a:solidFill>
                  <a:srgbClr val="000000"/>
                </a:solidFill>
                <a:latin typeface="楷体_GB2312" pitchFamily="49" charset="-122"/>
              </a:rPr>
              <a:t>10		860	35	22</a:t>
            </a:r>
            <a:endParaRPr lang="en-US" altLang="zh-CN" baseline="0" dirty="0">
              <a:solidFill>
                <a:srgbClr val="000000"/>
              </a:solidFill>
              <a:latin typeface="楷体_GB2312" pitchFamily="49" charset="-122"/>
            </a:endParaRPr>
          </a:p>
          <a:p>
            <a:pPr marL="342900" indent="-342900" defTabSz="914400">
              <a:lnSpc>
                <a:spcPct val="125000"/>
              </a:lnSpc>
              <a:spcBef>
                <a:spcPct val="20000"/>
              </a:spcBef>
              <a:buClr>
                <a:schemeClr val="tx2"/>
              </a:buClr>
              <a:buSzPct val="70000"/>
              <a:buFont typeface="Wingdings" panose="05000000000000000000" pitchFamily="2" charset="2"/>
              <a:tabLst>
                <a:tab pos="1905000" algn="l"/>
                <a:tab pos="3903980" algn="l"/>
                <a:tab pos="5808980" algn="l"/>
              </a:tabLst>
            </a:pPr>
            <a:r>
              <a:rPr lang="en-US" altLang="zh-CN" baseline="0" dirty="0">
                <a:solidFill>
                  <a:srgbClr val="000000"/>
                </a:solidFill>
                <a:latin typeface="楷体_GB2312" pitchFamily="49" charset="-122"/>
              </a:rPr>
              <a:t>15		120	37	17</a:t>
            </a:r>
            <a:endParaRPr lang="en-US" altLang="zh-CN" baseline="0" dirty="0">
              <a:solidFill>
                <a:srgbClr val="000000"/>
              </a:solidFill>
              <a:latin typeface="楷体_GB2312" pitchFamily="49" charset="-122"/>
            </a:endParaRPr>
          </a:p>
          <a:p>
            <a:pPr marL="342900" indent="-342900" defTabSz="914400">
              <a:lnSpc>
                <a:spcPct val="125000"/>
              </a:lnSpc>
              <a:spcBef>
                <a:spcPct val="20000"/>
              </a:spcBef>
              <a:buClr>
                <a:schemeClr val="tx2"/>
              </a:buClr>
              <a:buSzPct val="70000"/>
              <a:buFont typeface="Wingdings" panose="05000000000000000000" pitchFamily="2" charset="2"/>
              <a:tabLst>
                <a:tab pos="1905000" algn="l"/>
                <a:tab pos="3903980" algn="l"/>
                <a:tab pos="5808980" algn="l"/>
              </a:tabLst>
            </a:pPr>
            <a:r>
              <a:rPr lang="en-US" altLang="zh-CN" baseline="0" dirty="0">
                <a:solidFill>
                  <a:srgbClr val="000000"/>
                </a:solidFill>
                <a:latin typeface="楷体_GB2312" pitchFamily="49" charset="-122"/>
              </a:rPr>
              <a:t>20		90	40	17.5</a:t>
            </a:r>
            <a:endParaRPr lang="en-US" altLang="zh-CN" baseline="0" dirty="0">
              <a:solidFill>
                <a:srgbClr val="000000"/>
              </a:solidFill>
              <a:latin typeface="楷体_GB2312" pitchFamily="49" charset="-122"/>
            </a:endParaRPr>
          </a:p>
          <a:p>
            <a:pPr marL="342900" indent="-342900" defTabSz="914400">
              <a:lnSpc>
                <a:spcPct val="125000"/>
              </a:lnSpc>
              <a:spcBef>
                <a:spcPct val="20000"/>
              </a:spcBef>
              <a:buClr>
                <a:schemeClr val="tx2"/>
              </a:buClr>
              <a:buSzPct val="70000"/>
              <a:buFont typeface="Wingdings" panose="05000000000000000000" pitchFamily="2" charset="2"/>
              <a:tabLst>
                <a:tab pos="1905000" algn="l"/>
                <a:tab pos="3903980" algn="l"/>
                <a:tab pos="5808980" algn="l"/>
              </a:tabLst>
            </a:pPr>
            <a:r>
              <a:rPr lang="en-US" altLang="zh-CN" baseline="0" dirty="0">
                <a:solidFill>
                  <a:srgbClr val="000000"/>
                </a:solidFill>
                <a:latin typeface="楷体_GB2312" pitchFamily="49" charset="-122"/>
              </a:rPr>
              <a:t>25		40	45	20</a:t>
            </a:r>
            <a:endParaRPr lang="en-US" altLang="zh-CN" baseline="0" dirty="0">
              <a:solidFill>
                <a:srgbClr val="000000"/>
              </a:solidFill>
              <a:latin typeface="楷体_GB2312" pitchFamily="49" charset="-122"/>
            </a:endParaRPr>
          </a:p>
          <a:p>
            <a:pPr marL="342900" indent="-342900" defTabSz="914400">
              <a:lnSpc>
                <a:spcPct val="125000"/>
              </a:lnSpc>
              <a:spcBef>
                <a:spcPct val="20000"/>
              </a:spcBef>
              <a:buClr>
                <a:schemeClr val="tx2"/>
              </a:buClr>
              <a:buSzPct val="70000"/>
              <a:buFont typeface="Wingdings" panose="05000000000000000000" pitchFamily="2" charset="2"/>
              <a:tabLst>
                <a:tab pos="1905000" algn="l"/>
                <a:tab pos="3903980" algn="l"/>
                <a:tab pos="5808980" algn="l"/>
              </a:tabLst>
            </a:pPr>
            <a:r>
              <a:rPr lang="en-US" altLang="zh-CN" baseline="0" dirty="0">
                <a:solidFill>
                  <a:srgbClr val="000000"/>
                </a:solidFill>
                <a:latin typeface="楷体_GB2312" pitchFamily="49" charset="-122"/>
              </a:rPr>
              <a:t>30		29	47.5	77</a:t>
            </a:r>
            <a:endParaRPr lang="en-US" altLang="zh-CN" baseline="0" dirty="0">
              <a:solidFill>
                <a:srgbClr val="000000"/>
              </a:solidFill>
              <a:latin typeface="楷体_GB2312" pitchFamily="49"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Rectangle 2"/>
          <p:cNvSpPr/>
          <p:nvPr/>
        </p:nvSpPr>
        <p:spPr>
          <a:xfrm>
            <a:off x="228600" y="457200"/>
            <a:ext cx="8915400" cy="1066800"/>
          </a:xfrm>
          <a:prstGeom prst="rect">
            <a:avLst/>
          </a:prstGeom>
          <a:noFill/>
          <a:ln w="9525">
            <a:noFill/>
          </a:ln>
        </p:spPr>
        <p:txBody>
          <a:bodyPr anchor="ctr" anchorCtr="0"/>
          <a:p>
            <a:pPr>
              <a:lnSpc>
                <a:spcPct val="135000"/>
              </a:lnSpc>
            </a:pPr>
            <a:r>
              <a:rPr lang="zh-CN" altLang="en-US" sz="3200" baseline="0" dirty="0">
                <a:solidFill>
                  <a:srgbClr val="C00000"/>
                </a:solidFill>
                <a:latin typeface="楷体_GB2312" pitchFamily="49" charset="-122"/>
              </a:rPr>
              <a:t>（二）</a:t>
            </a:r>
            <a:r>
              <a:rPr lang="zh-CN" altLang="en-US" sz="3200" baseline="0" dirty="0">
                <a:solidFill>
                  <a:srgbClr val="C00000"/>
                </a:solidFill>
                <a:latin typeface="Times New Roman" panose="02020603050405020304" pitchFamily="18" charset="0"/>
              </a:rPr>
              <a:t>氮源：</a:t>
            </a:r>
            <a:br>
              <a:rPr lang="zh-CN" altLang="en-US" baseline="0" dirty="0">
                <a:latin typeface="Arial" panose="020B0604020202020204" pitchFamily="34" charset="0"/>
              </a:rPr>
            </a:br>
            <a:r>
              <a:rPr lang="zh-CN" altLang="en-US" sz="800" baseline="0" dirty="0">
                <a:latin typeface="Arial" panose="020B0604020202020204" pitchFamily="34" charset="0"/>
              </a:rPr>
              <a:t>            </a:t>
            </a:r>
            <a:endParaRPr lang="zh-CN" altLang="en-US" baseline="0" dirty="0">
              <a:latin typeface="Arial" panose="020B0604020202020204" pitchFamily="34" charset="0"/>
            </a:endParaRPr>
          </a:p>
        </p:txBody>
      </p:sp>
      <p:sp>
        <p:nvSpPr>
          <p:cNvPr id="11267" name="Text Box 3"/>
          <p:cNvSpPr txBox="1"/>
          <p:nvPr/>
        </p:nvSpPr>
        <p:spPr>
          <a:xfrm>
            <a:off x="2133600" y="4495800"/>
            <a:ext cx="1250950" cy="519113"/>
          </a:xfrm>
          <a:prstGeom prst="rect">
            <a:avLst/>
          </a:prstGeom>
          <a:noFill/>
          <a:ln w="9525">
            <a:noFill/>
          </a:ln>
        </p:spPr>
        <p:txBody>
          <a:bodyPr wrap="none">
            <a:spAutoFit/>
          </a:bodyPr>
          <a:p>
            <a:r>
              <a:rPr lang="zh-CN" altLang="en-US" sz="2800" baseline="0" dirty="0">
                <a:latin typeface="Times New Roman" panose="02020603050405020304" pitchFamily="18" charset="0"/>
              </a:rPr>
              <a:t>氮源谱</a:t>
            </a:r>
            <a:endParaRPr lang="zh-CN" altLang="en-US" sz="2800" baseline="0" dirty="0">
              <a:latin typeface="Times New Roman" panose="02020603050405020304" pitchFamily="18" charset="0"/>
            </a:endParaRPr>
          </a:p>
        </p:txBody>
      </p:sp>
      <p:sp>
        <p:nvSpPr>
          <p:cNvPr id="11268" name="Text Box 4"/>
          <p:cNvSpPr txBox="1"/>
          <p:nvPr/>
        </p:nvSpPr>
        <p:spPr>
          <a:xfrm>
            <a:off x="2895600" y="4038600"/>
            <a:ext cx="1066800" cy="1555750"/>
          </a:xfrm>
          <a:prstGeom prst="rect">
            <a:avLst/>
          </a:prstGeom>
          <a:noFill/>
          <a:ln w="9525">
            <a:noFill/>
          </a:ln>
        </p:spPr>
        <p:txBody>
          <a:bodyPr>
            <a:spAutoFit/>
          </a:bodyPr>
          <a:p>
            <a:pPr>
              <a:spcBef>
                <a:spcPct val="50000"/>
              </a:spcBef>
            </a:pPr>
            <a:r>
              <a:rPr lang="zh-CN" altLang="en-US" sz="9600" b="0" baseline="0" dirty="0">
                <a:latin typeface="Times New Roman" panose="02020603050405020304" pitchFamily="18" charset="0"/>
                <a:ea typeface="SimSun" panose="02010600030101010101" pitchFamily="2" charset="-122"/>
              </a:rPr>
              <a:t>｛</a:t>
            </a:r>
            <a:endParaRPr lang="zh-CN" altLang="en-US" sz="9600" b="0" baseline="0" dirty="0">
              <a:latin typeface="Times New Roman" panose="02020603050405020304" pitchFamily="18" charset="0"/>
              <a:ea typeface="SimSun" panose="02010600030101010101" pitchFamily="2" charset="-122"/>
            </a:endParaRPr>
          </a:p>
        </p:txBody>
      </p:sp>
      <p:sp>
        <p:nvSpPr>
          <p:cNvPr id="11269" name="Text Box 5"/>
          <p:cNvSpPr txBox="1"/>
          <p:nvPr/>
        </p:nvSpPr>
        <p:spPr>
          <a:xfrm>
            <a:off x="4191000" y="3810000"/>
            <a:ext cx="1289050" cy="557213"/>
          </a:xfrm>
          <a:prstGeom prst="rect">
            <a:avLst/>
          </a:prstGeom>
          <a:solidFill>
            <a:srgbClr val="FFFF99"/>
          </a:solidFill>
          <a:ln w="38100" cap="flat" cmpd="dbl">
            <a:solidFill>
              <a:srgbClr val="FF0000"/>
            </a:solidFill>
            <a:prstDash val="solid"/>
            <a:miter/>
            <a:headEnd type="none" w="med" len="med"/>
            <a:tailEnd type="none" w="med" len="med"/>
          </a:ln>
        </p:spPr>
        <p:txBody>
          <a:bodyPr wrap="none">
            <a:spAutoFit/>
          </a:bodyPr>
          <a:p>
            <a:r>
              <a:rPr lang="zh-CN" altLang="en-US" sz="2800" baseline="0" dirty="0">
                <a:latin typeface="Times New Roman" panose="02020603050405020304" pitchFamily="18" charset="0"/>
              </a:rPr>
              <a:t>有机氮</a:t>
            </a:r>
            <a:endParaRPr lang="zh-CN" altLang="en-US" sz="2800" baseline="0" dirty="0">
              <a:latin typeface="Times New Roman" panose="02020603050405020304" pitchFamily="18" charset="0"/>
            </a:endParaRPr>
          </a:p>
        </p:txBody>
      </p:sp>
      <p:sp>
        <p:nvSpPr>
          <p:cNvPr id="11270" name="Text Box 6"/>
          <p:cNvSpPr txBox="1"/>
          <p:nvPr/>
        </p:nvSpPr>
        <p:spPr>
          <a:xfrm>
            <a:off x="4191000" y="5410200"/>
            <a:ext cx="1289050" cy="557213"/>
          </a:xfrm>
          <a:prstGeom prst="rect">
            <a:avLst/>
          </a:prstGeom>
          <a:solidFill>
            <a:srgbClr val="FFFF99"/>
          </a:solidFill>
          <a:ln w="38100" cap="flat" cmpd="dbl">
            <a:solidFill>
              <a:srgbClr val="FF0000"/>
            </a:solidFill>
            <a:prstDash val="solid"/>
            <a:miter/>
            <a:headEnd type="none" w="med" len="med"/>
            <a:tailEnd type="none" w="med" len="med"/>
          </a:ln>
        </p:spPr>
        <p:txBody>
          <a:bodyPr wrap="none">
            <a:spAutoFit/>
          </a:bodyPr>
          <a:p>
            <a:r>
              <a:rPr lang="zh-CN" altLang="en-US" sz="2800" baseline="0" dirty="0">
                <a:latin typeface="Times New Roman" panose="02020603050405020304" pitchFamily="18" charset="0"/>
              </a:rPr>
              <a:t>无机氮</a:t>
            </a:r>
            <a:endParaRPr lang="zh-CN" altLang="en-US" sz="2800" baseline="0" dirty="0">
              <a:latin typeface="Times New Roman" panose="02020603050405020304" pitchFamily="18" charset="0"/>
            </a:endParaRPr>
          </a:p>
        </p:txBody>
      </p:sp>
      <p:sp>
        <p:nvSpPr>
          <p:cNvPr id="11271" name="Text Box 7"/>
          <p:cNvSpPr txBox="1"/>
          <p:nvPr/>
        </p:nvSpPr>
        <p:spPr>
          <a:xfrm>
            <a:off x="6096000" y="5054600"/>
            <a:ext cx="1289050" cy="1838325"/>
          </a:xfrm>
          <a:prstGeom prst="rect">
            <a:avLst/>
          </a:prstGeom>
          <a:solidFill>
            <a:srgbClr val="C9E4FF"/>
          </a:solidFill>
          <a:ln w="38100" cap="flat" cmpd="dbl">
            <a:solidFill>
              <a:srgbClr val="FF0000"/>
            </a:solidFill>
            <a:prstDash val="solid"/>
            <a:miter/>
            <a:headEnd type="none" w="med" len="med"/>
            <a:tailEnd type="none" w="med" len="med"/>
          </a:ln>
        </p:spPr>
        <p:txBody>
          <a:bodyPr wrap="none">
            <a:spAutoFit/>
          </a:bodyPr>
          <a:p>
            <a:r>
              <a:rPr lang="en-US" altLang="zh-CN" sz="2800" baseline="0" dirty="0">
                <a:latin typeface="Times New Roman" panose="02020603050405020304" pitchFamily="18" charset="0"/>
              </a:rPr>
              <a:t>NH3</a:t>
            </a:r>
            <a:endParaRPr lang="en-US" altLang="zh-CN" sz="2800" baseline="0" dirty="0">
              <a:latin typeface="Times New Roman" panose="02020603050405020304" pitchFamily="18" charset="0"/>
            </a:endParaRPr>
          </a:p>
          <a:p>
            <a:r>
              <a:rPr lang="zh-CN" altLang="en-US" sz="2800" baseline="0" dirty="0">
                <a:latin typeface="Times New Roman" panose="02020603050405020304" pitchFamily="18" charset="0"/>
              </a:rPr>
              <a:t>铵盐</a:t>
            </a:r>
            <a:endParaRPr lang="zh-CN" altLang="en-US" sz="2800" baseline="0" dirty="0">
              <a:latin typeface="Times New Roman" panose="02020603050405020304" pitchFamily="18" charset="0"/>
            </a:endParaRPr>
          </a:p>
          <a:p>
            <a:r>
              <a:rPr lang="zh-CN" altLang="en-US" sz="2800" baseline="0" dirty="0">
                <a:latin typeface="Times New Roman" panose="02020603050405020304" pitchFamily="18" charset="0"/>
              </a:rPr>
              <a:t>硝酸盐</a:t>
            </a:r>
            <a:endParaRPr lang="zh-CN" altLang="en-US" sz="2800" baseline="0" dirty="0">
              <a:latin typeface="Times New Roman" panose="02020603050405020304" pitchFamily="18" charset="0"/>
            </a:endParaRPr>
          </a:p>
          <a:p>
            <a:r>
              <a:rPr lang="en-US" altLang="zh-CN" sz="2800" baseline="0" dirty="0">
                <a:latin typeface="Times New Roman" panose="02020603050405020304" pitchFamily="18" charset="0"/>
              </a:rPr>
              <a:t>N2</a:t>
            </a:r>
            <a:endParaRPr lang="en-US" altLang="zh-CN" sz="2800" baseline="0" dirty="0">
              <a:latin typeface="Times New Roman" panose="02020603050405020304" pitchFamily="18" charset="0"/>
            </a:endParaRPr>
          </a:p>
        </p:txBody>
      </p:sp>
      <p:sp>
        <p:nvSpPr>
          <p:cNvPr id="11272" name="Text Box 8"/>
          <p:cNvSpPr txBox="1"/>
          <p:nvPr/>
        </p:nvSpPr>
        <p:spPr>
          <a:xfrm>
            <a:off x="4876800" y="3200400"/>
            <a:ext cx="1066800" cy="1555750"/>
          </a:xfrm>
          <a:prstGeom prst="rect">
            <a:avLst/>
          </a:prstGeom>
          <a:noFill/>
          <a:ln w="9525">
            <a:noFill/>
          </a:ln>
        </p:spPr>
        <p:txBody>
          <a:bodyPr>
            <a:spAutoFit/>
          </a:bodyPr>
          <a:p>
            <a:pPr>
              <a:spcBef>
                <a:spcPct val="50000"/>
              </a:spcBef>
            </a:pPr>
            <a:r>
              <a:rPr lang="zh-CN" altLang="en-US" sz="9600" b="0" baseline="0" dirty="0">
                <a:latin typeface="Times New Roman" panose="02020603050405020304" pitchFamily="18" charset="0"/>
                <a:ea typeface="SimSun" panose="02010600030101010101" pitchFamily="2" charset="-122"/>
              </a:rPr>
              <a:t>｛</a:t>
            </a:r>
            <a:endParaRPr lang="zh-CN" altLang="en-US" sz="9600" b="0" baseline="0" dirty="0">
              <a:latin typeface="Times New Roman" panose="02020603050405020304" pitchFamily="18" charset="0"/>
              <a:ea typeface="SimSun" panose="02010600030101010101" pitchFamily="2" charset="-122"/>
            </a:endParaRPr>
          </a:p>
        </p:txBody>
      </p:sp>
      <p:sp>
        <p:nvSpPr>
          <p:cNvPr id="11273" name="Text Box 9"/>
          <p:cNvSpPr txBox="1"/>
          <p:nvPr/>
        </p:nvSpPr>
        <p:spPr>
          <a:xfrm>
            <a:off x="4800600" y="5105400"/>
            <a:ext cx="1066800" cy="1555750"/>
          </a:xfrm>
          <a:prstGeom prst="rect">
            <a:avLst/>
          </a:prstGeom>
          <a:noFill/>
          <a:ln w="9525">
            <a:noFill/>
          </a:ln>
        </p:spPr>
        <p:txBody>
          <a:bodyPr>
            <a:spAutoFit/>
          </a:bodyPr>
          <a:p>
            <a:pPr>
              <a:spcBef>
                <a:spcPct val="50000"/>
              </a:spcBef>
            </a:pPr>
            <a:r>
              <a:rPr lang="zh-CN" altLang="en-US" sz="9600" b="0" baseline="0" dirty="0">
                <a:latin typeface="Times New Roman" panose="02020603050405020304" pitchFamily="18" charset="0"/>
                <a:ea typeface="SimSun" panose="02010600030101010101" pitchFamily="2" charset="-122"/>
              </a:rPr>
              <a:t>｛</a:t>
            </a:r>
            <a:endParaRPr lang="zh-CN" altLang="en-US" sz="9600" b="0" baseline="0" dirty="0">
              <a:latin typeface="Times New Roman" panose="02020603050405020304" pitchFamily="18" charset="0"/>
              <a:ea typeface="SimSun" panose="02010600030101010101" pitchFamily="2" charset="-122"/>
            </a:endParaRPr>
          </a:p>
        </p:txBody>
      </p:sp>
      <p:sp>
        <p:nvSpPr>
          <p:cNvPr id="11274" name="Text Box 10"/>
          <p:cNvSpPr txBox="1"/>
          <p:nvPr/>
        </p:nvSpPr>
        <p:spPr>
          <a:xfrm>
            <a:off x="6096000" y="2971800"/>
            <a:ext cx="1289050" cy="1838325"/>
          </a:xfrm>
          <a:prstGeom prst="rect">
            <a:avLst/>
          </a:prstGeom>
          <a:solidFill>
            <a:srgbClr val="C5E2FF"/>
          </a:solidFill>
          <a:ln w="38100" cap="flat" cmpd="dbl">
            <a:solidFill>
              <a:srgbClr val="FF0000"/>
            </a:solidFill>
            <a:prstDash val="solid"/>
            <a:miter/>
            <a:headEnd type="none" w="med" len="med"/>
            <a:tailEnd type="none" w="med" len="med"/>
          </a:ln>
        </p:spPr>
        <p:txBody>
          <a:bodyPr wrap="none">
            <a:spAutoFit/>
          </a:bodyPr>
          <a:p>
            <a:r>
              <a:rPr lang="zh-CN" altLang="en-US" sz="2800" baseline="0" dirty="0">
                <a:latin typeface="Times New Roman" panose="02020603050405020304" pitchFamily="18" charset="0"/>
              </a:rPr>
              <a:t>蛋白质</a:t>
            </a:r>
            <a:endParaRPr lang="zh-CN" altLang="en-US" sz="2800" baseline="0" dirty="0">
              <a:latin typeface="Times New Roman" panose="02020603050405020304" pitchFamily="18" charset="0"/>
            </a:endParaRPr>
          </a:p>
          <a:p>
            <a:r>
              <a:rPr lang="zh-CN" altLang="en-US" sz="2800" baseline="0" dirty="0">
                <a:latin typeface="Times New Roman" panose="02020603050405020304" pitchFamily="18" charset="0"/>
              </a:rPr>
              <a:t>核酸</a:t>
            </a:r>
            <a:endParaRPr lang="zh-CN" altLang="en-US" sz="2800" baseline="0" dirty="0">
              <a:latin typeface="Times New Roman" panose="02020603050405020304" pitchFamily="18" charset="0"/>
            </a:endParaRPr>
          </a:p>
          <a:p>
            <a:r>
              <a:rPr lang="zh-CN" altLang="en-US" sz="2800" baseline="0" dirty="0">
                <a:latin typeface="Times New Roman" panose="02020603050405020304" pitchFamily="18" charset="0"/>
              </a:rPr>
              <a:t>氨基酸</a:t>
            </a:r>
            <a:endParaRPr lang="zh-CN" altLang="en-US" sz="2800" baseline="0" dirty="0">
              <a:latin typeface="Times New Roman" panose="02020603050405020304" pitchFamily="18" charset="0"/>
            </a:endParaRPr>
          </a:p>
          <a:p>
            <a:r>
              <a:rPr lang="zh-CN" altLang="en-US" sz="2800" baseline="0" dirty="0">
                <a:latin typeface="Times New Roman" panose="02020603050405020304" pitchFamily="18" charset="0"/>
              </a:rPr>
              <a:t>尿素</a:t>
            </a:r>
            <a:endParaRPr lang="zh-CN" altLang="en-US" sz="2800" baseline="0" dirty="0">
              <a:latin typeface="Times New Roman" panose="02020603050405020304" pitchFamily="18" charset="0"/>
            </a:endParaRPr>
          </a:p>
        </p:txBody>
      </p:sp>
      <p:sp>
        <p:nvSpPr>
          <p:cNvPr id="11275" name="矩形 10"/>
          <p:cNvSpPr/>
          <p:nvPr/>
        </p:nvSpPr>
        <p:spPr>
          <a:xfrm>
            <a:off x="304800" y="2009775"/>
            <a:ext cx="8382000" cy="954088"/>
          </a:xfrm>
          <a:prstGeom prst="rect">
            <a:avLst/>
          </a:prstGeom>
          <a:noFill/>
          <a:ln w="9525">
            <a:noFill/>
          </a:ln>
        </p:spPr>
        <p:txBody>
          <a:bodyPr>
            <a:spAutoFit/>
          </a:bodyPr>
          <a:p>
            <a:r>
              <a:rPr lang="zh-CN" altLang="en-US" sz="2800" baseline="0" dirty="0">
                <a:solidFill>
                  <a:srgbClr val="000000"/>
                </a:solidFill>
                <a:latin typeface="楷体_GB2312" pitchFamily="49" charset="-122"/>
              </a:rPr>
              <a:t>凡是可以被微生物用来构成细胞物质或代谢产物中氮素来源的物质，通称氮源。</a:t>
            </a:r>
            <a:endParaRPr lang="zh-CN" altLang="en-US" sz="2800" dirty="0">
              <a:latin typeface="楷体_GB2312" pitchFamily="49" charset="-122"/>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5778" name="Text Box 2"/>
          <p:cNvSpPr txBox="1"/>
          <p:nvPr/>
        </p:nvSpPr>
        <p:spPr>
          <a:xfrm>
            <a:off x="381000" y="642938"/>
            <a:ext cx="1447800" cy="576262"/>
          </a:xfrm>
          <a:prstGeom prst="rect">
            <a:avLst/>
          </a:prstGeom>
          <a:solidFill>
            <a:srgbClr val="2205CD"/>
          </a:solidFill>
          <a:ln w="57150" cap="flat" cmpd="thickThin">
            <a:solidFill>
              <a:srgbClr val="FF9900"/>
            </a:solidFill>
            <a:prstDash val="solid"/>
            <a:miter/>
            <a:headEnd type="none" w="med" len="med"/>
            <a:tailEnd type="none" w="med" len="med"/>
          </a:ln>
        </p:spPr>
        <p:txBody>
          <a:bodyPr>
            <a:spAutoFit/>
          </a:bodyPr>
          <a:p>
            <a:pPr>
              <a:spcBef>
                <a:spcPct val="50000"/>
              </a:spcBef>
            </a:pPr>
            <a:r>
              <a:rPr lang="zh-CN" altLang="en-US" sz="2800" baseline="0" dirty="0">
                <a:solidFill>
                  <a:schemeClr val="bg1"/>
                </a:solidFill>
                <a:latin typeface="楷体_GB2312" pitchFamily="49" charset="-122"/>
              </a:rPr>
              <a:t>稳定期 </a:t>
            </a:r>
            <a:endParaRPr lang="zh-CN" altLang="en-US" sz="2800" baseline="0" dirty="0">
              <a:solidFill>
                <a:schemeClr val="bg1"/>
              </a:solidFill>
              <a:latin typeface="楷体_GB2312" pitchFamily="49" charset="-122"/>
            </a:endParaRPr>
          </a:p>
        </p:txBody>
      </p:sp>
      <p:sp>
        <p:nvSpPr>
          <p:cNvPr id="75779" name="Text Box 3"/>
          <p:cNvSpPr txBox="1"/>
          <p:nvPr/>
        </p:nvSpPr>
        <p:spPr>
          <a:xfrm>
            <a:off x="1143000" y="1828800"/>
            <a:ext cx="7239000" cy="974725"/>
          </a:xfrm>
          <a:prstGeom prst="rect">
            <a:avLst/>
          </a:prstGeom>
          <a:blipFill rotWithShape="0">
            <a:blip r:embed="rId1"/>
          </a:blipFill>
          <a:ln w="28575" cap="flat" cmpd="sng">
            <a:solidFill>
              <a:srgbClr val="FF6600"/>
            </a:solidFill>
            <a:prstDash val="sysDot"/>
            <a:miter/>
            <a:headEnd type="none" w="med" len="med"/>
            <a:tailEnd type="none" w="med" len="med"/>
          </a:ln>
        </p:spPr>
        <p:txBody>
          <a:bodyPr>
            <a:spAutoFit/>
          </a:bodyPr>
          <a:p>
            <a:pPr algn="ctr"/>
            <a:r>
              <a:rPr lang="zh-CN" altLang="en-US" sz="2800" baseline="0" dirty="0">
                <a:solidFill>
                  <a:srgbClr val="FFFFCC"/>
                </a:solidFill>
                <a:latin typeface="Times New Roman" panose="02020603050405020304" pitchFamily="18" charset="0"/>
              </a:rPr>
              <a:t>特点</a:t>
            </a:r>
            <a:r>
              <a:rPr lang="zh-CN" altLang="zh-CN" sz="2800" baseline="0" dirty="0">
                <a:solidFill>
                  <a:srgbClr val="FFFFCC"/>
                </a:solidFill>
                <a:latin typeface="Times New Roman" panose="02020603050405020304" pitchFamily="18" charset="0"/>
              </a:rPr>
              <a:t>：</a:t>
            </a:r>
            <a:r>
              <a:rPr lang="zh-CN" altLang="en-US" sz="2800" baseline="0" dirty="0">
                <a:solidFill>
                  <a:srgbClr val="FFFFCC"/>
                </a:solidFill>
                <a:latin typeface="Times New Roman" panose="02020603050405020304" pitchFamily="18" charset="0"/>
              </a:rPr>
              <a:t>新繁殖的细胞数与衰亡的细胞数相等</a:t>
            </a:r>
            <a:endParaRPr lang="zh-CN" altLang="en-US" sz="2800" baseline="0" dirty="0">
              <a:solidFill>
                <a:srgbClr val="FFFFCC"/>
              </a:solidFill>
              <a:latin typeface="Times New Roman" panose="02020603050405020304" pitchFamily="18" charset="0"/>
            </a:endParaRPr>
          </a:p>
          <a:p>
            <a:pPr algn="ctr"/>
            <a:r>
              <a:rPr lang="zh-CN" altLang="en-US" sz="2800" baseline="0" dirty="0">
                <a:solidFill>
                  <a:srgbClr val="FFFFCC"/>
                </a:solidFill>
                <a:latin typeface="Times New Roman" panose="02020603050405020304" pitchFamily="18" charset="0"/>
              </a:rPr>
              <a:t>开始积累代谢产物</a:t>
            </a:r>
            <a:endParaRPr lang="zh-CN" altLang="en-US" sz="2800" baseline="0" dirty="0">
              <a:solidFill>
                <a:srgbClr val="FFFFCC"/>
              </a:solidFill>
              <a:latin typeface="Times New Roman" panose="02020603050405020304" pitchFamily="18" charset="0"/>
            </a:endParaRPr>
          </a:p>
        </p:txBody>
      </p:sp>
      <p:sp>
        <p:nvSpPr>
          <p:cNvPr id="75780" name="Rectangle 4"/>
          <p:cNvSpPr/>
          <p:nvPr/>
        </p:nvSpPr>
        <p:spPr>
          <a:xfrm>
            <a:off x="381000" y="3200400"/>
            <a:ext cx="8763000" cy="2209800"/>
          </a:xfrm>
          <a:prstGeom prst="rect">
            <a:avLst/>
          </a:prstGeom>
          <a:noFill/>
          <a:ln w="9525">
            <a:noFill/>
          </a:ln>
        </p:spPr>
        <p:txBody>
          <a:bodyPr/>
          <a:p>
            <a:pPr marL="342900" indent="-342900">
              <a:spcBef>
                <a:spcPct val="20000"/>
              </a:spcBef>
              <a:buClr>
                <a:schemeClr val="tx2"/>
              </a:buClr>
              <a:buSzPct val="70000"/>
              <a:buFont typeface="Wingdings" panose="05000000000000000000" pitchFamily="2" charset="2"/>
              <a:buChar char="p"/>
            </a:pPr>
            <a:r>
              <a:rPr lang="zh-CN" altLang="en-US" sz="2600" baseline="0" dirty="0">
                <a:solidFill>
                  <a:srgbClr val="DE00DE"/>
                </a:solidFill>
                <a:latin typeface="楷体_GB2312" pitchFamily="49" charset="-122"/>
              </a:rPr>
              <a:t>这时菌体产量达到了最高点。</a:t>
            </a:r>
            <a:endParaRPr lang="zh-CN" altLang="en-US" sz="2600" b="0" baseline="0" dirty="0">
              <a:solidFill>
                <a:srgbClr val="DE00DE"/>
              </a:solidFill>
              <a:latin typeface="楷体_GB2312" pitchFamily="49" charset="-122"/>
            </a:endParaRPr>
          </a:p>
          <a:p>
            <a:pPr marL="342900" indent="-342900">
              <a:spcBef>
                <a:spcPct val="20000"/>
              </a:spcBef>
              <a:buClr>
                <a:schemeClr val="tx2"/>
              </a:buClr>
              <a:buSzPct val="70000"/>
              <a:buFont typeface="Wingdings" panose="05000000000000000000" pitchFamily="2" charset="2"/>
              <a:buChar char="p"/>
            </a:pPr>
            <a:r>
              <a:rPr lang="zh-CN" altLang="en-US" sz="2600" baseline="0" dirty="0">
                <a:solidFill>
                  <a:srgbClr val="DE00DE"/>
                </a:solidFill>
                <a:latin typeface="楷体_GB2312" pitchFamily="49" charset="-122"/>
              </a:rPr>
              <a:t>细胞开始贮存各种储藏物：异染颗粒等 。</a:t>
            </a:r>
            <a:endParaRPr lang="zh-CN" altLang="en-US" sz="2600" b="0" baseline="0" dirty="0">
              <a:solidFill>
                <a:srgbClr val="DE00DE"/>
              </a:solidFill>
              <a:latin typeface="楷体_GB2312" pitchFamily="49" charset="-122"/>
            </a:endParaRPr>
          </a:p>
          <a:p>
            <a:pPr marL="342900" indent="-342900">
              <a:spcBef>
                <a:spcPct val="20000"/>
              </a:spcBef>
              <a:buClr>
                <a:schemeClr val="tx2"/>
              </a:buClr>
              <a:buSzPct val="70000"/>
              <a:buFont typeface="Wingdings" panose="05000000000000000000" pitchFamily="2" charset="2"/>
              <a:buChar char="p"/>
            </a:pPr>
            <a:r>
              <a:rPr lang="zh-CN" altLang="en-US" sz="2600" baseline="0" dirty="0">
                <a:solidFill>
                  <a:srgbClr val="DE00DE"/>
                </a:solidFill>
                <a:latin typeface="楷体_GB2312" pitchFamily="49" charset="-122"/>
              </a:rPr>
              <a:t>芽孢开始形成。 </a:t>
            </a:r>
            <a:endParaRPr lang="zh-CN" altLang="en-US" sz="2600" b="0" baseline="0" dirty="0">
              <a:solidFill>
                <a:srgbClr val="DE00DE"/>
              </a:solidFill>
              <a:latin typeface="楷体_GB2312" pitchFamily="49" charset="-122"/>
            </a:endParaRPr>
          </a:p>
          <a:p>
            <a:pPr marL="342900" indent="-342900">
              <a:spcBef>
                <a:spcPct val="20000"/>
              </a:spcBef>
              <a:buClr>
                <a:schemeClr val="tx2"/>
              </a:buClr>
              <a:buSzPct val="70000"/>
              <a:buFont typeface="Wingdings" panose="05000000000000000000" pitchFamily="2" charset="2"/>
              <a:buChar char="p"/>
            </a:pPr>
            <a:r>
              <a:rPr lang="zh-CN" altLang="en-US" sz="2600" baseline="0" dirty="0">
                <a:solidFill>
                  <a:srgbClr val="DE00DE"/>
                </a:solidFill>
                <a:latin typeface="楷体_GB2312" pitchFamily="49" charset="-122"/>
              </a:rPr>
              <a:t>次级代谢产物开始合成。</a:t>
            </a:r>
            <a:endParaRPr lang="zh-CN" altLang="en-US" sz="2600" baseline="0" dirty="0">
              <a:solidFill>
                <a:srgbClr val="DE00DE"/>
              </a:solidFill>
              <a:latin typeface="楷体_GB2312" pitchFamily="49" charset="-122"/>
            </a:endParaRPr>
          </a:p>
          <a:p>
            <a:pPr marL="342900" indent="-342900">
              <a:spcBef>
                <a:spcPct val="20000"/>
              </a:spcBef>
              <a:buClr>
                <a:schemeClr val="tx2"/>
              </a:buClr>
              <a:buSzPct val="70000"/>
              <a:buFont typeface="Wingdings" panose="05000000000000000000" pitchFamily="2" charset="2"/>
              <a:buChar char="l"/>
            </a:pPr>
            <a:endParaRPr lang="zh-CN" altLang="en-US" sz="800" baseline="0" dirty="0">
              <a:latin typeface="楷体_GB2312" pitchFamily="49" charset="-122"/>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6802" name="Rectangle 5"/>
          <p:cNvSpPr/>
          <p:nvPr/>
        </p:nvSpPr>
        <p:spPr>
          <a:xfrm>
            <a:off x="457200" y="5334000"/>
            <a:ext cx="7467600" cy="984250"/>
          </a:xfrm>
          <a:prstGeom prst="rect">
            <a:avLst/>
          </a:prstGeom>
          <a:noFill/>
          <a:ln w="9525">
            <a:noFill/>
          </a:ln>
        </p:spPr>
        <p:txBody>
          <a:bodyPr>
            <a:spAutoFit/>
          </a:bodyPr>
          <a:p>
            <a:pPr>
              <a:lnSpc>
                <a:spcPct val="130000"/>
              </a:lnSpc>
            </a:pPr>
            <a:r>
              <a:rPr lang="en-US" altLang="zh-CN" baseline="0" dirty="0">
                <a:solidFill>
                  <a:srgbClr val="1E06CC"/>
                </a:solidFill>
                <a:latin typeface="Times New Roman" panose="02020603050405020304" pitchFamily="18" charset="0"/>
              </a:rPr>
              <a:t>       </a:t>
            </a:r>
            <a:r>
              <a:rPr lang="zh-CN" altLang="en-US" baseline="0" dirty="0">
                <a:solidFill>
                  <a:srgbClr val="1E06CC"/>
                </a:solidFill>
                <a:latin typeface="楷体_GB2312" pitchFamily="49" charset="-122"/>
              </a:rPr>
              <a:t>在工业生产上常常通过补料、调节</a:t>
            </a:r>
            <a:r>
              <a:rPr lang="en-US" altLang="zh-CN" baseline="0" dirty="0">
                <a:solidFill>
                  <a:srgbClr val="1E06CC"/>
                </a:solidFill>
                <a:latin typeface="楷体_GB2312" pitchFamily="49" charset="-122"/>
              </a:rPr>
              <a:t>PH</a:t>
            </a:r>
            <a:r>
              <a:rPr lang="zh-CN" altLang="en-US" baseline="0" dirty="0">
                <a:solidFill>
                  <a:srgbClr val="1E06CC"/>
                </a:solidFill>
                <a:latin typeface="楷体_GB2312" pitchFamily="49" charset="-122"/>
              </a:rPr>
              <a:t>值、调节温度等措施，延长稳定期，以积累更多的代谢产物。</a:t>
            </a:r>
            <a:endParaRPr lang="zh-CN" altLang="en-US" baseline="0" dirty="0">
              <a:solidFill>
                <a:srgbClr val="1E06CC"/>
              </a:solidFill>
              <a:latin typeface="楷体_GB2312" pitchFamily="49" charset="-122"/>
            </a:endParaRPr>
          </a:p>
        </p:txBody>
      </p:sp>
      <p:sp>
        <p:nvSpPr>
          <p:cNvPr id="76803" name="Rectangle 4"/>
          <p:cNvSpPr/>
          <p:nvPr/>
        </p:nvSpPr>
        <p:spPr>
          <a:xfrm>
            <a:off x="228600" y="1981200"/>
            <a:ext cx="8763000" cy="2819400"/>
          </a:xfrm>
          <a:prstGeom prst="rect">
            <a:avLst/>
          </a:prstGeom>
          <a:noFill/>
          <a:ln w="9525">
            <a:noFill/>
          </a:ln>
        </p:spPr>
        <p:txBody>
          <a:bodyPr/>
          <a:p>
            <a:pPr marL="342900" indent="-342900">
              <a:spcBef>
                <a:spcPct val="20000"/>
              </a:spcBef>
              <a:buClr>
                <a:schemeClr val="tx2"/>
              </a:buClr>
              <a:buSzPct val="70000"/>
              <a:buFont typeface="Wingdings" panose="05000000000000000000" pitchFamily="2" charset="2"/>
              <a:buChar char="l"/>
            </a:pPr>
            <a:endParaRPr lang="zh-CN" altLang="en-US" sz="800" baseline="0" dirty="0">
              <a:latin typeface="楷体_GB2312" pitchFamily="49" charset="-122"/>
            </a:endParaRPr>
          </a:p>
          <a:p>
            <a:pPr marL="342900" indent="-342900">
              <a:spcBef>
                <a:spcPct val="20000"/>
              </a:spcBef>
              <a:buClr>
                <a:schemeClr val="tx2"/>
              </a:buClr>
              <a:buSzPct val="70000"/>
              <a:buFont typeface="Wingdings" panose="05000000000000000000" pitchFamily="2" charset="2"/>
            </a:pPr>
            <a:r>
              <a:rPr lang="zh-CN" altLang="en-US" sz="2600" baseline="0" dirty="0">
                <a:latin typeface="楷体_GB2312" pitchFamily="49" charset="-122"/>
              </a:rPr>
              <a:t>稳定期出现的原因：</a:t>
            </a:r>
            <a:endParaRPr lang="zh-CN" altLang="en-US" sz="2600" baseline="0" dirty="0">
              <a:latin typeface="楷体_GB2312" pitchFamily="49" charset="-122"/>
            </a:endParaRPr>
          </a:p>
          <a:p>
            <a:pPr marL="342900" indent="-342900">
              <a:spcBef>
                <a:spcPct val="20000"/>
              </a:spcBef>
              <a:buClr>
                <a:schemeClr val="tx2"/>
              </a:buClr>
              <a:buSzPct val="70000"/>
              <a:buFont typeface="Wingdings" panose="05000000000000000000" pitchFamily="2" charset="2"/>
            </a:pPr>
            <a:r>
              <a:rPr lang="zh-CN" altLang="en-US" sz="2600" baseline="0" dirty="0">
                <a:latin typeface="楷体_GB2312" pitchFamily="49" charset="-122"/>
              </a:rPr>
              <a:t>（</a:t>
            </a:r>
            <a:r>
              <a:rPr lang="en-US" altLang="zh-CN" sz="2600" baseline="0" dirty="0">
                <a:latin typeface="楷体_GB2312" pitchFamily="49" charset="-122"/>
              </a:rPr>
              <a:t>1</a:t>
            </a:r>
            <a:r>
              <a:rPr lang="zh-CN" altLang="en-US" sz="2600" baseline="0" dirty="0">
                <a:latin typeface="楷体_GB2312" pitchFamily="49" charset="-122"/>
              </a:rPr>
              <a:t>） 营养物的耗尽（特别是生长限制因子），营养物比</a:t>
            </a:r>
            <a:endParaRPr lang="zh-CN" altLang="en-US" sz="2600" baseline="0" dirty="0">
              <a:latin typeface="楷体_GB2312" pitchFamily="49" charset="-122"/>
            </a:endParaRPr>
          </a:p>
          <a:p>
            <a:pPr marL="342900" indent="-342900">
              <a:spcBef>
                <a:spcPct val="20000"/>
              </a:spcBef>
              <a:buClr>
                <a:schemeClr val="tx2"/>
              </a:buClr>
              <a:buSzPct val="70000"/>
              <a:buFont typeface="Wingdings" panose="05000000000000000000" pitchFamily="2" charset="2"/>
            </a:pPr>
            <a:r>
              <a:rPr lang="zh-CN" altLang="en-US" sz="2600" baseline="0" dirty="0">
                <a:latin typeface="楷体_GB2312" pitchFamily="49" charset="-122"/>
              </a:rPr>
              <a:t>      例失调</a:t>
            </a:r>
            <a:endParaRPr lang="zh-CN" altLang="en-US" sz="2600" baseline="0" dirty="0">
              <a:latin typeface="楷体_GB2312" pitchFamily="49" charset="-122"/>
            </a:endParaRPr>
          </a:p>
          <a:p>
            <a:pPr marL="342900" indent="-342900">
              <a:spcBef>
                <a:spcPct val="20000"/>
              </a:spcBef>
              <a:buClr>
                <a:schemeClr val="tx2"/>
              </a:buClr>
              <a:buSzPct val="70000"/>
              <a:buFont typeface="Wingdings" panose="05000000000000000000" pitchFamily="2" charset="2"/>
            </a:pPr>
            <a:r>
              <a:rPr lang="zh-CN" altLang="en-US" sz="2600" baseline="0" dirty="0">
                <a:latin typeface="楷体_GB2312" pitchFamily="49" charset="-122"/>
              </a:rPr>
              <a:t>（</a:t>
            </a:r>
            <a:r>
              <a:rPr lang="en-US" altLang="zh-CN" sz="2600" baseline="0" dirty="0">
                <a:latin typeface="楷体_GB2312" pitchFamily="49" charset="-122"/>
              </a:rPr>
              <a:t>2</a:t>
            </a:r>
            <a:r>
              <a:rPr lang="zh-CN" altLang="en-US" sz="2600" baseline="0" dirty="0">
                <a:latin typeface="楷体_GB2312" pitchFamily="49" charset="-122"/>
              </a:rPr>
              <a:t>） 酸、醇、毒素、</a:t>
            </a:r>
            <a:r>
              <a:rPr lang="en-US" altLang="zh-CN" sz="2600" baseline="0" dirty="0">
                <a:latin typeface="楷体_GB2312" pitchFamily="49" charset="-122"/>
              </a:rPr>
              <a:t>H</a:t>
            </a:r>
            <a:r>
              <a:rPr lang="en-US" altLang="zh-CN" sz="2600" baseline="-22000" dirty="0">
                <a:latin typeface="楷体_GB2312" pitchFamily="49" charset="-122"/>
              </a:rPr>
              <a:t>2</a:t>
            </a:r>
            <a:r>
              <a:rPr lang="en-US" altLang="zh-CN" sz="2600" baseline="0" dirty="0">
                <a:latin typeface="楷体_GB2312" pitchFamily="49" charset="-122"/>
              </a:rPr>
              <a:t>O</a:t>
            </a:r>
            <a:r>
              <a:rPr lang="en-US" altLang="zh-CN" sz="2600" baseline="-22000" dirty="0">
                <a:latin typeface="楷体_GB2312" pitchFamily="49" charset="-122"/>
              </a:rPr>
              <a:t>2</a:t>
            </a:r>
            <a:r>
              <a:rPr lang="zh-CN" altLang="en-US" sz="2600" baseline="0" dirty="0">
                <a:latin typeface="楷体_GB2312" pitchFamily="49" charset="-122"/>
              </a:rPr>
              <a:t>等有害物质的积累</a:t>
            </a:r>
            <a:endParaRPr lang="zh-CN" altLang="en-US" sz="2600" baseline="0" dirty="0">
              <a:latin typeface="楷体_GB2312" pitchFamily="49" charset="-122"/>
            </a:endParaRPr>
          </a:p>
          <a:p>
            <a:pPr marL="342900" indent="-342900">
              <a:spcBef>
                <a:spcPct val="20000"/>
              </a:spcBef>
              <a:buClr>
                <a:schemeClr val="tx2"/>
              </a:buClr>
              <a:buSzPct val="70000"/>
              <a:buFont typeface="Wingdings" panose="05000000000000000000" pitchFamily="2" charset="2"/>
            </a:pPr>
            <a:r>
              <a:rPr lang="zh-CN" altLang="en-US" sz="2600" baseline="0" dirty="0">
                <a:latin typeface="楷体_GB2312" pitchFamily="49" charset="-122"/>
              </a:rPr>
              <a:t>（</a:t>
            </a:r>
            <a:r>
              <a:rPr lang="en-US" altLang="zh-CN" sz="2600" baseline="0" dirty="0">
                <a:latin typeface="楷体_GB2312" pitchFamily="49" charset="-122"/>
              </a:rPr>
              <a:t>3</a:t>
            </a:r>
            <a:r>
              <a:rPr lang="zh-CN" altLang="en-US" sz="2600" baseline="0" dirty="0">
                <a:latin typeface="楷体_GB2312" pitchFamily="49" charset="-122"/>
              </a:rPr>
              <a:t>） </a:t>
            </a:r>
            <a:r>
              <a:rPr lang="en-US" altLang="zh-CN" sz="2600" baseline="0" dirty="0">
                <a:latin typeface="楷体_GB2312" pitchFamily="49" charset="-122"/>
              </a:rPr>
              <a:t>pH</a:t>
            </a:r>
            <a:r>
              <a:rPr lang="zh-CN" altLang="en-US" sz="2600" baseline="0" dirty="0">
                <a:latin typeface="楷体_GB2312" pitchFamily="49" charset="-122"/>
              </a:rPr>
              <a:t>、氧化还原电位</a:t>
            </a:r>
            <a:endParaRPr lang="zh-CN" altLang="en-US" sz="2600" baseline="0" dirty="0">
              <a:latin typeface="楷体_GB2312" pitchFamily="49" charset="-122"/>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7826" name="Text Box 2"/>
          <p:cNvSpPr txBox="1"/>
          <p:nvPr/>
        </p:nvSpPr>
        <p:spPr>
          <a:xfrm>
            <a:off x="304800" y="882650"/>
            <a:ext cx="1447800" cy="576263"/>
          </a:xfrm>
          <a:prstGeom prst="rect">
            <a:avLst/>
          </a:prstGeom>
          <a:solidFill>
            <a:srgbClr val="2205CD"/>
          </a:solidFill>
          <a:ln w="57150" cap="flat" cmpd="thickThin">
            <a:solidFill>
              <a:srgbClr val="FF9900"/>
            </a:solidFill>
            <a:prstDash val="solid"/>
            <a:miter/>
            <a:headEnd type="none" w="med" len="med"/>
            <a:tailEnd type="none" w="med" len="med"/>
          </a:ln>
        </p:spPr>
        <p:txBody>
          <a:bodyPr>
            <a:spAutoFit/>
          </a:bodyPr>
          <a:p>
            <a:pPr>
              <a:spcBef>
                <a:spcPct val="50000"/>
              </a:spcBef>
            </a:pPr>
            <a:r>
              <a:rPr lang="zh-CN" altLang="en-US" sz="2800" baseline="0" dirty="0">
                <a:solidFill>
                  <a:schemeClr val="bg1"/>
                </a:solidFill>
                <a:latin typeface="楷体_GB2312" pitchFamily="49" charset="-122"/>
              </a:rPr>
              <a:t>衰亡期</a:t>
            </a:r>
            <a:r>
              <a:rPr lang="zh-CN" altLang="en-US" sz="2800" baseline="0" dirty="0">
                <a:latin typeface="Times New Roman" panose="02020603050405020304" pitchFamily="18" charset="0"/>
                <a:ea typeface="SimSun" panose="02010600030101010101" pitchFamily="2" charset="-122"/>
              </a:rPr>
              <a:t> </a:t>
            </a:r>
            <a:endParaRPr lang="zh-CN" altLang="en-US" sz="2800" baseline="0" dirty="0">
              <a:latin typeface="Times New Roman" panose="02020603050405020304" pitchFamily="18" charset="0"/>
              <a:ea typeface="SimSun" panose="02010600030101010101" pitchFamily="2" charset="-122"/>
            </a:endParaRPr>
          </a:p>
        </p:txBody>
      </p:sp>
      <p:sp>
        <p:nvSpPr>
          <p:cNvPr id="77827" name="Text Box 3"/>
          <p:cNvSpPr txBox="1"/>
          <p:nvPr/>
        </p:nvSpPr>
        <p:spPr>
          <a:xfrm>
            <a:off x="228600" y="3016250"/>
            <a:ext cx="8763000" cy="2774950"/>
          </a:xfrm>
          <a:prstGeom prst="rect">
            <a:avLst/>
          </a:prstGeom>
          <a:noFill/>
          <a:ln w="34925">
            <a:noFill/>
          </a:ln>
        </p:spPr>
        <p:txBody>
          <a:bodyPr>
            <a:spAutoFit/>
          </a:bodyPr>
          <a:p>
            <a:pPr>
              <a:lnSpc>
                <a:spcPct val="135000"/>
              </a:lnSpc>
            </a:pPr>
            <a:r>
              <a:rPr lang="en-US" altLang="zh-CN" sz="2600" baseline="0" dirty="0">
                <a:latin typeface="Times New Roman" panose="02020603050405020304" pitchFamily="18" charset="0"/>
              </a:rPr>
              <a:t>         </a:t>
            </a:r>
            <a:r>
              <a:rPr lang="zh-CN" altLang="en-US" sz="2600" baseline="0" dirty="0">
                <a:latin typeface="Times New Roman" panose="02020603050405020304" pitchFamily="18" charset="0"/>
              </a:rPr>
              <a:t>细菌代谢活性降低，细菌衰老并出现自溶，产生或释放出一些产物，如氨基酸、转化酶、外肽酶或抗生素等。芽孢菌的芽孢释放也发生在这一时期。</a:t>
            </a:r>
            <a:endParaRPr lang="zh-CN" altLang="en-US" sz="2600" baseline="0" dirty="0">
              <a:latin typeface="Times New Roman" panose="02020603050405020304" pitchFamily="18" charset="0"/>
            </a:endParaRPr>
          </a:p>
          <a:p>
            <a:pPr>
              <a:lnSpc>
                <a:spcPct val="135000"/>
              </a:lnSpc>
            </a:pPr>
            <a:r>
              <a:rPr lang="zh-CN" altLang="en-US" sz="2600" baseline="0" dirty="0">
                <a:latin typeface="Times New Roman" panose="02020603050405020304" pitchFamily="18" charset="0"/>
              </a:rPr>
              <a:t>         细胞呈现多种形态，有时产生畸形，细胞大小悬殊，有些革兰氏染色反应阳性菌变成阴性反应等。</a:t>
            </a:r>
            <a:endParaRPr lang="zh-CN" altLang="en-US" sz="2600" baseline="0" dirty="0">
              <a:latin typeface="Times New Roman" panose="02020603050405020304" pitchFamily="18" charset="0"/>
            </a:endParaRPr>
          </a:p>
        </p:txBody>
      </p:sp>
      <p:sp>
        <p:nvSpPr>
          <p:cNvPr id="77828" name="Text Box 4"/>
          <p:cNvSpPr txBox="1"/>
          <p:nvPr/>
        </p:nvSpPr>
        <p:spPr>
          <a:xfrm>
            <a:off x="1143000" y="2178050"/>
            <a:ext cx="7239000" cy="547688"/>
          </a:xfrm>
          <a:prstGeom prst="rect">
            <a:avLst/>
          </a:prstGeom>
          <a:blipFill rotWithShape="0">
            <a:blip r:embed="rId1"/>
          </a:blipFill>
          <a:ln w="28575" cap="flat" cmpd="sng">
            <a:solidFill>
              <a:srgbClr val="FF6600"/>
            </a:solidFill>
            <a:prstDash val="sysDot"/>
            <a:miter/>
            <a:headEnd type="none" w="med" len="med"/>
            <a:tailEnd type="none" w="med" len="med"/>
          </a:ln>
        </p:spPr>
        <p:txBody>
          <a:bodyPr>
            <a:spAutoFit/>
          </a:bodyPr>
          <a:p>
            <a:pPr algn="ctr"/>
            <a:r>
              <a:rPr lang="zh-CN" altLang="en-US" sz="2800" baseline="0" dirty="0">
                <a:solidFill>
                  <a:srgbClr val="FFFFCC"/>
                </a:solidFill>
                <a:latin typeface="Times New Roman" panose="02020603050405020304" pitchFamily="18" charset="0"/>
              </a:rPr>
              <a:t>特点</a:t>
            </a:r>
            <a:r>
              <a:rPr lang="zh-CN" altLang="zh-CN" sz="2800" baseline="0" dirty="0">
                <a:solidFill>
                  <a:srgbClr val="FFFFCC"/>
                </a:solidFill>
                <a:latin typeface="Times New Roman" panose="02020603050405020304" pitchFamily="18" charset="0"/>
              </a:rPr>
              <a:t>：</a:t>
            </a:r>
            <a:r>
              <a:rPr lang="zh-CN" altLang="en-US" sz="2800" baseline="0" dirty="0">
                <a:solidFill>
                  <a:srgbClr val="FFFFCC"/>
                </a:solidFill>
                <a:latin typeface="Times New Roman" panose="02020603050405020304" pitchFamily="18" charset="0"/>
              </a:rPr>
              <a:t>衰亡的细胞数超过新生细胞数</a:t>
            </a:r>
            <a:endParaRPr lang="zh-CN" altLang="en-US" sz="2800" baseline="0" dirty="0">
              <a:solidFill>
                <a:srgbClr val="FFFFCC"/>
              </a:solidFill>
              <a:latin typeface="Times New Roman" panose="02020603050405020304" pitchFamily="18" charset="0"/>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8850" name="Rectangle 2"/>
          <p:cNvSpPr/>
          <p:nvPr/>
        </p:nvSpPr>
        <p:spPr>
          <a:xfrm>
            <a:off x="152400" y="304800"/>
            <a:ext cx="8763000" cy="6477000"/>
          </a:xfrm>
          <a:prstGeom prst="rect">
            <a:avLst/>
          </a:prstGeom>
          <a:noFill/>
          <a:ln w="9525">
            <a:noFill/>
          </a:ln>
        </p:spPr>
        <p:txBody>
          <a:bodyPr anchor="ctr" anchorCtr="0"/>
          <a:p>
            <a:pPr>
              <a:lnSpc>
                <a:spcPct val="140000"/>
              </a:lnSpc>
            </a:pPr>
            <a:r>
              <a:rPr lang="zh-CN" altLang="en-US" sz="3200" baseline="0" dirty="0">
                <a:solidFill>
                  <a:srgbClr val="C00000"/>
                </a:solidFill>
                <a:latin typeface="楷体_GB2312" pitchFamily="49" charset="-122"/>
              </a:rPr>
              <a:t>微生物的连续培养： </a:t>
            </a:r>
            <a:br>
              <a:rPr lang="zh-CN" altLang="en-US" baseline="0" dirty="0">
                <a:solidFill>
                  <a:srgbClr val="000000"/>
                </a:solidFill>
                <a:latin typeface="楷体_GB2312" pitchFamily="49" charset="-122"/>
              </a:rPr>
            </a:br>
            <a:r>
              <a:rPr lang="zh-CN" altLang="en-US" baseline="0" dirty="0">
                <a:solidFill>
                  <a:srgbClr val="000000"/>
                </a:solidFill>
                <a:latin typeface="楷体_GB2312" pitchFamily="49" charset="-122"/>
              </a:rPr>
              <a:t>  </a:t>
            </a:r>
            <a:r>
              <a:rPr lang="zh-CN" altLang="en-US" baseline="0" dirty="0">
                <a:solidFill>
                  <a:srgbClr val="F200F2"/>
                </a:solidFill>
                <a:latin typeface="楷体_GB2312" pitchFamily="49" charset="-122"/>
              </a:rPr>
              <a:t>分批培养：（密闭培养）</a:t>
            </a:r>
            <a:br>
              <a:rPr lang="zh-CN" altLang="en-US" baseline="0" dirty="0">
                <a:solidFill>
                  <a:srgbClr val="000000"/>
                </a:solidFill>
                <a:latin typeface="楷体_GB2312" pitchFamily="49" charset="-122"/>
              </a:rPr>
            </a:br>
            <a:r>
              <a:rPr lang="zh-CN" altLang="en-US" baseline="0" dirty="0">
                <a:solidFill>
                  <a:srgbClr val="000000"/>
                </a:solidFill>
                <a:latin typeface="楷体_GB2312" pitchFamily="49" charset="-122"/>
              </a:rPr>
              <a:t>      将微生物置于一定容积的的培养基内，经过一段时间的培养，最后一次性的收获，</a:t>
            </a:r>
            <a:r>
              <a:rPr lang="zh-CN" altLang="en-US" baseline="0" dirty="0">
                <a:latin typeface="楷体_GB2312" pitchFamily="49" charset="-122"/>
              </a:rPr>
              <a:t>称为分批培养</a:t>
            </a:r>
            <a:r>
              <a:rPr lang="zh-CN" altLang="en-US" baseline="0" dirty="0">
                <a:solidFill>
                  <a:srgbClr val="000000"/>
                </a:solidFill>
                <a:latin typeface="楷体_GB2312" pitchFamily="49" charset="-122"/>
              </a:rPr>
              <a:t>。</a:t>
            </a:r>
            <a:br>
              <a:rPr lang="zh-CN" altLang="en-US" baseline="0" dirty="0">
                <a:solidFill>
                  <a:srgbClr val="000000"/>
                </a:solidFill>
                <a:latin typeface="楷体_GB2312" pitchFamily="49" charset="-122"/>
              </a:rPr>
            </a:br>
            <a:r>
              <a:rPr lang="zh-CN" altLang="en-US" baseline="0" dirty="0">
                <a:solidFill>
                  <a:srgbClr val="000000"/>
                </a:solidFill>
                <a:latin typeface="楷体_GB2312" pitchFamily="49" charset="-122"/>
              </a:rPr>
              <a:t>  </a:t>
            </a:r>
            <a:r>
              <a:rPr lang="zh-CN" altLang="en-US" baseline="0" dirty="0">
                <a:solidFill>
                  <a:srgbClr val="F200F2"/>
                </a:solidFill>
                <a:latin typeface="楷体_GB2312" pitchFamily="49" charset="-122"/>
              </a:rPr>
              <a:t>连续培养：</a:t>
            </a:r>
            <a:r>
              <a:rPr lang="zh-CN" altLang="en-US" baseline="0" dirty="0">
                <a:solidFill>
                  <a:srgbClr val="F200F2"/>
                </a:solidFill>
                <a:latin typeface="楷体_GB2312" pitchFamily="49" charset="-122"/>
                <a:sym typeface="Wingdings" panose="05000000000000000000" pitchFamily="2" charset="2"/>
              </a:rPr>
              <a:t>（开放培养）</a:t>
            </a:r>
            <a:br>
              <a:rPr lang="zh-CN" altLang="en-US" baseline="0" dirty="0">
                <a:solidFill>
                  <a:srgbClr val="000000"/>
                </a:solidFill>
                <a:latin typeface="楷体_GB2312" pitchFamily="49" charset="-122"/>
              </a:rPr>
            </a:br>
            <a:r>
              <a:rPr lang="zh-CN" altLang="en-US" baseline="0" dirty="0">
                <a:solidFill>
                  <a:srgbClr val="000000"/>
                </a:solidFill>
                <a:latin typeface="楷体_GB2312" pitchFamily="49" charset="-122"/>
              </a:rPr>
              <a:t>     如果在培养器中不断补充新鲜营养物质，并及时不断以一定的速度排出培养物（包括菌体及代谢产物），</a:t>
            </a:r>
            <a:r>
              <a:rPr lang="zh-CN" altLang="en-US" baseline="0" dirty="0">
                <a:solidFill>
                  <a:srgbClr val="FF0000"/>
                </a:solidFill>
                <a:latin typeface="楷体_GB2312" pitchFamily="49" charset="-122"/>
              </a:rPr>
              <a:t>从理论上讲，对数期就可以无限延长。</a:t>
            </a:r>
            <a:r>
              <a:rPr lang="zh-CN" altLang="en-US" baseline="0" dirty="0">
                <a:solidFill>
                  <a:srgbClr val="000000"/>
                </a:solidFill>
                <a:latin typeface="楷体_GB2312" pitchFamily="49" charset="-122"/>
              </a:rPr>
              <a:t>只要培养液的流动量能使分裂增殖的新菌数相当于流出的老菌数，就可以保证培养器中总菌量基本不变。基于此原理设计的，在微生物的整个培养期间，通过一定的方式使微生物能以恒定的比生长速率生长并能持续生长下去的一种培养方法，就称为连续培养。</a:t>
            </a:r>
            <a:endParaRPr lang="zh-CN" altLang="en-US" baseline="0" dirty="0">
              <a:solidFill>
                <a:srgbClr val="000000"/>
              </a:solidFill>
              <a:latin typeface="楷体_GB2312" pitchFamily="49" charset="-122"/>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9874" name="Text Box 2"/>
          <p:cNvSpPr txBox="1"/>
          <p:nvPr/>
        </p:nvSpPr>
        <p:spPr>
          <a:xfrm>
            <a:off x="434975" y="2243138"/>
            <a:ext cx="2438400" cy="519112"/>
          </a:xfrm>
          <a:prstGeom prst="rect">
            <a:avLst/>
          </a:prstGeom>
          <a:noFill/>
          <a:ln w="9525">
            <a:noFill/>
          </a:ln>
        </p:spPr>
        <p:txBody>
          <a:bodyPr>
            <a:spAutoFit/>
          </a:bodyPr>
          <a:p>
            <a:pPr>
              <a:spcBef>
                <a:spcPct val="50000"/>
              </a:spcBef>
            </a:pPr>
            <a:r>
              <a:rPr lang="zh-CN" altLang="en-US" sz="2800" baseline="0" dirty="0">
                <a:solidFill>
                  <a:schemeClr val="tx2"/>
                </a:solidFill>
                <a:latin typeface="Times New Roman" panose="02020603050405020304" pitchFamily="18" charset="0"/>
              </a:rPr>
              <a:t>连续培养类型</a:t>
            </a:r>
            <a:endParaRPr lang="zh-CN" altLang="en-US" sz="2800" baseline="0" dirty="0">
              <a:solidFill>
                <a:schemeClr val="tx2"/>
              </a:solidFill>
              <a:latin typeface="Times New Roman" panose="02020603050405020304" pitchFamily="18" charset="0"/>
            </a:endParaRPr>
          </a:p>
        </p:txBody>
      </p:sp>
      <p:sp>
        <p:nvSpPr>
          <p:cNvPr id="79875" name="AutoShape 3"/>
          <p:cNvSpPr/>
          <p:nvPr/>
        </p:nvSpPr>
        <p:spPr>
          <a:xfrm>
            <a:off x="2949575" y="1914525"/>
            <a:ext cx="228600" cy="1243013"/>
          </a:xfrm>
          <a:prstGeom prst="leftBrace">
            <a:avLst>
              <a:gd name="adj1" fmla="val 45312"/>
              <a:gd name="adj2" fmla="val 50000"/>
            </a:avLst>
          </a:prstGeom>
          <a:noFill/>
          <a:ln w="44450" cap="flat" cmpd="sng">
            <a:solidFill>
              <a:srgbClr val="00A800"/>
            </a:solidFill>
            <a:prstDash val="solid"/>
            <a:headEnd type="none" w="med" len="med"/>
            <a:tailEnd type="none" w="med" len="med"/>
          </a:ln>
        </p:spPr>
        <p:txBody>
          <a:bodyPr wrap="none" anchor="ctr" anchorCtr="0"/>
          <a:p>
            <a:endParaRPr lang="zh-CN" altLang="en-US" dirty="0">
              <a:latin typeface="楷体_GB2312" pitchFamily="49" charset="-122"/>
            </a:endParaRPr>
          </a:p>
        </p:txBody>
      </p:sp>
      <p:sp>
        <p:nvSpPr>
          <p:cNvPr id="79876" name="Text Box 4"/>
          <p:cNvSpPr txBox="1"/>
          <p:nvPr/>
        </p:nvSpPr>
        <p:spPr>
          <a:xfrm>
            <a:off x="3482975" y="1709738"/>
            <a:ext cx="2384425" cy="576262"/>
          </a:xfrm>
          <a:prstGeom prst="rect">
            <a:avLst/>
          </a:prstGeom>
          <a:solidFill>
            <a:srgbClr val="29FF29"/>
          </a:solidFill>
          <a:ln w="57150" cap="flat" cmpd="thinThick">
            <a:solidFill>
              <a:srgbClr val="FF9900"/>
            </a:solidFill>
            <a:prstDash val="solid"/>
            <a:miter/>
            <a:headEnd type="none" w="med" len="med"/>
            <a:tailEnd type="none" w="med" len="med"/>
          </a:ln>
        </p:spPr>
        <p:txBody>
          <a:bodyPr wrap="none">
            <a:spAutoFit/>
          </a:bodyPr>
          <a:p>
            <a:r>
              <a:rPr lang="zh-CN" altLang="en-US" sz="2800" baseline="0" dirty="0">
                <a:latin typeface="Times New Roman" panose="02020603050405020304" pitchFamily="18" charset="0"/>
                <a:ea typeface="SimSun" panose="02010600030101010101" pitchFamily="2" charset="-122"/>
              </a:rPr>
              <a:t>恒浊连续培养</a:t>
            </a:r>
            <a:endParaRPr lang="zh-CN" altLang="en-US" sz="2800" baseline="0" dirty="0">
              <a:latin typeface="Times New Roman" panose="02020603050405020304" pitchFamily="18" charset="0"/>
              <a:ea typeface="SimSun" panose="02010600030101010101" pitchFamily="2" charset="-122"/>
            </a:endParaRPr>
          </a:p>
        </p:txBody>
      </p:sp>
      <p:sp>
        <p:nvSpPr>
          <p:cNvPr id="79877" name="Text Box 5"/>
          <p:cNvSpPr txBox="1"/>
          <p:nvPr/>
        </p:nvSpPr>
        <p:spPr>
          <a:xfrm>
            <a:off x="3482975" y="2895600"/>
            <a:ext cx="2384425" cy="576263"/>
          </a:xfrm>
          <a:prstGeom prst="rect">
            <a:avLst/>
          </a:prstGeom>
          <a:solidFill>
            <a:srgbClr val="29FF29"/>
          </a:solidFill>
          <a:ln w="57150" cap="flat" cmpd="thickThin">
            <a:solidFill>
              <a:srgbClr val="FF6600"/>
            </a:solidFill>
            <a:prstDash val="solid"/>
            <a:miter/>
            <a:headEnd type="none" w="med" len="med"/>
            <a:tailEnd type="none" w="med" len="med"/>
          </a:ln>
        </p:spPr>
        <p:txBody>
          <a:bodyPr wrap="none">
            <a:spAutoFit/>
          </a:bodyPr>
          <a:p>
            <a:r>
              <a:rPr lang="zh-CN" altLang="en-US" sz="2800" baseline="0" dirty="0">
                <a:latin typeface="Times New Roman" panose="02020603050405020304" pitchFamily="18" charset="0"/>
                <a:ea typeface="SimSun" panose="02010600030101010101" pitchFamily="2" charset="-122"/>
              </a:rPr>
              <a:t>恒化连续培养</a:t>
            </a:r>
            <a:endParaRPr lang="zh-CN" altLang="en-US" sz="2800" baseline="0" dirty="0">
              <a:latin typeface="Times New Roman" panose="02020603050405020304" pitchFamily="18" charset="0"/>
              <a:ea typeface="SimSun" panose="02010600030101010101" pitchFamily="2" charset="-122"/>
            </a:endParaRPr>
          </a:p>
        </p:txBody>
      </p:sp>
      <p:sp>
        <p:nvSpPr>
          <p:cNvPr id="79878" name="Text Box 8"/>
          <p:cNvSpPr txBox="1"/>
          <p:nvPr/>
        </p:nvSpPr>
        <p:spPr>
          <a:xfrm>
            <a:off x="381000" y="3454400"/>
            <a:ext cx="2384425" cy="576263"/>
          </a:xfrm>
          <a:prstGeom prst="rect">
            <a:avLst/>
          </a:prstGeom>
          <a:solidFill>
            <a:srgbClr val="29FF29"/>
          </a:solidFill>
          <a:ln w="57150" cap="flat" cmpd="thinThick">
            <a:solidFill>
              <a:srgbClr val="FF9900"/>
            </a:solidFill>
            <a:prstDash val="solid"/>
            <a:miter/>
            <a:headEnd type="none" w="med" len="med"/>
            <a:tailEnd type="none" w="med" len="med"/>
          </a:ln>
        </p:spPr>
        <p:txBody>
          <a:bodyPr wrap="none">
            <a:spAutoFit/>
          </a:bodyPr>
          <a:p>
            <a:r>
              <a:rPr lang="zh-CN" altLang="en-US" sz="2800" baseline="0" dirty="0">
                <a:latin typeface="Times New Roman" panose="02020603050405020304" pitchFamily="18" charset="0"/>
                <a:ea typeface="SimSun" panose="02010600030101010101" pitchFamily="2" charset="-122"/>
              </a:rPr>
              <a:t>恒浊连续培养</a:t>
            </a:r>
            <a:endParaRPr lang="zh-CN" altLang="en-US" sz="2800" baseline="0" dirty="0">
              <a:latin typeface="Times New Roman" panose="02020603050405020304" pitchFamily="18" charset="0"/>
              <a:ea typeface="SimSun" panose="02010600030101010101" pitchFamily="2" charset="-122"/>
            </a:endParaRPr>
          </a:p>
        </p:txBody>
      </p:sp>
      <p:sp>
        <p:nvSpPr>
          <p:cNvPr id="79879" name="Text Box 9"/>
          <p:cNvSpPr txBox="1"/>
          <p:nvPr/>
        </p:nvSpPr>
        <p:spPr>
          <a:xfrm>
            <a:off x="228600" y="4064000"/>
            <a:ext cx="8763000" cy="2870200"/>
          </a:xfrm>
          <a:prstGeom prst="rect">
            <a:avLst/>
          </a:prstGeom>
          <a:noFill/>
          <a:ln w="9525">
            <a:noFill/>
          </a:ln>
        </p:spPr>
        <p:txBody>
          <a:bodyPr>
            <a:spAutoFit/>
          </a:bodyPr>
          <a:p>
            <a:pPr>
              <a:lnSpc>
                <a:spcPct val="130000"/>
              </a:lnSpc>
              <a:spcBef>
                <a:spcPct val="50000"/>
              </a:spcBef>
            </a:pPr>
            <a:r>
              <a:rPr lang="en-US" altLang="zh-CN" sz="2600" baseline="0" dirty="0">
                <a:latin typeface="楷体_GB2312" pitchFamily="49" charset="-122"/>
              </a:rPr>
              <a:t>     </a:t>
            </a:r>
            <a:r>
              <a:rPr lang="zh-CN" altLang="en-US" sz="2600" baseline="0" dirty="0">
                <a:latin typeface="楷体_GB2312" pitchFamily="49" charset="-122"/>
              </a:rPr>
              <a:t>通过连续培养装置中的光电系统控制，不断调节新鲜培养基流入和培养物流出的速度，而使细胞培养物浊度保持恒定的，使细胞生长连续进行的一种连续培养方式。</a:t>
            </a:r>
            <a:endParaRPr lang="zh-CN" altLang="en-US" sz="2600" baseline="0" dirty="0">
              <a:latin typeface="楷体_GB2312" pitchFamily="49" charset="-122"/>
            </a:endParaRPr>
          </a:p>
          <a:p>
            <a:pPr>
              <a:lnSpc>
                <a:spcPct val="130000"/>
              </a:lnSpc>
              <a:spcBef>
                <a:spcPct val="50000"/>
              </a:spcBef>
            </a:pPr>
            <a:r>
              <a:rPr lang="zh-CN" altLang="en-US" sz="2600" baseline="0" dirty="0">
                <a:latin typeface="楷体_GB2312" pitchFamily="49" charset="-122"/>
              </a:rPr>
              <a:t>     在发酵工业中，为了获得大量菌体以及与菌体生长相平行的代谢产物时，效果较好。 </a:t>
            </a:r>
            <a:endParaRPr lang="zh-CN" altLang="en-US" sz="2600" baseline="0" dirty="0">
              <a:latin typeface="楷体_GB2312" pitchFamily="49" charset="-122"/>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80898" name="Picture 2"/>
          <p:cNvPicPr>
            <a:picLocks noChangeAspect="1"/>
          </p:cNvPicPr>
          <p:nvPr/>
        </p:nvPicPr>
        <p:blipFill>
          <a:blip r:embed="rId1"/>
          <a:stretch>
            <a:fillRect/>
          </a:stretch>
        </p:blipFill>
        <p:spPr>
          <a:xfrm>
            <a:off x="990600" y="609600"/>
            <a:ext cx="5943600" cy="6248400"/>
          </a:xfrm>
          <a:prstGeom prst="rect">
            <a:avLst/>
          </a:prstGeom>
          <a:noFill/>
          <a:ln w="9525">
            <a:noFill/>
          </a:ln>
        </p:spPr>
      </p:pic>
    </p:spTree>
  </p:cSld>
  <p:clrMapOvr>
    <a:masterClrMapping/>
  </p:clrMapOvr>
  <p:transition>
    <p:cove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22" name="Text Box 2"/>
          <p:cNvSpPr txBox="1"/>
          <p:nvPr/>
        </p:nvSpPr>
        <p:spPr>
          <a:xfrm>
            <a:off x="228600" y="719138"/>
            <a:ext cx="2384425" cy="576262"/>
          </a:xfrm>
          <a:prstGeom prst="rect">
            <a:avLst/>
          </a:prstGeom>
          <a:solidFill>
            <a:srgbClr val="29FF29"/>
          </a:solidFill>
          <a:ln w="57150" cap="flat" cmpd="thickThin">
            <a:solidFill>
              <a:srgbClr val="FF6600"/>
            </a:solidFill>
            <a:prstDash val="solid"/>
            <a:miter/>
            <a:headEnd type="none" w="med" len="med"/>
            <a:tailEnd type="none" w="med" len="med"/>
          </a:ln>
        </p:spPr>
        <p:txBody>
          <a:bodyPr wrap="none">
            <a:spAutoFit/>
          </a:bodyPr>
          <a:p>
            <a:r>
              <a:rPr lang="zh-CN" altLang="en-US" sz="2800" baseline="0" dirty="0">
                <a:latin typeface="Times New Roman" panose="02020603050405020304" pitchFamily="18" charset="0"/>
                <a:ea typeface="SimSun" panose="02010600030101010101" pitchFamily="2" charset="-122"/>
              </a:rPr>
              <a:t>恒化连续培养</a:t>
            </a:r>
            <a:endParaRPr lang="zh-CN" altLang="en-US" sz="2800" baseline="0" dirty="0">
              <a:latin typeface="Times New Roman" panose="02020603050405020304" pitchFamily="18" charset="0"/>
              <a:ea typeface="SimSun" panose="02010600030101010101" pitchFamily="2" charset="-122"/>
            </a:endParaRPr>
          </a:p>
        </p:txBody>
      </p:sp>
      <p:sp>
        <p:nvSpPr>
          <p:cNvPr id="81923" name="Text Box 4"/>
          <p:cNvSpPr txBox="1"/>
          <p:nvPr/>
        </p:nvSpPr>
        <p:spPr>
          <a:xfrm>
            <a:off x="76200" y="1524000"/>
            <a:ext cx="8839200" cy="3902075"/>
          </a:xfrm>
          <a:prstGeom prst="rect">
            <a:avLst/>
          </a:prstGeom>
          <a:noFill/>
          <a:ln w="9525">
            <a:noFill/>
          </a:ln>
        </p:spPr>
        <p:txBody>
          <a:bodyPr>
            <a:spAutoFit/>
          </a:bodyPr>
          <a:p>
            <a:pPr>
              <a:lnSpc>
                <a:spcPct val="130000"/>
              </a:lnSpc>
              <a:spcBef>
                <a:spcPct val="50000"/>
              </a:spcBef>
            </a:pPr>
            <a:r>
              <a:rPr lang="en-US" altLang="zh-CN" sz="2600" baseline="0" dirty="0">
                <a:latin typeface="楷体_GB2312" pitchFamily="49" charset="-122"/>
              </a:rPr>
              <a:t>     </a:t>
            </a:r>
            <a:r>
              <a:rPr lang="zh-CN" altLang="en-US" sz="2600" baseline="0" dirty="0">
                <a:latin typeface="楷体_GB2312" pitchFamily="49" charset="-122"/>
              </a:rPr>
              <a:t>控制培养基的流速恒定，使由于细胞生长而耗去的营养物及时得到补充，且某种营养物质的浓度基本恒定，从而保持细胞生长速率恒定，使生长</a:t>
            </a:r>
            <a:r>
              <a:rPr lang="zh-CN" altLang="en-US" sz="2600" baseline="0" dirty="0">
                <a:latin typeface="Times New Roman" panose="02020603050405020304" pitchFamily="18" charset="0"/>
              </a:rPr>
              <a:t>“</a:t>
            </a:r>
            <a:r>
              <a:rPr lang="zh-CN" altLang="en-US" sz="2600" baseline="0" dirty="0">
                <a:latin typeface="楷体_GB2312" pitchFamily="49" charset="-122"/>
              </a:rPr>
              <a:t>不断</a:t>
            </a:r>
            <a:r>
              <a:rPr lang="zh-CN" altLang="en-US" sz="2600" baseline="0" dirty="0">
                <a:latin typeface="Times New Roman" panose="02020603050405020304" pitchFamily="18" charset="0"/>
              </a:rPr>
              <a:t>”</a:t>
            </a:r>
            <a:r>
              <a:rPr lang="zh-CN" altLang="en-US" sz="2600" baseline="0" dirty="0">
                <a:latin typeface="楷体_GB2312" pitchFamily="49" charset="-122"/>
              </a:rPr>
              <a:t>进行的一种连续培养方式。</a:t>
            </a:r>
            <a:endParaRPr lang="zh-CN" altLang="en-US" sz="2600" baseline="0" dirty="0">
              <a:latin typeface="楷体_GB2312" pitchFamily="49" charset="-122"/>
            </a:endParaRPr>
          </a:p>
          <a:p>
            <a:pPr>
              <a:lnSpc>
                <a:spcPct val="130000"/>
              </a:lnSpc>
              <a:spcBef>
                <a:spcPct val="50000"/>
              </a:spcBef>
            </a:pPr>
            <a:r>
              <a:rPr lang="zh-CN" altLang="en-US" sz="2600" baseline="0" dirty="0">
                <a:latin typeface="楷体_GB2312" pitchFamily="49" charset="-122"/>
              </a:rPr>
              <a:t>     菌体的生长速率低于其最高生长速率（取决于限制性因子的浓度），但生长速率均一，能保持菌体密度的稳定。通常用于微生物学的研究。</a:t>
            </a:r>
            <a:endParaRPr lang="zh-CN" altLang="en-US" sz="2600" baseline="0" dirty="0">
              <a:latin typeface="楷体_GB2312" pitchFamily="49" charset="-122"/>
            </a:endParaRPr>
          </a:p>
        </p:txBody>
      </p:sp>
      <p:sp>
        <p:nvSpPr>
          <p:cNvPr id="81924" name="Text Box 6"/>
          <p:cNvSpPr txBox="1"/>
          <p:nvPr/>
        </p:nvSpPr>
        <p:spPr>
          <a:xfrm>
            <a:off x="101600" y="5400675"/>
            <a:ext cx="8915400" cy="1152525"/>
          </a:xfrm>
          <a:prstGeom prst="rect">
            <a:avLst/>
          </a:prstGeom>
          <a:noFill/>
          <a:ln w="28575" cap="flat" cmpd="sng">
            <a:solidFill>
              <a:srgbClr val="FF0000"/>
            </a:solidFill>
            <a:prstDash val="lgDashDot"/>
            <a:miter/>
            <a:headEnd type="none" w="med" len="med"/>
            <a:tailEnd type="none" w="med" len="med"/>
          </a:ln>
        </p:spPr>
        <p:txBody>
          <a:bodyPr>
            <a:spAutoFit/>
          </a:bodyPr>
          <a:p>
            <a:pPr>
              <a:lnSpc>
                <a:spcPct val="130000"/>
              </a:lnSpc>
              <a:spcBef>
                <a:spcPct val="50000"/>
              </a:spcBef>
            </a:pPr>
            <a:r>
              <a:rPr lang="zh-CN" altLang="en-US" sz="2600" baseline="0" dirty="0">
                <a:latin typeface="楷体_GB2312" pitchFamily="49" charset="-122"/>
              </a:rPr>
              <a:t>生长速率的控制因子：一般是氨基酸、氨和铵盐等氮源，或是葡萄糖、麦芽糖等碳源或者是无机盐，生长因子等物质 </a:t>
            </a:r>
            <a:endParaRPr lang="zh-CN" altLang="en-US" sz="2600" baseline="0" dirty="0">
              <a:latin typeface="楷体_GB2312" pitchFamily="49" charset="-122"/>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2946" name="Text Box 2"/>
          <p:cNvSpPr txBox="1"/>
          <p:nvPr/>
        </p:nvSpPr>
        <p:spPr>
          <a:xfrm>
            <a:off x="228600" y="1752600"/>
            <a:ext cx="8305800" cy="4879975"/>
          </a:xfrm>
          <a:prstGeom prst="rect">
            <a:avLst/>
          </a:prstGeom>
          <a:noFill/>
          <a:ln w="9525">
            <a:noFill/>
          </a:ln>
        </p:spPr>
        <p:txBody>
          <a:bodyPr>
            <a:spAutoFit/>
          </a:bodyPr>
          <a:p>
            <a:pPr>
              <a:lnSpc>
                <a:spcPct val="140000"/>
              </a:lnSpc>
            </a:pPr>
            <a:r>
              <a:rPr lang="zh-CN" altLang="en-US" sz="2800" baseline="0" dirty="0">
                <a:latin typeface="楷体_GB2312" pitchFamily="49" charset="-122"/>
              </a:rPr>
              <a:t>连续发酵与单批发酵相比：</a:t>
            </a:r>
            <a:endParaRPr lang="zh-CN" altLang="en-US" sz="2800" baseline="0" dirty="0">
              <a:latin typeface="楷体_GB2312" pitchFamily="49" charset="-122"/>
            </a:endParaRPr>
          </a:p>
          <a:p>
            <a:pPr>
              <a:lnSpc>
                <a:spcPct val="140000"/>
              </a:lnSpc>
            </a:pPr>
            <a:r>
              <a:rPr lang="zh-CN" altLang="en-US" sz="2800" baseline="0" dirty="0">
                <a:solidFill>
                  <a:schemeClr val="tx2"/>
                </a:solidFill>
                <a:latin typeface="Times New Roman" panose="02020603050405020304" pitchFamily="18" charset="0"/>
                <a:ea typeface="SimSun" panose="02010600030101010101" pitchFamily="2" charset="-122"/>
              </a:rPr>
              <a:t>      </a:t>
            </a:r>
            <a:endParaRPr lang="zh-CN" altLang="en-US" sz="2800" baseline="0" dirty="0">
              <a:solidFill>
                <a:schemeClr val="tx2"/>
              </a:solidFill>
              <a:latin typeface="Times New Roman" panose="02020603050405020304" pitchFamily="18" charset="0"/>
              <a:ea typeface="SimSun" panose="02010600030101010101" pitchFamily="2" charset="-122"/>
            </a:endParaRPr>
          </a:p>
          <a:p>
            <a:pPr>
              <a:lnSpc>
                <a:spcPct val="140000"/>
              </a:lnSpc>
            </a:pPr>
            <a:r>
              <a:rPr lang="zh-CN" altLang="en-US" sz="2800" baseline="0" dirty="0">
                <a:solidFill>
                  <a:schemeClr val="tx2"/>
                </a:solidFill>
                <a:latin typeface="Times New Roman" panose="02020603050405020304" pitchFamily="18" charset="0"/>
                <a:ea typeface="SimSun" panose="02010600030101010101" pitchFamily="2" charset="-122"/>
              </a:rPr>
              <a:t>       </a:t>
            </a:r>
            <a:r>
              <a:rPr lang="zh-CN" altLang="en-US" sz="2800" baseline="0" dirty="0">
                <a:solidFill>
                  <a:srgbClr val="5200A4"/>
                </a:solidFill>
                <a:latin typeface="Times New Roman" panose="02020603050405020304" pitchFamily="18" charset="0"/>
                <a:ea typeface="SimSun" panose="02010600030101010101" pitchFamily="2" charset="-122"/>
              </a:rPr>
              <a:t>优点：</a:t>
            </a:r>
            <a:r>
              <a:rPr lang="zh-CN" altLang="en-US" sz="2800" baseline="0" dirty="0">
                <a:latin typeface="Times New Roman" panose="02020603050405020304" pitchFamily="18" charset="0"/>
                <a:ea typeface="SimSun" panose="02010600030101010101" pitchFamily="2" charset="-122"/>
              </a:rPr>
              <a:t>缩短发酵生产周期，提高设备利用率；</a:t>
            </a:r>
            <a:endParaRPr lang="zh-CN" altLang="en-US" sz="2800" baseline="0" dirty="0">
              <a:latin typeface="Times New Roman" panose="02020603050405020304" pitchFamily="18" charset="0"/>
              <a:ea typeface="SimSun" panose="02010600030101010101" pitchFamily="2" charset="-122"/>
            </a:endParaRPr>
          </a:p>
          <a:p>
            <a:pPr>
              <a:lnSpc>
                <a:spcPct val="140000"/>
              </a:lnSpc>
            </a:pPr>
            <a:r>
              <a:rPr lang="zh-CN" altLang="en-US" sz="2800" baseline="0" dirty="0">
                <a:latin typeface="Times New Roman" panose="02020603050405020304" pitchFamily="18" charset="0"/>
                <a:ea typeface="SimSun" panose="02010600030101010101" pitchFamily="2" charset="-122"/>
              </a:rPr>
              <a:t>                   便于自动控制；</a:t>
            </a:r>
            <a:endParaRPr lang="zh-CN" altLang="en-US" sz="2800" baseline="0" dirty="0">
              <a:latin typeface="Times New Roman" panose="02020603050405020304" pitchFamily="18" charset="0"/>
              <a:ea typeface="SimSun" panose="02010600030101010101" pitchFamily="2" charset="-122"/>
            </a:endParaRPr>
          </a:p>
          <a:p>
            <a:pPr>
              <a:lnSpc>
                <a:spcPct val="140000"/>
              </a:lnSpc>
            </a:pPr>
            <a:r>
              <a:rPr lang="zh-CN" altLang="en-US" sz="2800" baseline="0" dirty="0">
                <a:latin typeface="Times New Roman" panose="02020603050405020304" pitchFamily="18" charset="0"/>
                <a:ea typeface="SimSun" panose="02010600030101010101" pitchFamily="2" charset="-122"/>
              </a:rPr>
              <a:t>                   降低动力消耗及体力劳动强度；</a:t>
            </a:r>
            <a:endParaRPr lang="zh-CN" altLang="en-US" sz="2800" baseline="0" dirty="0">
              <a:latin typeface="Times New Roman" panose="02020603050405020304" pitchFamily="18" charset="0"/>
              <a:ea typeface="SimSun" panose="02010600030101010101" pitchFamily="2" charset="-122"/>
            </a:endParaRPr>
          </a:p>
          <a:p>
            <a:pPr>
              <a:lnSpc>
                <a:spcPct val="140000"/>
              </a:lnSpc>
            </a:pPr>
            <a:r>
              <a:rPr lang="zh-CN" altLang="en-US" sz="2800" baseline="0" dirty="0">
                <a:latin typeface="Times New Roman" panose="02020603050405020304" pitchFamily="18" charset="0"/>
                <a:ea typeface="SimSun" panose="02010600030101010101" pitchFamily="2" charset="-122"/>
              </a:rPr>
              <a:t>                   产品质量较稳定。</a:t>
            </a:r>
            <a:endParaRPr lang="zh-CN" altLang="en-US" sz="2800" baseline="0" dirty="0">
              <a:latin typeface="Times New Roman" panose="02020603050405020304" pitchFamily="18" charset="0"/>
              <a:ea typeface="SimSun" panose="02010600030101010101" pitchFamily="2" charset="-122"/>
            </a:endParaRPr>
          </a:p>
          <a:p>
            <a:pPr>
              <a:lnSpc>
                <a:spcPct val="140000"/>
              </a:lnSpc>
            </a:pPr>
            <a:r>
              <a:rPr lang="zh-CN" altLang="en-US" sz="2800" baseline="0" dirty="0">
                <a:solidFill>
                  <a:srgbClr val="5200A4"/>
                </a:solidFill>
                <a:latin typeface="Times New Roman" panose="02020603050405020304" pitchFamily="18" charset="0"/>
                <a:ea typeface="SimSun" panose="02010600030101010101" pitchFamily="2" charset="-122"/>
              </a:rPr>
              <a:t>       缺点：</a:t>
            </a:r>
            <a:r>
              <a:rPr lang="zh-CN" altLang="en-US" sz="2800" baseline="0" dirty="0">
                <a:latin typeface="Times New Roman" panose="02020603050405020304" pitchFamily="18" charset="0"/>
                <a:ea typeface="SimSun" panose="02010600030101010101" pitchFamily="2" charset="-122"/>
              </a:rPr>
              <a:t>容易杂菌污染 和 菌种退化；</a:t>
            </a:r>
            <a:endParaRPr lang="zh-CN" altLang="en-US" sz="2800" baseline="0" dirty="0">
              <a:latin typeface="Times New Roman" panose="02020603050405020304" pitchFamily="18" charset="0"/>
              <a:ea typeface="SimSun" panose="02010600030101010101" pitchFamily="2" charset="-122"/>
            </a:endParaRPr>
          </a:p>
          <a:p>
            <a:pPr>
              <a:lnSpc>
                <a:spcPct val="140000"/>
              </a:lnSpc>
            </a:pPr>
            <a:r>
              <a:rPr lang="zh-CN" altLang="en-US" sz="2800" baseline="0" dirty="0">
                <a:latin typeface="Times New Roman" panose="02020603050405020304" pitchFamily="18" charset="0"/>
                <a:ea typeface="SimSun" panose="02010600030101010101" pitchFamily="2" charset="-122"/>
              </a:rPr>
              <a:t>                    营养物的利用率较低。</a:t>
            </a:r>
            <a:endParaRPr lang="zh-CN" altLang="en-US" sz="2800" baseline="0" dirty="0">
              <a:latin typeface="Times New Roman" panose="02020603050405020304" pitchFamily="18" charset="0"/>
              <a:ea typeface="SimSun" panose="02010600030101010101" pitchFamily="2" charset="-122"/>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3970" name="Rectangle 2"/>
          <p:cNvSpPr/>
          <p:nvPr/>
        </p:nvSpPr>
        <p:spPr>
          <a:xfrm>
            <a:off x="0" y="0"/>
            <a:ext cx="8763000" cy="6477000"/>
          </a:xfrm>
          <a:prstGeom prst="rect">
            <a:avLst/>
          </a:prstGeom>
          <a:noFill/>
          <a:ln w="9525">
            <a:noFill/>
          </a:ln>
        </p:spPr>
        <p:txBody>
          <a:bodyPr anchor="ctr" anchorCtr="0"/>
          <a:p>
            <a:pPr>
              <a:lnSpc>
                <a:spcPct val="140000"/>
              </a:lnSpc>
            </a:pPr>
            <a:r>
              <a:rPr lang="zh-CN" altLang="en-US" sz="3200" baseline="0" dirty="0">
                <a:solidFill>
                  <a:srgbClr val="C00000"/>
                </a:solidFill>
                <a:latin typeface="楷体_GB2312" pitchFamily="49" charset="-122"/>
              </a:rPr>
              <a:t> 微生物的同步生长： </a:t>
            </a:r>
            <a:br>
              <a:rPr lang="zh-CN" altLang="en-US" baseline="0" dirty="0">
                <a:solidFill>
                  <a:srgbClr val="000000"/>
                </a:solidFill>
                <a:latin typeface="楷体_GB2312" pitchFamily="49" charset="-122"/>
              </a:rPr>
            </a:br>
            <a:r>
              <a:rPr lang="zh-CN" altLang="en-US" baseline="0" dirty="0">
                <a:solidFill>
                  <a:srgbClr val="000000"/>
                </a:solidFill>
                <a:latin typeface="楷体_GB2312" pitchFamily="49" charset="-122"/>
              </a:rPr>
              <a:t>     </a:t>
            </a:r>
            <a:r>
              <a:rPr lang="zh-CN" altLang="en-US" sz="2800" baseline="0" dirty="0">
                <a:solidFill>
                  <a:srgbClr val="DE00DE"/>
                </a:solidFill>
                <a:latin typeface="楷体_GB2312" pitchFamily="49" charset="-122"/>
              </a:rPr>
              <a:t>同步生长：</a:t>
            </a:r>
            <a:r>
              <a:rPr lang="zh-CN" altLang="en-US" baseline="0" dirty="0">
                <a:solidFill>
                  <a:srgbClr val="000000"/>
                </a:solidFill>
                <a:latin typeface="楷体_GB2312" pitchFamily="49" charset="-122"/>
              </a:rPr>
              <a:t>利用实验室技术控制细胞的生长，使群体细胞能处于同一生长阶段，所有的细胞同时进行分裂的生长方式。</a:t>
            </a:r>
            <a:br>
              <a:rPr lang="zh-CN" altLang="en-US" baseline="0" dirty="0">
                <a:solidFill>
                  <a:srgbClr val="DE00DE"/>
                </a:solidFill>
                <a:latin typeface="楷体_GB2312" pitchFamily="49" charset="-122"/>
              </a:rPr>
            </a:br>
            <a:r>
              <a:rPr lang="zh-CN" altLang="en-US" baseline="0" dirty="0">
                <a:solidFill>
                  <a:srgbClr val="DE00DE"/>
                </a:solidFill>
                <a:latin typeface="楷体_GB2312" pitchFamily="49" charset="-122"/>
              </a:rPr>
              <a:t>     </a:t>
            </a:r>
            <a:r>
              <a:rPr lang="zh-CN" altLang="en-US" sz="2800" baseline="0" dirty="0">
                <a:solidFill>
                  <a:srgbClr val="DE00DE"/>
                </a:solidFill>
                <a:latin typeface="楷体_GB2312" pitchFamily="49" charset="-122"/>
              </a:rPr>
              <a:t>同步培养法：</a:t>
            </a:r>
            <a:r>
              <a:rPr lang="zh-CN" altLang="en-US" baseline="0" dirty="0">
                <a:solidFill>
                  <a:srgbClr val="000000"/>
                </a:solidFill>
                <a:latin typeface="楷体_GB2312" pitchFamily="49" charset="-122"/>
              </a:rPr>
              <a:t>能使培养的微生物处于比较一致的（同时生长、同时分裂），生长发育在同一阶段的培养方法。</a:t>
            </a:r>
            <a:br>
              <a:rPr lang="zh-CN" altLang="en-US" baseline="0" dirty="0">
                <a:solidFill>
                  <a:srgbClr val="000000"/>
                </a:solidFill>
                <a:latin typeface="楷体_GB2312" pitchFamily="49" charset="-122"/>
              </a:rPr>
            </a:br>
            <a:r>
              <a:rPr lang="zh-CN" altLang="en-US" sz="800" baseline="0" dirty="0">
                <a:solidFill>
                  <a:srgbClr val="000000"/>
                </a:solidFill>
                <a:latin typeface="楷体_GB2312" pitchFamily="49" charset="-122"/>
              </a:rPr>
              <a:t>     </a:t>
            </a:r>
            <a:br>
              <a:rPr lang="zh-CN" altLang="en-US" sz="800" baseline="0" dirty="0">
                <a:solidFill>
                  <a:srgbClr val="000000"/>
                </a:solidFill>
                <a:latin typeface="楷体_GB2312" pitchFamily="49" charset="-122"/>
              </a:rPr>
            </a:br>
            <a:r>
              <a:rPr lang="zh-CN" altLang="en-US" sz="800" baseline="0" dirty="0">
                <a:solidFill>
                  <a:srgbClr val="000000"/>
                </a:solidFill>
                <a:latin typeface="楷体_GB2312" pitchFamily="49" charset="-122"/>
              </a:rPr>
              <a:t>             </a:t>
            </a:r>
            <a:r>
              <a:rPr lang="zh-CN" altLang="en-US" baseline="0" dirty="0">
                <a:solidFill>
                  <a:srgbClr val="000000"/>
                </a:solidFill>
                <a:latin typeface="楷体_GB2312" pitchFamily="49" charset="-122"/>
              </a:rPr>
              <a:t>同步培养物常被用来研究在单个细胞上难以研究的生理与遗传特性。作为工业发酵的种子，它也是一种理想的材料。</a:t>
            </a:r>
            <a:br>
              <a:rPr lang="zh-CN" altLang="en-US" baseline="0" dirty="0">
                <a:solidFill>
                  <a:srgbClr val="000000"/>
                </a:solidFill>
                <a:latin typeface="楷体_GB2312" pitchFamily="49" charset="-122"/>
              </a:rPr>
            </a:br>
            <a:endParaRPr lang="zh-CN" altLang="en-US" baseline="0" dirty="0">
              <a:solidFill>
                <a:srgbClr val="000000"/>
              </a:solidFill>
              <a:latin typeface="楷体_GB2312" pitchFamily="49" charset="-122"/>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4994" name="Text Box 2"/>
          <p:cNvSpPr txBox="1"/>
          <p:nvPr/>
        </p:nvSpPr>
        <p:spPr>
          <a:xfrm>
            <a:off x="381000" y="3733800"/>
            <a:ext cx="2057400" cy="466725"/>
          </a:xfrm>
          <a:prstGeom prst="rect">
            <a:avLst/>
          </a:prstGeom>
          <a:noFill/>
          <a:ln w="9525" cap="flat" cmpd="sng">
            <a:solidFill>
              <a:srgbClr val="FF0000"/>
            </a:solidFill>
            <a:prstDash val="solid"/>
            <a:miter/>
            <a:headEnd type="none" w="med" len="med"/>
            <a:tailEnd type="none" w="med" len="med"/>
          </a:ln>
        </p:spPr>
        <p:txBody>
          <a:bodyPr>
            <a:spAutoFit/>
          </a:bodyPr>
          <a:p>
            <a:pPr>
              <a:spcBef>
                <a:spcPct val="50000"/>
              </a:spcBef>
            </a:pPr>
            <a:r>
              <a:rPr lang="zh-CN" altLang="en-US" baseline="0" dirty="0">
                <a:solidFill>
                  <a:schemeClr val="tx2"/>
                </a:solidFill>
                <a:latin typeface="Times New Roman" panose="02020603050405020304" pitchFamily="18" charset="0"/>
                <a:ea typeface="SimSun" panose="02010600030101010101" pitchFamily="2" charset="-122"/>
              </a:rPr>
              <a:t>同步培养方法 </a:t>
            </a:r>
            <a:endParaRPr lang="zh-CN" altLang="en-US" baseline="0" dirty="0">
              <a:solidFill>
                <a:schemeClr val="tx2"/>
              </a:solidFill>
              <a:latin typeface="Times New Roman" panose="02020603050405020304" pitchFamily="18" charset="0"/>
              <a:ea typeface="SimSun" panose="02010600030101010101" pitchFamily="2" charset="-122"/>
            </a:endParaRPr>
          </a:p>
        </p:txBody>
      </p:sp>
      <p:sp>
        <p:nvSpPr>
          <p:cNvPr id="84995" name="AutoShape 3"/>
          <p:cNvSpPr/>
          <p:nvPr/>
        </p:nvSpPr>
        <p:spPr>
          <a:xfrm>
            <a:off x="2590800" y="2209800"/>
            <a:ext cx="304800" cy="3505200"/>
          </a:xfrm>
          <a:prstGeom prst="leftBrace">
            <a:avLst>
              <a:gd name="adj1" fmla="val 95833"/>
              <a:gd name="adj2" fmla="val 50000"/>
            </a:avLst>
          </a:prstGeom>
          <a:noFill/>
          <a:ln w="25400" cap="flat" cmpd="sng">
            <a:solidFill>
              <a:schemeClr val="tx1"/>
            </a:solidFill>
            <a:prstDash val="solid"/>
            <a:headEnd type="none" w="med" len="med"/>
            <a:tailEnd type="none" w="med" len="med"/>
          </a:ln>
        </p:spPr>
        <p:txBody>
          <a:bodyPr wrap="none" anchor="ctr" anchorCtr="0"/>
          <a:p>
            <a:endParaRPr lang="zh-CN" altLang="en-US" dirty="0">
              <a:latin typeface="楷体_GB2312" pitchFamily="49" charset="-122"/>
            </a:endParaRPr>
          </a:p>
        </p:txBody>
      </p:sp>
      <p:sp>
        <p:nvSpPr>
          <p:cNvPr id="84996" name="Text Box 4"/>
          <p:cNvSpPr txBox="1"/>
          <p:nvPr/>
        </p:nvSpPr>
        <p:spPr>
          <a:xfrm>
            <a:off x="2895600" y="1981200"/>
            <a:ext cx="1905000" cy="466725"/>
          </a:xfrm>
          <a:prstGeom prst="rect">
            <a:avLst/>
          </a:prstGeom>
          <a:noFill/>
          <a:ln w="9525" cap="flat" cmpd="sng">
            <a:solidFill>
              <a:srgbClr val="FF0000"/>
            </a:solidFill>
            <a:prstDash val="solid"/>
            <a:miter/>
            <a:headEnd type="none" w="med" len="med"/>
            <a:tailEnd type="none" w="med" len="med"/>
          </a:ln>
        </p:spPr>
        <p:txBody>
          <a:bodyPr>
            <a:spAutoFit/>
          </a:bodyPr>
          <a:p>
            <a:pPr algn="ctr"/>
            <a:r>
              <a:rPr lang="zh-CN" altLang="en-US" baseline="0" dirty="0">
                <a:latin typeface="Times New Roman" panose="02020603050405020304" pitchFamily="18" charset="0"/>
                <a:ea typeface="SimSun" panose="02010600030101010101" pitchFamily="2" charset="-122"/>
              </a:rPr>
              <a:t>机械方法</a:t>
            </a:r>
            <a:endParaRPr lang="zh-CN" altLang="en-US" baseline="0" dirty="0">
              <a:latin typeface="Times New Roman" panose="02020603050405020304" pitchFamily="18" charset="0"/>
              <a:ea typeface="SimSun" panose="02010600030101010101" pitchFamily="2" charset="-122"/>
            </a:endParaRPr>
          </a:p>
        </p:txBody>
      </p:sp>
      <p:sp>
        <p:nvSpPr>
          <p:cNvPr id="84997" name="Text Box 5"/>
          <p:cNvSpPr txBox="1"/>
          <p:nvPr/>
        </p:nvSpPr>
        <p:spPr>
          <a:xfrm>
            <a:off x="2971800" y="5486400"/>
            <a:ext cx="2644775" cy="466725"/>
          </a:xfrm>
          <a:prstGeom prst="rect">
            <a:avLst/>
          </a:prstGeom>
          <a:noFill/>
          <a:ln w="9525" cap="flat" cmpd="sng">
            <a:solidFill>
              <a:srgbClr val="FF0000"/>
            </a:solidFill>
            <a:prstDash val="solid"/>
            <a:miter/>
            <a:headEnd type="none" w="med" len="med"/>
            <a:tailEnd type="none" w="med" len="med"/>
          </a:ln>
        </p:spPr>
        <p:txBody>
          <a:bodyPr wrap="none">
            <a:spAutoFit/>
          </a:bodyPr>
          <a:p>
            <a:pPr algn="ctr"/>
            <a:r>
              <a:rPr lang="zh-CN" altLang="en-US" baseline="0" dirty="0">
                <a:latin typeface="Times New Roman" panose="02020603050405020304" pitchFamily="18" charset="0"/>
                <a:ea typeface="SimSun" panose="02010600030101010101" pitchFamily="2" charset="-122"/>
              </a:rPr>
              <a:t>环境条件控制技术</a:t>
            </a:r>
            <a:endParaRPr lang="zh-CN" altLang="en-US" baseline="0" dirty="0">
              <a:latin typeface="Times New Roman" panose="02020603050405020304" pitchFamily="18" charset="0"/>
              <a:ea typeface="SimSun" panose="02010600030101010101" pitchFamily="2" charset="-122"/>
            </a:endParaRPr>
          </a:p>
        </p:txBody>
      </p:sp>
      <p:sp>
        <p:nvSpPr>
          <p:cNvPr id="84998" name="AutoShape 6"/>
          <p:cNvSpPr/>
          <p:nvPr/>
        </p:nvSpPr>
        <p:spPr>
          <a:xfrm>
            <a:off x="4953000" y="1600200"/>
            <a:ext cx="228600" cy="1828800"/>
          </a:xfrm>
          <a:prstGeom prst="leftBrace">
            <a:avLst>
              <a:gd name="adj1" fmla="val 66666"/>
              <a:gd name="adj2" fmla="val 50000"/>
            </a:avLst>
          </a:prstGeom>
          <a:noFill/>
          <a:ln w="28575" cap="flat" cmpd="sng">
            <a:solidFill>
              <a:schemeClr val="tx1"/>
            </a:solidFill>
            <a:prstDash val="solid"/>
            <a:headEnd type="none" w="med" len="med"/>
            <a:tailEnd type="none" w="med" len="med"/>
          </a:ln>
        </p:spPr>
        <p:txBody>
          <a:bodyPr wrap="none" anchor="ctr" anchorCtr="0"/>
          <a:p>
            <a:endParaRPr lang="zh-CN" altLang="en-US" dirty="0">
              <a:latin typeface="楷体_GB2312" pitchFamily="49" charset="-122"/>
            </a:endParaRPr>
          </a:p>
        </p:txBody>
      </p:sp>
      <p:sp>
        <p:nvSpPr>
          <p:cNvPr id="84999" name="Rectangle 7"/>
          <p:cNvSpPr/>
          <p:nvPr/>
        </p:nvSpPr>
        <p:spPr>
          <a:xfrm>
            <a:off x="5486400" y="1524000"/>
            <a:ext cx="1419225" cy="466725"/>
          </a:xfrm>
          <a:prstGeom prst="rect">
            <a:avLst/>
          </a:prstGeom>
          <a:noFill/>
          <a:ln w="9525" cap="flat" cmpd="sng">
            <a:solidFill>
              <a:srgbClr val="FF0000"/>
            </a:solidFill>
            <a:prstDash val="solid"/>
            <a:miter/>
            <a:headEnd type="none" w="med" len="med"/>
            <a:tailEnd type="none" w="med" len="med"/>
          </a:ln>
        </p:spPr>
        <p:txBody>
          <a:bodyPr wrap="none">
            <a:spAutoFit/>
          </a:bodyPr>
          <a:p>
            <a:pPr algn="ctr"/>
            <a:r>
              <a:rPr lang="zh-CN" altLang="en-US" baseline="0" dirty="0">
                <a:solidFill>
                  <a:srgbClr val="DE00DE"/>
                </a:solidFill>
                <a:latin typeface="Times New Roman" panose="02020603050405020304" pitchFamily="18" charset="0"/>
                <a:ea typeface="SimSun" panose="02010600030101010101" pitchFamily="2" charset="-122"/>
              </a:rPr>
              <a:t>离心方法</a:t>
            </a:r>
            <a:endParaRPr lang="zh-CN" altLang="en-US" baseline="0" dirty="0">
              <a:solidFill>
                <a:srgbClr val="DE00DE"/>
              </a:solidFill>
              <a:latin typeface="Times New Roman" panose="02020603050405020304" pitchFamily="18" charset="0"/>
              <a:ea typeface="SimSun" panose="02010600030101010101" pitchFamily="2" charset="-122"/>
            </a:endParaRPr>
          </a:p>
        </p:txBody>
      </p:sp>
      <p:sp>
        <p:nvSpPr>
          <p:cNvPr id="85000" name="Rectangle 8"/>
          <p:cNvSpPr/>
          <p:nvPr/>
        </p:nvSpPr>
        <p:spPr>
          <a:xfrm>
            <a:off x="5486400" y="2362200"/>
            <a:ext cx="1725613" cy="466725"/>
          </a:xfrm>
          <a:prstGeom prst="rect">
            <a:avLst/>
          </a:prstGeom>
          <a:noFill/>
          <a:ln w="9525" cap="flat" cmpd="sng">
            <a:solidFill>
              <a:srgbClr val="FF0000"/>
            </a:solidFill>
            <a:prstDash val="solid"/>
            <a:miter/>
            <a:headEnd type="none" w="med" len="med"/>
            <a:tailEnd type="none" w="med" len="med"/>
          </a:ln>
        </p:spPr>
        <p:txBody>
          <a:bodyPr wrap="none">
            <a:spAutoFit/>
          </a:bodyPr>
          <a:p>
            <a:pPr algn="ctr"/>
            <a:r>
              <a:rPr lang="zh-CN" altLang="en-US" baseline="0" dirty="0">
                <a:solidFill>
                  <a:srgbClr val="DE00DE"/>
                </a:solidFill>
                <a:latin typeface="Times New Roman" panose="02020603050405020304" pitchFamily="18" charset="0"/>
                <a:ea typeface="SimSun" panose="02010600030101010101" pitchFamily="2" charset="-122"/>
              </a:rPr>
              <a:t>过滤分离法</a:t>
            </a:r>
            <a:endParaRPr lang="zh-CN" altLang="en-US" baseline="0" dirty="0">
              <a:solidFill>
                <a:srgbClr val="DE00DE"/>
              </a:solidFill>
              <a:latin typeface="Times New Roman" panose="02020603050405020304" pitchFamily="18" charset="0"/>
              <a:ea typeface="SimSun" panose="02010600030101010101" pitchFamily="2" charset="-122"/>
            </a:endParaRPr>
          </a:p>
        </p:txBody>
      </p:sp>
      <p:sp>
        <p:nvSpPr>
          <p:cNvPr id="85001" name="Rectangle 9"/>
          <p:cNvSpPr/>
          <p:nvPr/>
        </p:nvSpPr>
        <p:spPr>
          <a:xfrm>
            <a:off x="5410200" y="3124200"/>
            <a:ext cx="2644775" cy="466725"/>
          </a:xfrm>
          <a:prstGeom prst="rect">
            <a:avLst/>
          </a:prstGeom>
          <a:noFill/>
          <a:ln w="9525" cap="flat" cmpd="sng">
            <a:solidFill>
              <a:srgbClr val="FF0000"/>
            </a:solidFill>
            <a:prstDash val="solid"/>
            <a:miter/>
            <a:headEnd type="none" w="med" len="med"/>
            <a:tailEnd type="none" w="med" len="med"/>
          </a:ln>
        </p:spPr>
        <p:txBody>
          <a:bodyPr wrap="none">
            <a:spAutoFit/>
          </a:bodyPr>
          <a:p>
            <a:pPr algn="ctr"/>
            <a:r>
              <a:rPr lang="zh-CN" altLang="en-US" baseline="0" dirty="0">
                <a:solidFill>
                  <a:srgbClr val="DE00DE"/>
                </a:solidFill>
                <a:latin typeface="Times New Roman" panose="02020603050405020304" pitchFamily="18" charset="0"/>
                <a:ea typeface="SimSun" panose="02010600030101010101" pitchFamily="2" charset="-122"/>
              </a:rPr>
              <a:t>硝酸纤维素滤膜法</a:t>
            </a:r>
            <a:endParaRPr lang="zh-CN" altLang="en-US" baseline="0" dirty="0">
              <a:solidFill>
                <a:srgbClr val="DE00DE"/>
              </a:solidFill>
              <a:latin typeface="Times New Roman" panose="02020603050405020304" pitchFamily="18" charset="0"/>
              <a:ea typeface="SimSun" panose="02010600030101010101" pitchFamily="2" charset="-122"/>
            </a:endParaRPr>
          </a:p>
        </p:txBody>
      </p:sp>
      <p:sp>
        <p:nvSpPr>
          <p:cNvPr id="85002" name="AutoShape 10"/>
          <p:cNvSpPr/>
          <p:nvPr/>
        </p:nvSpPr>
        <p:spPr>
          <a:xfrm>
            <a:off x="5791200" y="4648200"/>
            <a:ext cx="228600" cy="2057400"/>
          </a:xfrm>
          <a:prstGeom prst="leftBrace">
            <a:avLst>
              <a:gd name="adj1" fmla="val 75000"/>
              <a:gd name="adj2" fmla="val 50000"/>
            </a:avLst>
          </a:prstGeom>
          <a:noFill/>
          <a:ln w="25400" cap="flat" cmpd="sng">
            <a:solidFill>
              <a:schemeClr val="tx1"/>
            </a:solidFill>
            <a:prstDash val="solid"/>
            <a:headEnd type="none" w="med" len="med"/>
            <a:tailEnd type="none" w="med" len="med"/>
          </a:ln>
        </p:spPr>
        <p:txBody>
          <a:bodyPr wrap="none" anchor="ctr" anchorCtr="0"/>
          <a:p>
            <a:endParaRPr lang="zh-CN" altLang="en-US" dirty="0">
              <a:latin typeface="楷体_GB2312" pitchFamily="49" charset="-122"/>
            </a:endParaRPr>
          </a:p>
        </p:txBody>
      </p:sp>
      <p:sp>
        <p:nvSpPr>
          <p:cNvPr id="85003" name="Rectangle 11"/>
          <p:cNvSpPr/>
          <p:nvPr/>
        </p:nvSpPr>
        <p:spPr>
          <a:xfrm>
            <a:off x="6324600" y="4495800"/>
            <a:ext cx="1066800" cy="466725"/>
          </a:xfrm>
          <a:prstGeom prst="rect">
            <a:avLst/>
          </a:prstGeom>
          <a:noFill/>
          <a:ln w="9525" cap="flat" cmpd="sng">
            <a:solidFill>
              <a:srgbClr val="FF0000"/>
            </a:solidFill>
            <a:prstDash val="solid"/>
            <a:miter/>
            <a:headEnd type="none" w="med" len="med"/>
            <a:tailEnd type="none" w="med" len="med"/>
          </a:ln>
        </p:spPr>
        <p:txBody>
          <a:bodyPr>
            <a:spAutoFit/>
          </a:bodyPr>
          <a:p>
            <a:pPr algn="ctr"/>
            <a:r>
              <a:rPr lang="zh-CN" altLang="en-US" baseline="0" dirty="0">
                <a:solidFill>
                  <a:srgbClr val="DE00DE"/>
                </a:solidFill>
                <a:latin typeface="Times New Roman" panose="02020603050405020304" pitchFamily="18" charset="0"/>
                <a:ea typeface="SimSun" panose="02010600030101010101" pitchFamily="2" charset="-122"/>
              </a:rPr>
              <a:t>温度</a:t>
            </a:r>
            <a:endParaRPr lang="zh-CN" altLang="en-US" baseline="0" dirty="0">
              <a:solidFill>
                <a:srgbClr val="DE00DE"/>
              </a:solidFill>
              <a:latin typeface="Times New Roman" panose="02020603050405020304" pitchFamily="18" charset="0"/>
              <a:ea typeface="SimSun" panose="02010600030101010101" pitchFamily="2" charset="-122"/>
            </a:endParaRPr>
          </a:p>
        </p:txBody>
      </p:sp>
      <p:sp>
        <p:nvSpPr>
          <p:cNvPr id="85004" name="Rectangle 12"/>
          <p:cNvSpPr/>
          <p:nvPr/>
        </p:nvSpPr>
        <p:spPr>
          <a:xfrm>
            <a:off x="6248400" y="5410200"/>
            <a:ext cx="2338388" cy="466725"/>
          </a:xfrm>
          <a:prstGeom prst="rect">
            <a:avLst/>
          </a:prstGeom>
          <a:noFill/>
          <a:ln w="9525" cap="flat" cmpd="sng">
            <a:solidFill>
              <a:srgbClr val="FF0000"/>
            </a:solidFill>
            <a:prstDash val="solid"/>
            <a:miter/>
            <a:headEnd type="none" w="med" len="med"/>
            <a:tailEnd type="none" w="med" len="med"/>
          </a:ln>
        </p:spPr>
        <p:txBody>
          <a:bodyPr wrap="none">
            <a:spAutoFit/>
          </a:bodyPr>
          <a:p>
            <a:pPr algn="ctr"/>
            <a:r>
              <a:rPr lang="zh-CN" altLang="en-US" baseline="0" dirty="0">
                <a:solidFill>
                  <a:srgbClr val="DE00DE"/>
                </a:solidFill>
                <a:latin typeface="Times New Roman" panose="02020603050405020304" pitchFamily="18" charset="0"/>
                <a:ea typeface="SimSun" panose="02010600030101010101" pitchFamily="2" charset="-122"/>
              </a:rPr>
              <a:t>培养基成份控制</a:t>
            </a:r>
            <a:endParaRPr lang="zh-CN" altLang="en-US" baseline="0" dirty="0">
              <a:solidFill>
                <a:srgbClr val="DE00DE"/>
              </a:solidFill>
              <a:latin typeface="Times New Roman" panose="02020603050405020304" pitchFamily="18" charset="0"/>
              <a:ea typeface="SimSun" panose="02010600030101010101" pitchFamily="2" charset="-122"/>
            </a:endParaRPr>
          </a:p>
        </p:txBody>
      </p:sp>
      <p:sp>
        <p:nvSpPr>
          <p:cNvPr id="85005" name="Rectangle 13"/>
          <p:cNvSpPr/>
          <p:nvPr/>
        </p:nvSpPr>
        <p:spPr>
          <a:xfrm>
            <a:off x="6096000" y="6477000"/>
            <a:ext cx="2951163" cy="466725"/>
          </a:xfrm>
          <a:prstGeom prst="rect">
            <a:avLst/>
          </a:prstGeom>
          <a:noFill/>
          <a:ln w="9525" cap="flat" cmpd="sng">
            <a:solidFill>
              <a:srgbClr val="FF0000"/>
            </a:solidFill>
            <a:prstDash val="solid"/>
            <a:miter/>
            <a:headEnd type="none" w="med" len="med"/>
            <a:tailEnd type="none" w="med" len="med"/>
          </a:ln>
        </p:spPr>
        <p:txBody>
          <a:bodyPr wrap="none">
            <a:spAutoFit/>
          </a:bodyPr>
          <a:p>
            <a:pPr algn="ctr"/>
            <a:r>
              <a:rPr lang="zh-CN" altLang="en-US" baseline="0" dirty="0">
                <a:solidFill>
                  <a:srgbClr val="DE00DE"/>
                </a:solidFill>
                <a:latin typeface="Times New Roman" panose="02020603050405020304" pitchFamily="18" charset="0"/>
                <a:ea typeface="SimSun" panose="02010600030101010101" pitchFamily="2" charset="-122"/>
              </a:rPr>
              <a:t>光照和黑暗交替培养</a:t>
            </a:r>
            <a:endParaRPr lang="zh-CN" altLang="en-US" baseline="0" dirty="0">
              <a:solidFill>
                <a:srgbClr val="DE00DE"/>
              </a:solidFill>
              <a:latin typeface="Times New Roman" panose="02020603050405020304" pitchFamily="18" charset="0"/>
              <a:ea typeface="SimSun" panose="02010600030101010101" pitchFamily="2"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Rectangle 2"/>
          <p:cNvSpPr/>
          <p:nvPr/>
        </p:nvSpPr>
        <p:spPr>
          <a:xfrm>
            <a:off x="152400" y="1143000"/>
            <a:ext cx="8839200" cy="6400800"/>
          </a:xfrm>
          <a:prstGeom prst="rect">
            <a:avLst/>
          </a:prstGeom>
          <a:noFill/>
          <a:ln w="9525">
            <a:noFill/>
          </a:ln>
        </p:spPr>
        <p:txBody>
          <a:bodyPr anchor="ctr" anchorCtr="0"/>
          <a:p>
            <a:pPr>
              <a:lnSpc>
                <a:spcPct val="145000"/>
              </a:lnSpc>
            </a:pPr>
            <a:r>
              <a:rPr lang="zh-CN" altLang="en-US" baseline="0" dirty="0">
                <a:latin typeface="楷体_GB2312" pitchFamily="49" charset="-122"/>
              </a:rPr>
              <a:t>氮源来源：能被微生物用作氮源的物质有蛋白质或它们不同</a:t>
            </a:r>
            <a:br>
              <a:rPr lang="zh-CN" altLang="en-US" baseline="0" dirty="0">
                <a:latin typeface="楷体_GB2312" pitchFamily="49" charset="-122"/>
              </a:rPr>
            </a:br>
            <a:r>
              <a:rPr lang="zh-CN" altLang="en-US" baseline="0" dirty="0">
                <a:latin typeface="楷体_GB2312" pitchFamily="49" charset="-122"/>
              </a:rPr>
              <a:t>程度的降解产物（如：胨、肽、氨基酸等）、铵盐、硝酸盐、亚硝酸盐以及分子态氮。</a:t>
            </a:r>
            <a:br>
              <a:rPr lang="zh-CN" altLang="en-US" baseline="0" dirty="0">
                <a:latin typeface="楷体_GB2312" pitchFamily="49" charset="-122"/>
              </a:rPr>
            </a:br>
            <a:r>
              <a:rPr lang="zh-CN" altLang="en-US" baseline="0" dirty="0">
                <a:latin typeface="楷体_GB2312" pitchFamily="49" charset="-122"/>
              </a:rPr>
              <a:t>      </a:t>
            </a:r>
            <a:r>
              <a:rPr lang="zh-CN" altLang="en-US" sz="2000" baseline="0" dirty="0">
                <a:latin typeface="楷体_GB2312" pitchFamily="49" charset="-122"/>
              </a:rPr>
              <a:t>目前，在实验室或工业生产中常用的用的氮源物质有：碳酸铵、硫酸铵、硝酸盐、尿素、氨；</a:t>
            </a:r>
            <a:br>
              <a:rPr lang="zh-CN" altLang="en-US" sz="2000" baseline="0" dirty="0">
                <a:latin typeface="楷体_GB2312" pitchFamily="49" charset="-122"/>
              </a:rPr>
            </a:br>
            <a:r>
              <a:rPr lang="zh-CN" altLang="en-US" sz="2000" baseline="0" dirty="0">
                <a:latin typeface="楷体_GB2312" pitchFamily="49" charset="-122"/>
              </a:rPr>
              <a:t>      有机氮源包括：蛋白胨、鱼粉、蚕蛹粉、黄豆饼粉、花生饼粉、玉米浆、牛肉浸膏、酵母浸膏等。</a:t>
            </a:r>
            <a:br>
              <a:rPr lang="zh-CN" altLang="en-US" baseline="0" dirty="0">
                <a:latin typeface="楷体_GB2312" pitchFamily="49" charset="-122"/>
              </a:rPr>
            </a:br>
            <a:r>
              <a:rPr lang="zh-CN" altLang="en-US" baseline="0" dirty="0">
                <a:latin typeface="楷体_GB2312" pitchFamily="49" charset="-122"/>
              </a:rPr>
              <a:t>        </a:t>
            </a:r>
            <a:r>
              <a:rPr lang="zh-CN" altLang="en-US" sz="2800" baseline="0" dirty="0">
                <a:latin typeface="楷体_GB2312" pitchFamily="49" charset="-122"/>
              </a:rPr>
              <a:t>速效氮源：有利于机体生长</a:t>
            </a:r>
            <a:br>
              <a:rPr lang="zh-CN" altLang="en-US" sz="2800" baseline="0" dirty="0">
                <a:latin typeface="楷体_GB2312" pitchFamily="49" charset="-122"/>
              </a:rPr>
            </a:br>
            <a:r>
              <a:rPr lang="zh-CN" altLang="en-US" sz="2800" baseline="0" dirty="0">
                <a:latin typeface="楷体_GB2312" pitchFamily="49" charset="-122"/>
              </a:rPr>
              <a:t>       迟效氮源：有利于代谢产物的形成</a:t>
            </a:r>
            <a:br>
              <a:rPr lang="zh-CN" altLang="en-US" sz="2800" baseline="0" dirty="0">
                <a:latin typeface="楷体_GB2312" pitchFamily="49" charset="-122"/>
              </a:rPr>
            </a:br>
            <a:r>
              <a:rPr lang="zh-CN" altLang="en-US" sz="2800" baseline="0" dirty="0">
                <a:latin typeface="楷体_GB2312" pitchFamily="49" charset="-122"/>
              </a:rPr>
              <a:t>        </a:t>
            </a:r>
            <a:r>
              <a:rPr lang="zh-CN" altLang="en-US" sz="2800" baseline="0" dirty="0">
                <a:solidFill>
                  <a:srgbClr val="F200F2"/>
                </a:solidFill>
                <a:latin typeface="楷体_GB2312" pitchFamily="49" charset="-122"/>
              </a:rPr>
              <a:t>氮源一般不能作为能源。</a:t>
            </a:r>
            <a:endParaRPr lang="zh-CN" altLang="en-US" sz="2800" baseline="0" dirty="0">
              <a:solidFill>
                <a:srgbClr val="F200F2"/>
              </a:solidFill>
              <a:latin typeface="楷体_GB2312" pitchFamily="49" charset="-122"/>
            </a:endParaRPr>
          </a:p>
        </p:txBody>
      </p:sp>
      <p:sp>
        <p:nvSpPr>
          <p:cNvPr id="12291" name="AutoShape 3"/>
          <p:cNvSpPr/>
          <p:nvPr/>
        </p:nvSpPr>
        <p:spPr>
          <a:xfrm>
            <a:off x="1219200" y="5410200"/>
            <a:ext cx="152400" cy="838200"/>
          </a:xfrm>
          <a:prstGeom prst="leftBrace">
            <a:avLst>
              <a:gd name="adj1" fmla="val 45833"/>
              <a:gd name="adj2" fmla="val 50000"/>
            </a:avLst>
          </a:prstGeom>
          <a:noFill/>
          <a:ln w="44450" cap="flat" cmpd="sng">
            <a:solidFill>
              <a:srgbClr val="FF47FF"/>
            </a:solidFill>
            <a:prstDash val="solid"/>
            <a:headEnd type="none" w="med" len="med"/>
            <a:tailEnd type="none" w="med" len="med"/>
          </a:ln>
        </p:spPr>
        <p:txBody>
          <a:bodyPr wrap="none" anchor="ctr" anchorCtr="0"/>
          <a:p>
            <a:endParaRPr lang="zh-CN" altLang="en-US" dirty="0">
              <a:latin typeface="楷体_GB2312" pitchFamily="49" charset="-122"/>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86018" name="Picture 2"/>
          <p:cNvPicPr>
            <a:picLocks noChangeAspect="1"/>
          </p:cNvPicPr>
          <p:nvPr/>
        </p:nvPicPr>
        <p:blipFill>
          <a:blip r:embed="rId1"/>
          <a:srcRect b="15373"/>
          <a:stretch>
            <a:fillRect/>
          </a:stretch>
        </p:blipFill>
        <p:spPr>
          <a:xfrm>
            <a:off x="1219200" y="0"/>
            <a:ext cx="6583363" cy="6858000"/>
          </a:xfrm>
          <a:prstGeom prst="rect">
            <a:avLst/>
          </a:prstGeom>
          <a:noFill/>
          <a:ln w="9525">
            <a:noFill/>
          </a:ln>
        </p:spPr>
      </p:pic>
      <p:sp>
        <p:nvSpPr>
          <p:cNvPr id="86019" name="Text Box 3"/>
          <p:cNvSpPr txBox="1"/>
          <p:nvPr/>
        </p:nvSpPr>
        <p:spPr>
          <a:xfrm>
            <a:off x="304800" y="1828800"/>
            <a:ext cx="533400" cy="3022600"/>
          </a:xfrm>
          <a:prstGeom prst="rect">
            <a:avLst/>
          </a:prstGeom>
          <a:noFill/>
          <a:ln w="9525" cap="flat" cmpd="sng">
            <a:solidFill>
              <a:schemeClr val="accent1"/>
            </a:solidFill>
            <a:prstDash val="solid"/>
            <a:miter/>
            <a:headEnd type="none" w="med" len="med"/>
            <a:tailEnd type="none" w="med" len="med"/>
          </a:ln>
        </p:spPr>
        <p:txBody>
          <a:bodyPr>
            <a:spAutoFit/>
          </a:bodyPr>
          <a:p>
            <a:r>
              <a:rPr lang="zh-CN" altLang="en-US" baseline="0" dirty="0">
                <a:latin typeface="Times New Roman" panose="02020603050405020304" pitchFamily="18" charset="0"/>
                <a:ea typeface="SimSun" panose="02010600030101010101" pitchFamily="2" charset="-122"/>
              </a:rPr>
              <a:t>硝酸纤维素滤膜法</a:t>
            </a:r>
            <a:endParaRPr lang="zh-CN" altLang="en-US" baseline="0" dirty="0">
              <a:latin typeface="Times New Roman" panose="02020603050405020304" pitchFamily="18" charset="0"/>
              <a:ea typeface="SimSun" panose="02010600030101010101" pitchFamily="2" charset="-122"/>
            </a:endParaRPr>
          </a:p>
        </p:txBody>
      </p:sp>
      <p:sp>
        <p:nvSpPr>
          <p:cNvPr id="86020" name="AutoShape 4"/>
          <p:cNvSpPr/>
          <p:nvPr/>
        </p:nvSpPr>
        <p:spPr>
          <a:xfrm>
            <a:off x="990600" y="3124200"/>
            <a:ext cx="914400" cy="533400"/>
          </a:xfrm>
          <a:prstGeom prst="curvedUpArrow">
            <a:avLst>
              <a:gd name="adj1" fmla="val 34285"/>
              <a:gd name="adj2" fmla="val 68571"/>
              <a:gd name="adj3" fmla="val 33333"/>
            </a:avLst>
          </a:prstGeom>
          <a:solidFill>
            <a:schemeClr val="accent1"/>
          </a:solidFill>
          <a:ln w="9525" cap="flat" cmpd="sng">
            <a:solidFill>
              <a:schemeClr val="tx1"/>
            </a:solidFill>
            <a:prstDash val="solid"/>
            <a:miter/>
            <a:headEnd type="none" w="med" len="med"/>
            <a:tailEnd type="none" w="med" len="med"/>
          </a:ln>
        </p:spPr>
        <p:txBody>
          <a:bodyPr wrap="none" anchor="ctr" anchorCtr="0"/>
          <a:p>
            <a:endParaRPr lang="zh-CN" altLang="en-US" dirty="0">
              <a:latin typeface="楷体_GB2312" pitchFamily="49" charset="-122"/>
            </a:endParaRPr>
          </a:p>
        </p:txBody>
      </p:sp>
      <p:sp>
        <p:nvSpPr>
          <p:cNvPr id="86021" name="Text Box 5"/>
          <p:cNvSpPr txBox="1"/>
          <p:nvPr/>
        </p:nvSpPr>
        <p:spPr>
          <a:xfrm>
            <a:off x="8077200" y="3200400"/>
            <a:ext cx="533400" cy="1196975"/>
          </a:xfrm>
          <a:prstGeom prst="rect">
            <a:avLst/>
          </a:prstGeom>
          <a:noFill/>
          <a:ln w="9525" cap="flat" cmpd="sng">
            <a:solidFill>
              <a:schemeClr val="accent1"/>
            </a:solidFill>
            <a:prstDash val="solid"/>
            <a:miter/>
            <a:headEnd type="none" w="med" len="med"/>
            <a:tailEnd type="none" w="med" len="med"/>
          </a:ln>
        </p:spPr>
        <p:txBody>
          <a:bodyPr>
            <a:spAutoFit/>
          </a:bodyPr>
          <a:p>
            <a:r>
              <a:rPr lang="zh-CN" altLang="en-US" baseline="0" dirty="0">
                <a:latin typeface="Times New Roman" panose="02020603050405020304" pitchFamily="18" charset="0"/>
                <a:ea typeface="SimSun" panose="02010600030101010101" pitchFamily="2" charset="-122"/>
              </a:rPr>
              <a:t>离心法</a:t>
            </a:r>
            <a:endParaRPr lang="zh-CN" altLang="en-US" baseline="0" dirty="0">
              <a:latin typeface="Times New Roman" panose="02020603050405020304" pitchFamily="18" charset="0"/>
              <a:ea typeface="SimSun" panose="02010600030101010101" pitchFamily="2" charset="-122"/>
            </a:endParaRPr>
          </a:p>
        </p:txBody>
      </p:sp>
      <p:sp>
        <p:nvSpPr>
          <p:cNvPr id="86022" name="AutoShape 6"/>
          <p:cNvSpPr/>
          <p:nvPr/>
        </p:nvSpPr>
        <p:spPr>
          <a:xfrm>
            <a:off x="7467600" y="3581400"/>
            <a:ext cx="381000" cy="1371600"/>
          </a:xfrm>
          <a:prstGeom prst="curvedLeftArrow">
            <a:avLst>
              <a:gd name="adj1" fmla="val 72000"/>
              <a:gd name="adj2" fmla="val 144000"/>
              <a:gd name="adj3" fmla="val 33333"/>
            </a:avLst>
          </a:prstGeom>
          <a:solidFill>
            <a:schemeClr val="accent1"/>
          </a:solidFill>
          <a:ln w="9525" cap="flat" cmpd="sng">
            <a:solidFill>
              <a:schemeClr val="tx1"/>
            </a:solidFill>
            <a:prstDash val="solid"/>
            <a:miter/>
            <a:headEnd type="none" w="med" len="med"/>
            <a:tailEnd type="none" w="med" len="med"/>
          </a:ln>
        </p:spPr>
        <p:txBody>
          <a:bodyPr wrap="none" anchor="ctr" anchorCtr="0"/>
          <a:p>
            <a:endParaRPr lang="zh-CN" altLang="en-US" dirty="0">
              <a:latin typeface="楷体_GB2312" pitchFamily="49" charset="-122"/>
            </a:endParaRPr>
          </a:p>
        </p:txBody>
      </p:sp>
    </p:spTree>
  </p:cSld>
  <p:clrMapOvr>
    <a:masterClrMapping/>
  </p:clrMapOvr>
  <p:transition>
    <p:comb/>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7042" name="Rectangle 2"/>
          <p:cNvSpPr/>
          <p:nvPr/>
        </p:nvSpPr>
        <p:spPr>
          <a:xfrm>
            <a:off x="152400" y="461963"/>
            <a:ext cx="8763000" cy="990600"/>
          </a:xfrm>
          <a:prstGeom prst="rect">
            <a:avLst/>
          </a:prstGeom>
          <a:noFill/>
          <a:ln w="9525">
            <a:noFill/>
          </a:ln>
        </p:spPr>
        <p:txBody>
          <a:bodyPr anchor="ctr" anchorCtr="0"/>
          <a:p>
            <a:pPr>
              <a:lnSpc>
                <a:spcPct val="140000"/>
              </a:lnSpc>
            </a:pPr>
            <a:r>
              <a:rPr lang="zh-CN" altLang="en-US" sz="2800" baseline="0" dirty="0">
                <a:solidFill>
                  <a:srgbClr val="C00000"/>
                </a:solidFill>
                <a:latin typeface="楷体_GB2312" pitchFamily="49" charset="-122"/>
              </a:rPr>
              <a:t>影响微生物生长的因素：</a:t>
            </a:r>
            <a:endParaRPr lang="zh-CN" altLang="en-US" baseline="0" dirty="0">
              <a:solidFill>
                <a:srgbClr val="C00000"/>
              </a:solidFill>
              <a:latin typeface="楷体_GB2312" pitchFamily="49" charset="-122"/>
            </a:endParaRPr>
          </a:p>
        </p:txBody>
      </p:sp>
      <p:sp>
        <p:nvSpPr>
          <p:cNvPr id="87043" name="Text Box 4"/>
          <p:cNvSpPr txBox="1"/>
          <p:nvPr/>
        </p:nvSpPr>
        <p:spPr>
          <a:xfrm>
            <a:off x="4419600" y="2824163"/>
            <a:ext cx="609600" cy="528637"/>
          </a:xfrm>
          <a:prstGeom prst="rect">
            <a:avLst/>
          </a:prstGeom>
          <a:solidFill>
            <a:srgbClr val="006000"/>
          </a:solidFill>
          <a:ln w="9525" cap="flat" cmpd="sng">
            <a:solidFill>
              <a:srgbClr val="FF0000"/>
            </a:solidFill>
            <a:prstDash val="solid"/>
            <a:miter/>
            <a:headEnd type="none" w="med" len="med"/>
            <a:tailEnd type="none" w="med" len="med"/>
          </a:ln>
        </p:spPr>
        <p:txBody>
          <a:bodyPr>
            <a:spAutoFit/>
          </a:bodyPr>
          <a:p>
            <a:pPr>
              <a:spcBef>
                <a:spcPct val="50000"/>
              </a:spcBef>
            </a:pPr>
            <a:r>
              <a:rPr lang="zh-CN" altLang="en-US" sz="2800" baseline="0" dirty="0">
                <a:solidFill>
                  <a:schemeClr val="bg1"/>
                </a:solidFill>
                <a:latin typeface="楷体_GB2312" pitchFamily="49" charset="-122"/>
              </a:rPr>
              <a:t>氧</a:t>
            </a:r>
            <a:endParaRPr lang="zh-CN" altLang="en-US" sz="2800" baseline="0" dirty="0">
              <a:solidFill>
                <a:schemeClr val="bg1"/>
              </a:solidFill>
              <a:latin typeface="楷体_GB2312" pitchFamily="49" charset="-122"/>
            </a:endParaRPr>
          </a:p>
        </p:txBody>
      </p:sp>
      <p:sp>
        <p:nvSpPr>
          <p:cNvPr id="87044" name="Text Box 5"/>
          <p:cNvSpPr txBox="1"/>
          <p:nvPr/>
        </p:nvSpPr>
        <p:spPr>
          <a:xfrm>
            <a:off x="457200" y="1757363"/>
            <a:ext cx="1752600" cy="528637"/>
          </a:xfrm>
          <a:prstGeom prst="rect">
            <a:avLst/>
          </a:prstGeom>
          <a:solidFill>
            <a:srgbClr val="006000"/>
          </a:solidFill>
          <a:ln w="9525" cap="flat" cmpd="sng">
            <a:solidFill>
              <a:srgbClr val="FF0000"/>
            </a:solidFill>
            <a:prstDash val="solid"/>
            <a:miter/>
            <a:headEnd type="none" w="med" len="med"/>
            <a:tailEnd type="none" w="med" len="med"/>
          </a:ln>
        </p:spPr>
        <p:txBody>
          <a:bodyPr>
            <a:spAutoFit/>
          </a:bodyPr>
          <a:p>
            <a:pPr algn="ctr">
              <a:spcBef>
                <a:spcPct val="50000"/>
              </a:spcBef>
            </a:pPr>
            <a:r>
              <a:rPr lang="zh-CN" altLang="en-US" sz="2800" baseline="0" dirty="0">
                <a:solidFill>
                  <a:schemeClr val="bg1"/>
                </a:solidFill>
                <a:latin typeface="楷体_GB2312" pitchFamily="49" charset="-122"/>
              </a:rPr>
              <a:t>温 度</a:t>
            </a:r>
            <a:r>
              <a:rPr lang="zh-CN" altLang="en-US" sz="2800" b="0" baseline="0" dirty="0">
                <a:latin typeface="Times New Roman" panose="02020603050405020304" pitchFamily="18" charset="0"/>
                <a:ea typeface="SimSun" panose="02010600030101010101" pitchFamily="2" charset="-122"/>
              </a:rPr>
              <a:t> </a:t>
            </a:r>
            <a:endParaRPr lang="zh-CN" altLang="en-US" sz="2800" b="0" baseline="0" dirty="0">
              <a:latin typeface="Times New Roman" panose="02020603050405020304" pitchFamily="18" charset="0"/>
              <a:ea typeface="SimSun" panose="02010600030101010101" pitchFamily="2" charset="-122"/>
            </a:endParaRPr>
          </a:p>
        </p:txBody>
      </p:sp>
      <p:sp>
        <p:nvSpPr>
          <p:cNvPr id="87045" name="Text Box 6"/>
          <p:cNvSpPr txBox="1"/>
          <p:nvPr/>
        </p:nvSpPr>
        <p:spPr>
          <a:xfrm>
            <a:off x="2438400" y="2290763"/>
            <a:ext cx="1600200" cy="528637"/>
          </a:xfrm>
          <a:prstGeom prst="rect">
            <a:avLst/>
          </a:prstGeom>
          <a:solidFill>
            <a:srgbClr val="006000"/>
          </a:solidFill>
          <a:ln w="9525" cap="flat" cmpd="sng">
            <a:solidFill>
              <a:srgbClr val="FF0000"/>
            </a:solidFill>
            <a:prstDash val="solid"/>
            <a:miter/>
            <a:headEnd type="none" w="med" len="med"/>
            <a:tailEnd type="none" w="med" len="med"/>
          </a:ln>
        </p:spPr>
        <p:txBody>
          <a:bodyPr>
            <a:spAutoFit/>
          </a:bodyPr>
          <a:p>
            <a:pPr algn="ctr">
              <a:spcBef>
                <a:spcPct val="50000"/>
              </a:spcBef>
            </a:pPr>
            <a:r>
              <a:rPr lang="en-US" altLang="zh-CN" sz="2800" b="0" baseline="0" dirty="0">
                <a:latin typeface="Times New Roman" panose="02020603050405020304" pitchFamily="18" charset="0"/>
                <a:ea typeface="SimSun" panose="02010600030101010101" pitchFamily="2" charset="-122"/>
              </a:rPr>
              <a:t> </a:t>
            </a:r>
            <a:r>
              <a:rPr lang="en-US" altLang="zh-CN" sz="2800" baseline="0" dirty="0">
                <a:solidFill>
                  <a:schemeClr val="bg1"/>
                </a:solidFill>
                <a:latin typeface="楷体_GB2312" pitchFamily="49" charset="-122"/>
              </a:rPr>
              <a:t>PH </a:t>
            </a:r>
            <a:r>
              <a:rPr lang="zh-CN" altLang="en-US" sz="2800" baseline="0" dirty="0">
                <a:solidFill>
                  <a:schemeClr val="bg1"/>
                </a:solidFill>
                <a:latin typeface="楷体_GB2312" pitchFamily="49" charset="-122"/>
              </a:rPr>
              <a:t>值</a:t>
            </a:r>
            <a:endParaRPr lang="zh-CN" altLang="en-US" sz="2800" baseline="0" dirty="0">
              <a:solidFill>
                <a:schemeClr val="bg1"/>
              </a:solidFill>
              <a:latin typeface="楷体_GB2312" pitchFamily="49" charset="-122"/>
            </a:endParaRPr>
          </a:p>
        </p:txBody>
      </p:sp>
      <p:sp>
        <p:nvSpPr>
          <p:cNvPr id="87046" name="Rectangle 7"/>
          <p:cNvSpPr/>
          <p:nvPr/>
        </p:nvSpPr>
        <p:spPr>
          <a:xfrm>
            <a:off x="5410200" y="3357563"/>
            <a:ext cx="730250" cy="528637"/>
          </a:xfrm>
          <a:prstGeom prst="rect">
            <a:avLst/>
          </a:prstGeom>
          <a:solidFill>
            <a:srgbClr val="006000"/>
          </a:solidFill>
          <a:ln w="9525" cap="flat" cmpd="sng">
            <a:solidFill>
              <a:srgbClr val="FF0000"/>
            </a:solidFill>
            <a:prstDash val="solid"/>
            <a:miter/>
            <a:headEnd type="none" w="med" len="med"/>
            <a:tailEnd type="none" w="med" len="med"/>
          </a:ln>
        </p:spPr>
        <p:txBody>
          <a:bodyPr>
            <a:spAutoFit/>
          </a:bodyPr>
          <a:p>
            <a:pPr algn="ctr"/>
            <a:r>
              <a:rPr lang="en-US" altLang="zh-CN" sz="2800" baseline="0" dirty="0">
                <a:solidFill>
                  <a:schemeClr val="bg1"/>
                </a:solidFill>
                <a:latin typeface="楷体_GB2312" pitchFamily="49" charset="-122"/>
              </a:rPr>
              <a:t>Aw</a:t>
            </a:r>
            <a:endParaRPr lang="en-US" altLang="zh-CN" sz="2800" baseline="0" dirty="0">
              <a:solidFill>
                <a:schemeClr val="bg1"/>
              </a:solidFill>
              <a:latin typeface="楷体_GB2312" pitchFamily="49" charset="-122"/>
            </a:endParaRPr>
          </a:p>
        </p:txBody>
      </p:sp>
      <p:sp>
        <p:nvSpPr>
          <p:cNvPr id="87047" name="Rectangle 8"/>
          <p:cNvSpPr/>
          <p:nvPr/>
        </p:nvSpPr>
        <p:spPr>
          <a:xfrm>
            <a:off x="5334000" y="5567363"/>
            <a:ext cx="1752600" cy="528637"/>
          </a:xfrm>
          <a:prstGeom prst="rect">
            <a:avLst/>
          </a:prstGeom>
          <a:solidFill>
            <a:srgbClr val="FFFF99"/>
          </a:solidFill>
          <a:ln w="9525" cap="flat" cmpd="sng">
            <a:solidFill>
              <a:srgbClr val="006000"/>
            </a:solidFill>
            <a:prstDash val="solid"/>
            <a:miter/>
            <a:headEnd type="none" w="med" len="med"/>
            <a:tailEnd type="none" w="med" len="med"/>
          </a:ln>
        </p:spPr>
        <p:txBody>
          <a:bodyPr>
            <a:spAutoFit/>
          </a:bodyPr>
          <a:p>
            <a:pPr algn="ctr"/>
            <a:r>
              <a:rPr lang="zh-CN" altLang="en-US" sz="2800" baseline="0" dirty="0">
                <a:latin typeface="Times New Roman" panose="02020603050405020304" pitchFamily="18" charset="0"/>
              </a:rPr>
              <a:t>渗透压</a:t>
            </a:r>
            <a:endParaRPr lang="zh-CN" altLang="en-US" sz="2800" baseline="0" dirty="0">
              <a:latin typeface="Times New Roman" panose="02020603050405020304" pitchFamily="18" charset="0"/>
            </a:endParaRPr>
          </a:p>
        </p:txBody>
      </p:sp>
      <p:sp>
        <p:nvSpPr>
          <p:cNvPr id="87048" name="Rectangle 9"/>
          <p:cNvSpPr/>
          <p:nvPr/>
        </p:nvSpPr>
        <p:spPr>
          <a:xfrm>
            <a:off x="838200" y="3967163"/>
            <a:ext cx="2057400" cy="528637"/>
          </a:xfrm>
          <a:prstGeom prst="rect">
            <a:avLst/>
          </a:prstGeom>
          <a:solidFill>
            <a:srgbClr val="FFFF99"/>
          </a:solidFill>
          <a:ln w="9525" cap="flat" cmpd="sng">
            <a:solidFill>
              <a:srgbClr val="006000"/>
            </a:solidFill>
            <a:prstDash val="solid"/>
            <a:miter/>
            <a:headEnd type="none" w="med" len="med"/>
            <a:tailEnd type="none" w="med" len="med"/>
          </a:ln>
        </p:spPr>
        <p:txBody>
          <a:bodyPr>
            <a:spAutoFit/>
          </a:bodyPr>
          <a:p>
            <a:pPr algn="ctr"/>
            <a:r>
              <a:rPr lang="zh-CN" altLang="en-US" sz="2800" baseline="0" dirty="0">
                <a:latin typeface="Times New Roman" panose="02020603050405020304" pitchFamily="18" charset="0"/>
              </a:rPr>
              <a:t>化学物质</a:t>
            </a:r>
            <a:endParaRPr lang="zh-CN" altLang="en-US" sz="2800" baseline="0" dirty="0">
              <a:latin typeface="Times New Roman" panose="02020603050405020304" pitchFamily="18" charset="0"/>
            </a:endParaRPr>
          </a:p>
        </p:txBody>
      </p:sp>
      <p:sp>
        <p:nvSpPr>
          <p:cNvPr id="87049" name="Rectangle 10"/>
          <p:cNvSpPr/>
          <p:nvPr/>
        </p:nvSpPr>
        <p:spPr>
          <a:xfrm>
            <a:off x="6553200" y="3890963"/>
            <a:ext cx="1752600" cy="528637"/>
          </a:xfrm>
          <a:prstGeom prst="rect">
            <a:avLst/>
          </a:prstGeom>
          <a:solidFill>
            <a:srgbClr val="006000"/>
          </a:solidFill>
          <a:ln w="9525" cap="flat" cmpd="sng">
            <a:solidFill>
              <a:srgbClr val="FF0000"/>
            </a:solidFill>
            <a:prstDash val="solid"/>
            <a:miter/>
            <a:headEnd type="none" w="med" len="med"/>
            <a:tailEnd type="none" w="med" len="med"/>
          </a:ln>
        </p:spPr>
        <p:txBody>
          <a:bodyPr>
            <a:spAutoFit/>
          </a:bodyPr>
          <a:p>
            <a:pPr algn="ctr"/>
            <a:r>
              <a:rPr lang="zh-CN" altLang="en-US" sz="2800" baseline="0" dirty="0">
                <a:solidFill>
                  <a:schemeClr val="bg1"/>
                </a:solidFill>
                <a:latin typeface="楷体_GB2312" pitchFamily="49" charset="-122"/>
              </a:rPr>
              <a:t>营养物</a:t>
            </a:r>
            <a:endParaRPr lang="zh-CN" altLang="en-US" sz="2800" baseline="0" dirty="0">
              <a:solidFill>
                <a:schemeClr val="bg1"/>
              </a:solidFill>
              <a:latin typeface="楷体_GB2312" pitchFamily="49" charset="-122"/>
            </a:endParaRPr>
          </a:p>
        </p:txBody>
      </p:sp>
      <p:sp>
        <p:nvSpPr>
          <p:cNvPr id="87050" name="Rectangle 11"/>
          <p:cNvSpPr/>
          <p:nvPr/>
        </p:nvSpPr>
        <p:spPr>
          <a:xfrm>
            <a:off x="3657600" y="4805363"/>
            <a:ext cx="904875" cy="528637"/>
          </a:xfrm>
          <a:prstGeom prst="rect">
            <a:avLst/>
          </a:prstGeom>
          <a:solidFill>
            <a:srgbClr val="FFFF99"/>
          </a:solidFill>
          <a:ln w="9525" cap="flat" cmpd="sng">
            <a:solidFill>
              <a:srgbClr val="006000"/>
            </a:solidFill>
            <a:prstDash val="solid"/>
            <a:miter/>
            <a:headEnd type="none" w="med" len="med"/>
            <a:tailEnd type="none" w="med" len="med"/>
          </a:ln>
        </p:spPr>
        <p:txBody>
          <a:bodyPr wrap="none">
            <a:spAutoFit/>
          </a:bodyPr>
          <a:p>
            <a:pPr algn="ctr"/>
            <a:r>
              <a:rPr lang="zh-CN" altLang="en-US" sz="2800" baseline="0" dirty="0">
                <a:latin typeface="Times New Roman" panose="02020603050405020304" pitchFamily="18" charset="0"/>
              </a:rPr>
              <a:t>辐射</a:t>
            </a:r>
            <a:endParaRPr lang="zh-CN" altLang="en-US" sz="2800" baseline="0" dirty="0">
              <a:latin typeface="Times New Roman" panose="02020603050405020304" pitchFamily="18" charset="0"/>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8066" name="Rectangle 2"/>
          <p:cNvSpPr/>
          <p:nvPr/>
        </p:nvSpPr>
        <p:spPr>
          <a:xfrm>
            <a:off x="152400" y="228600"/>
            <a:ext cx="8763000" cy="6477000"/>
          </a:xfrm>
          <a:prstGeom prst="rect">
            <a:avLst/>
          </a:prstGeom>
          <a:noFill/>
          <a:ln w="9525">
            <a:noFill/>
          </a:ln>
        </p:spPr>
        <p:txBody>
          <a:bodyPr anchor="ctr" anchorCtr="0"/>
          <a:p>
            <a:pPr>
              <a:lnSpc>
                <a:spcPct val="140000"/>
              </a:lnSpc>
            </a:pPr>
            <a:r>
              <a:rPr lang="zh-CN" altLang="en-US" sz="2800" baseline="0" dirty="0">
                <a:solidFill>
                  <a:srgbClr val="C00000"/>
                </a:solidFill>
                <a:latin typeface="楷体_GB2312" pitchFamily="49" charset="-122"/>
              </a:rPr>
              <a:t>温度 ： </a:t>
            </a:r>
            <a:br>
              <a:rPr lang="zh-CN" altLang="en-US" sz="2800" b="0" baseline="0" dirty="0">
                <a:solidFill>
                  <a:srgbClr val="000000"/>
                </a:solidFill>
                <a:latin typeface="楷体_GB2312" pitchFamily="49" charset="-122"/>
              </a:rPr>
            </a:br>
            <a:r>
              <a:rPr lang="zh-CN" altLang="en-US" sz="2800" b="0" baseline="0" dirty="0">
                <a:solidFill>
                  <a:srgbClr val="000000"/>
                </a:solidFill>
                <a:latin typeface="楷体_GB2312" pitchFamily="49" charset="-122"/>
              </a:rPr>
              <a:t> </a:t>
            </a:r>
            <a:r>
              <a:rPr lang="zh-CN" altLang="en-US" baseline="0" dirty="0">
                <a:latin typeface="楷体_GB2312" pitchFamily="49" charset="-122"/>
              </a:rPr>
              <a:t>（一）温度对微生物生长的影响：</a:t>
            </a:r>
            <a:br>
              <a:rPr lang="zh-CN" altLang="en-US" baseline="0" dirty="0">
                <a:latin typeface="楷体_GB2312" pitchFamily="49" charset="-122"/>
              </a:rPr>
            </a:br>
            <a:r>
              <a:rPr lang="zh-CN" altLang="en-US" baseline="0" dirty="0">
                <a:latin typeface="楷体_GB2312" pitchFamily="49" charset="-122"/>
              </a:rPr>
              <a:t> （二）生长温度三基点：</a:t>
            </a:r>
            <a:br>
              <a:rPr lang="zh-CN" altLang="en-US" baseline="0" dirty="0">
                <a:latin typeface="楷体_GB2312" pitchFamily="49" charset="-122"/>
              </a:rPr>
            </a:br>
            <a:r>
              <a:rPr lang="zh-CN" altLang="en-US" baseline="0" dirty="0">
                <a:latin typeface="楷体_GB2312" pitchFamily="49" charset="-122"/>
              </a:rPr>
              <a:t>      最低生长温度：</a:t>
            </a:r>
            <a:br>
              <a:rPr lang="zh-CN" altLang="en-US" baseline="0" dirty="0">
                <a:latin typeface="楷体_GB2312" pitchFamily="49" charset="-122"/>
              </a:rPr>
            </a:br>
            <a:r>
              <a:rPr lang="zh-CN" altLang="en-US" baseline="0" dirty="0">
                <a:latin typeface="楷体_GB2312" pitchFamily="49" charset="-122"/>
              </a:rPr>
              <a:t>         是指微生物能够进行生长繁殖的最低温度界限。低于</a:t>
            </a:r>
            <a:br>
              <a:rPr lang="zh-CN" altLang="en-US" baseline="0" dirty="0">
                <a:latin typeface="楷体_GB2312" pitchFamily="49" charset="-122"/>
              </a:rPr>
            </a:br>
            <a:r>
              <a:rPr lang="zh-CN" altLang="en-US" baseline="0" dirty="0">
                <a:latin typeface="楷体_GB2312" pitchFamily="49" charset="-122"/>
              </a:rPr>
              <a:t>         此温度则生长完全停止，但不一定死亡。</a:t>
            </a:r>
            <a:br>
              <a:rPr lang="zh-CN" altLang="en-US" baseline="0" dirty="0">
                <a:latin typeface="楷体_GB2312" pitchFamily="49" charset="-122"/>
              </a:rPr>
            </a:br>
            <a:r>
              <a:rPr lang="zh-CN" altLang="en-US" baseline="0" dirty="0">
                <a:latin typeface="楷体_GB2312" pitchFamily="49" charset="-122"/>
              </a:rPr>
              <a:t>      最高生长温度：</a:t>
            </a:r>
            <a:br>
              <a:rPr lang="zh-CN" altLang="en-US" baseline="0" dirty="0">
                <a:latin typeface="楷体_GB2312" pitchFamily="49" charset="-122"/>
              </a:rPr>
            </a:br>
            <a:r>
              <a:rPr lang="zh-CN" altLang="en-US" baseline="0" dirty="0">
                <a:latin typeface="楷体_GB2312" pitchFamily="49" charset="-122"/>
              </a:rPr>
              <a:t>         是指微生物能够进行生长繁殖的最高温度界限。 </a:t>
            </a:r>
            <a:br>
              <a:rPr lang="zh-CN" altLang="en-US" baseline="0" dirty="0">
                <a:latin typeface="楷体_GB2312" pitchFamily="49" charset="-122"/>
              </a:rPr>
            </a:br>
            <a:r>
              <a:rPr lang="zh-CN" altLang="en-US" baseline="0" dirty="0">
                <a:latin typeface="楷体_GB2312" pitchFamily="49" charset="-122"/>
              </a:rPr>
              <a:t>      最适生长温度：</a:t>
            </a:r>
            <a:br>
              <a:rPr lang="zh-CN" altLang="en-US" baseline="0" dirty="0">
                <a:latin typeface="楷体_GB2312" pitchFamily="49" charset="-122"/>
              </a:rPr>
            </a:br>
            <a:r>
              <a:rPr lang="zh-CN" altLang="en-US" baseline="0" dirty="0">
                <a:latin typeface="楷体_GB2312" pitchFamily="49" charset="-122"/>
              </a:rPr>
              <a:t>        使某一种微生物分裂代时最短或生长速率最快的培养</a:t>
            </a:r>
            <a:br>
              <a:rPr lang="zh-CN" altLang="en-US" baseline="0" dirty="0">
                <a:latin typeface="楷体_GB2312" pitchFamily="49" charset="-122"/>
              </a:rPr>
            </a:br>
            <a:r>
              <a:rPr lang="zh-CN" altLang="en-US" baseline="0" dirty="0">
                <a:latin typeface="楷体_GB2312" pitchFamily="49" charset="-122"/>
              </a:rPr>
              <a:t>        温度。</a:t>
            </a:r>
            <a:r>
              <a:rPr lang="zh-CN" altLang="en-US" baseline="0" dirty="0">
                <a:solidFill>
                  <a:srgbClr val="DE00DE"/>
                </a:solidFill>
                <a:latin typeface="楷体_GB2312" pitchFamily="49" charset="-122"/>
              </a:rPr>
              <a:t>最适生长温度并不适合于微生物的一切生理、</a:t>
            </a:r>
            <a:br>
              <a:rPr lang="zh-CN" altLang="en-US" baseline="0" dirty="0">
                <a:solidFill>
                  <a:srgbClr val="DE00DE"/>
                </a:solidFill>
                <a:latin typeface="楷体_GB2312" pitchFamily="49" charset="-122"/>
              </a:rPr>
            </a:br>
            <a:r>
              <a:rPr lang="zh-CN" altLang="en-US" baseline="0" dirty="0">
                <a:solidFill>
                  <a:srgbClr val="DE00DE"/>
                </a:solidFill>
                <a:latin typeface="楷体_GB2312" pitchFamily="49" charset="-122"/>
              </a:rPr>
              <a:t>        生化活动。</a:t>
            </a:r>
            <a:endParaRPr lang="zh-CN" altLang="en-US" baseline="0" dirty="0">
              <a:solidFill>
                <a:srgbClr val="DE00DE"/>
              </a:solidFill>
              <a:latin typeface="楷体_GB2312" pitchFamily="49" charset="-122"/>
            </a:endParaRPr>
          </a:p>
        </p:txBody>
      </p:sp>
      <p:sp>
        <p:nvSpPr>
          <p:cNvPr id="88067" name="AutoShape 4"/>
          <p:cNvSpPr/>
          <p:nvPr/>
        </p:nvSpPr>
        <p:spPr>
          <a:xfrm>
            <a:off x="533400" y="2362200"/>
            <a:ext cx="304800" cy="2590800"/>
          </a:xfrm>
          <a:prstGeom prst="leftBrace">
            <a:avLst>
              <a:gd name="adj1" fmla="val 70833"/>
              <a:gd name="adj2" fmla="val 50000"/>
            </a:avLst>
          </a:prstGeom>
          <a:noFill/>
          <a:ln w="34925" cap="flat" cmpd="sng">
            <a:solidFill>
              <a:srgbClr val="993300"/>
            </a:solidFill>
            <a:prstDash val="solid"/>
            <a:headEnd type="none" w="med" len="med"/>
            <a:tailEnd type="none" w="med" len="med"/>
          </a:ln>
        </p:spPr>
        <p:txBody>
          <a:bodyPr wrap="none" anchor="ctr" anchorCtr="0"/>
          <a:p>
            <a:endParaRPr lang="zh-CN" altLang="en-US" dirty="0">
              <a:latin typeface="楷体_GB2312" pitchFamily="49" charset="-122"/>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9090" name="Rectangle 3"/>
          <p:cNvSpPr/>
          <p:nvPr/>
        </p:nvSpPr>
        <p:spPr>
          <a:xfrm>
            <a:off x="0" y="1828800"/>
            <a:ext cx="8763000" cy="1990725"/>
          </a:xfrm>
          <a:prstGeom prst="rect">
            <a:avLst/>
          </a:prstGeom>
          <a:noFill/>
          <a:ln w="9525">
            <a:noFill/>
          </a:ln>
        </p:spPr>
        <p:txBody>
          <a:bodyPr>
            <a:spAutoFit/>
          </a:bodyPr>
          <a:p>
            <a:pPr>
              <a:lnSpc>
                <a:spcPct val="130000"/>
              </a:lnSpc>
            </a:pPr>
            <a:r>
              <a:rPr lang="zh-CN" altLang="en-GB" baseline="0" dirty="0">
                <a:latin typeface="楷体_GB2312" pitchFamily="49" charset="-122"/>
              </a:rPr>
              <a:t>           低温型微生物（嗜冷微生物） </a:t>
            </a:r>
            <a:br>
              <a:rPr lang="zh-CN" altLang="en-GB" baseline="0" dirty="0">
                <a:latin typeface="楷体_GB2312" pitchFamily="49" charset="-122"/>
              </a:rPr>
            </a:br>
            <a:r>
              <a:rPr lang="zh-CN" altLang="en-GB" baseline="0" dirty="0">
                <a:latin typeface="楷体_GB2312" pitchFamily="49" charset="-122"/>
              </a:rPr>
              <a:t>           中温型微生物（嗜温微生物） </a:t>
            </a:r>
            <a:br>
              <a:rPr lang="zh-CN" altLang="en-GB" baseline="0" dirty="0">
                <a:latin typeface="楷体_GB2312" pitchFamily="49" charset="-122"/>
              </a:rPr>
            </a:br>
            <a:r>
              <a:rPr lang="zh-CN" altLang="en-GB" baseline="0" dirty="0">
                <a:latin typeface="楷体_GB2312" pitchFamily="49" charset="-122"/>
              </a:rPr>
              <a:t>           高温型微生物（嗜热微生物）</a:t>
            </a:r>
            <a:br>
              <a:rPr lang="zh-CN" altLang="en-US" baseline="0" dirty="0">
                <a:latin typeface="楷体_GB2312" pitchFamily="49" charset="-122"/>
              </a:rPr>
            </a:br>
            <a:endParaRPr lang="zh-CN" altLang="en-US" baseline="0" dirty="0">
              <a:latin typeface="楷体_GB2312" pitchFamily="49" charset="-122"/>
            </a:endParaRPr>
          </a:p>
        </p:txBody>
      </p:sp>
      <p:sp>
        <p:nvSpPr>
          <p:cNvPr id="89091" name="AutoShape 4"/>
          <p:cNvSpPr/>
          <p:nvPr/>
        </p:nvSpPr>
        <p:spPr>
          <a:xfrm>
            <a:off x="1371600" y="2057400"/>
            <a:ext cx="228600" cy="1066800"/>
          </a:xfrm>
          <a:prstGeom prst="leftBrace">
            <a:avLst>
              <a:gd name="adj1" fmla="val 38888"/>
              <a:gd name="adj2" fmla="val 50000"/>
            </a:avLst>
          </a:prstGeom>
          <a:noFill/>
          <a:ln w="44450" cap="flat" cmpd="sng">
            <a:solidFill>
              <a:srgbClr val="00A800"/>
            </a:solidFill>
            <a:prstDash val="solid"/>
            <a:headEnd type="none" w="med" len="med"/>
            <a:tailEnd type="none" w="med" len="med"/>
          </a:ln>
        </p:spPr>
        <p:txBody>
          <a:bodyPr wrap="none" anchor="ctr" anchorCtr="0"/>
          <a:p>
            <a:endParaRPr lang="zh-CN" altLang="en-US" dirty="0">
              <a:latin typeface="楷体_GB2312" pitchFamily="49" charset="-122"/>
            </a:endParaRPr>
          </a:p>
        </p:txBody>
      </p:sp>
      <p:sp>
        <p:nvSpPr>
          <p:cNvPr id="89092" name="Rectangle 6"/>
          <p:cNvSpPr/>
          <p:nvPr/>
        </p:nvSpPr>
        <p:spPr>
          <a:xfrm>
            <a:off x="152400" y="152400"/>
            <a:ext cx="8991600" cy="1701800"/>
          </a:xfrm>
          <a:prstGeom prst="rect">
            <a:avLst/>
          </a:prstGeom>
          <a:noFill/>
          <a:ln w="9525">
            <a:noFill/>
          </a:ln>
        </p:spPr>
        <p:txBody>
          <a:bodyPr>
            <a:spAutoFit/>
          </a:bodyPr>
          <a:p>
            <a:pPr>
              <a:lnSpc>
                <a:spcPct val="135000"/>
              </a:lnSpc>
            </a:pPr>
            <a:r>
              <a:rPr lang="en-US" altLang="zh-CN" sz="2600" baseline="0" dirty="0">
                <a:latin typeface="楷体_GB2312" pitchFamily="49" charset="-122"/>
              </a:rPr>
              <a:t>    </a:t>
            </a:r>
            <a:r>
              <a:rPr lang="zh-CN" altLang="en-US" sz="2600" baseline="0" dirty="0">
                <a:solidFill>
                  <a:srgbClr val="DE00DE"/>
                </a:solidFill>
                <a:latin typeface="楷体_GB2312" pitchFamily="49" charset="-122"/>
              </a:rPr>
              <a:t>致死温度</a:t>
            </a:r>
            <a:r>
              <a:rPr lang="zh-CN" altLang="en-US" sz="2600" baseline="0" dirty="0">
                <a:latin typeface="楷体_GB2312" pitchFamily="49" charset="-122"/>
              </a:rPr>
              <a:t>：致死微生物的最低温度界限，与</a:t>
            </a:r>
            <a:endParaRPr lang="zh-CN" altLang="en-US" sz="2600" baseline="0" dirty="0">
              <a:latin typeface="楷体_GB2312" pitchFamily="49" charset="-122"/>
            </a:endParaRPr>
          </a:p>
          <a:p>
            <a:pPr>
              <a:lnSpc>
                <a:spcPct val="135000"/>
              </a:lnSpc>
            </a:pPr>
            <a:r>
              <a:rPr lang="zh-CN" altLang="en-US" sz="2600" baseline="0" dirty="0">
                <a:latin typeface="楷体_GB2312" pitchFamily="49" charset="-122"/>
              </a:rPr>
              <a:t>处理时间有关。严格的说，一般以</a:t>
            </a:r>
            <a:r>
              <a:rPr lang="en-US" altLang="zh-CN" sz="2600" baseline="0" dirty="0">
                <a:latin typeface="楷体_GB2312" pitchFamily="49" charset="-122"/>
              </a:rPr>
              <a:t>10 min</a:t>
            </a:r>
            <a:r>
              <a:rPr lang="zh-CN" altLang="en-US" sz="2600" baseline="0" dirty="0">
                <a:latin typeface="楷体_GB2312" pitchFamily="49" charset="-122"/>
              </a:rPr>
              <a:t>为标准时间。</a:t>
            </a:r>
            <a:endParaRPr lang="zh-CN" altLang="en-US" sz="2600" baseline="0" dirty="0">
              <a:latin typeface="楷体_GB2312" pitchFamily="49" charset="-122"/>
            </a:endParaRPr>
          </a:p>
          <a:p>
            <a:pPr>
              <a:lnSpc>
                <a:spcPct val="135000"/>
              </a:lnSpc>
            </a:pPr>
            <a:r>
              <a:rPr lang="zh-CN" altLang="en-US" sz="2600" baseline="0" dirty="0">
                <a:latin typeface="楷体_GB2312" pitchFamily="49" charset="-122"/>
              </a:rPr>
              <a:t>（狭义）细菌在</a:t>
            </a:r>
            <a:r>
              <a:rPr lang="en-US" altLang="zh-CN" sz="2600" baseline="0" dirty="0">
                <a:latin typeface="楷体_GB2312" pitchFamily="49" charset="-122"/>
              </a:rPr>
              <a:t>10 min </a:t>
            </a:r>
            <a:r>
              <a:rPr lang="zh-CN" altLang="en-US" sz="2600" baseline="0" dirty="0">
                <a:latin typeface="楷体_GB2312" pitchFamily="49" charset="-122"/>
              </a:rPr>
              <a:t>被完全杀死的最低温度，称为～。</a:t>
            </a:r>
            <a:endParaRPr lang="zh-CN" altLang="en-US" sz="2600" baseline="0" dirty="0">
              <a:latin typeface="楷体_GB2312" pitchFamily="49" charset="-122"/>
            </a:endParaRPr>
          </a:p>
        </p:txBody>
      </p:sp>
      <p:pic>
        <p:nvPicPr>
          <p:cNvPr id="89093" name="Picture 7"/>
          <p:cNvPicPr>
            <a:picLocks noChangeAspect="1"/>
          </p:cNvPicPr>
          <p:nvPr/>
        </p:nvPicPr>
        <p:blipFill>
          <a:blip r:embed="rId1"/>
          <a:stretch>
            <a:fillRect/>
          </a:stretch>
        </p:blipFill>
        <p:spPr>
          <a:xfrm>
            <a:off x="304800" y="3505200"/>
            <a:ext cx="8458200" cy="3352800"/>
          </a:xfrm>
          <a:prstGeom prst="rect">
            <a:avLst/>
          </a:prstGeom>
          <a:noFill/>
          <a:ln w="9525">
            <a:noFill/>
          </a:ln>
        </p:spPr>
      </p:pic>
    </p:spTree>
  </p:cSld>
  <p:clrMapOvr>
    <a:masterClrMapping/>
  </p:clrMapOvr>
  <p:transition>
    <p:cover dir="d"/>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90114" name="Picture 2"/>
          <p:cNvPicPr>
            <a:picLocks noChangeAspect="1"/>
          </p:cNvPicPr>
          <p:nvPr/>
        </p:nvPicPr>
        <p:blipFill>
          <a:blip r:embed="rId1"/>
          <a:stretch>
            <a:fillRect/>
          </a:stretch>
        </p:blipFill>
        <p:spPr>
          <a:xfrm>
            <a:off x="0" y="0"/>
            <a:ext cx="9144000" cy="6858000"/>
          </a:xfrm>
          <a:prstGeom prst="rect">
            <a:avLst/>
          </a:prstGeom>
          <a:noFill/>
          <a:ln w="9525">
            <a:noFill/>
          </a:ln>
        </p:spPr>
      </p:pic>
    </p:spTree>
  </p:cSld>
  <p:clrMapOvr>
    <a:masterClrMapping/>
  </p:clrMapOvr>
  <p:transition>
    <p:zoom dir="in"/>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1138" name="Rectangle 2"/>
          <p:cNvSpPr/>
          <p:nvPr/>
        </p:nvSpPr>
        <p:spPr>
          <a:xfrm>
            <a:off x="152400" y="0"/>
            <a:ext cx="8763000" cy="2149475"/>
          </a:xfrm>
          <a:prstGeom prst="rect">
            <a:avLst/>
          </a:prstGeom>
          <a:noFill/>
          <a:ln w="9525">
            <a:noFill/>
          </a:ln>
        </p:spPr>
        <p:txBody>
          <a:bodyPr>
            <a:spAutoFit/>
          </a:bodyPr>
          <a:p>
            <a:pPr>
              <a:lnSpc>
                <a:spcPct val="125000"/>
              </a:lnSpc>
            </a:pPr>
            <a:r>
              <a:rPr lang="zh-CN" altLang="en-US" sz="2800" baseline="0" dirty="0">
                <a:solidFill>
                  <a:srgbClr val="36006C"/>
                </a:solidFill>
                <a:latin typeface="楷体_GB2312" pitchFamily="49" charset="-122"/>
              </a:rPr>
              <a:t>嗜热微生物：</a:t>
            </a:r>
            <a:endParaRPr lang="zh-CN" altLang="en-US" sz="2800" baseline="0" dirty="0">
              <a:solidFill>
                <a:srgbClr val="36006C"/>
              </a:solidFill>
              <a:latin typeface="楷体_GB2312" pitchFamily="49" charset="-122"/>
            </a:endParaRPr>
          </a:p>
          <a:p>
            <a:pPr>
              <a:lnSpc>
                <a:spcPct val="125000"/>
              </a:lnSpc>
            </a:pPr>
            <a:r>
              <a:rPr lang="zh-CN" altLang="en-US" sz="2800" baseline="0" dirty="0">
                <a:solidFill>
                  <a:srgbClr val="36006C"/>
                </a:solidFill>
                <a:latin typeface="楷体_GB2312" pitchFamily="49" charset="-122"/>
              </a:rPr>
              <a:t>  </a:t>
            </a:r>
            <a:r>
              <a:rPr lang="zh-CN" altLang="en-US" baseline="0" dirty="0">
                <a:solidFill>
                  <a:srgbClr val="36006C"/>
                </a:solidFill>
                <a:latin typeface="楷体_GB2312" pitchFamily="49" charset="-122"/>
              </a:rPr>
              <a:t>细菌和古细菌是嗜热微生物中最耐热的</a:t>
            </a:r>
            <a:r>
              <a:rPr lang="en-US" altLang="zh-CN" baseline="0" dirty="0">
                <a:solidFill>
                  <a:srgbClr val="36006C"/>
                </a:solidFill>
                <a:latin typeface="楷体_GB2312" pitchFamily="49" charset="-122"/>
              </a:rPr>
              <a:t>,</a:t>
            </a:r>
            <a:r>
              <a:rPr lang="zh-CN" altLang="en-US" baseline="0" dirty="0">
                <a:solidFill>
                  <a:srgbClr val="36006C"/>
                </a:solidFill>
                <a:latin typeface="楷体_GB2312" pitchFamily="49" charset="-122"/>
              </a:rPr>
              <a:t>根据它们最适生长温度不同又分为</a:t>
            </a:r>
            <a:r>
              <a:rPr lang="zh-CN" altLang="en-US" sz="2800" baseline="0" dirty="0">
                <a:solidFill>
                  <a:srgbClr val="36006C"/>
                </a:solidFill>
                <a:latin typeface="楷体_GB2312" pitchFamily="49" charset="-122"/>
              </a:rPr>
              <a:t>    </a:t>
            </a:r>
            <a:r>
              <a:rPr lang="zh-CN" altLang="en-US" baseline="0" dirty="0">
                <a:solidFill>
                  <a:srgbClr val="36006C"/>
                </a:solidFill>
                <a:latin typeface="楷体_GB2312" pitchFamily="49" charset="-122"/>
              </a:rPr>
              <a:t>嗜热菌   </a:t>
            </a:r>
            <a:r>
              <a:rPr lang="en-US" altLang="zh-CN" baseline="0" dirty="0">
                <a:solidFill>
                  <a:srgbClr val="36006C"/>
                </a:solidFill>
                <a:latin typeface="楷体_GB2312" pitchFamily="49" charset="-122"/>
              </a:rPr>
              <a:t>65</a:t>
            </a:r>
            <a:r>
              <a:rPr lang="en-US" altLang="en-US" baseline="0" dirty="0">
                <a:solidFill>
                  <a:srgbClr val="36006C"/>
                </a:solidFill>
                <a:latin typeface="楷体_GB2312" pitchFamily="49" charset="-122"/>
              </a:rPr>
              <a:t>～</a:t>
            </a:r>
            <a:r>
              <a:rPr lang="en-US" altLang="zh-CN" baseline="0" dirty="0">
                <a:solidFill>
                  <a:srgbClr val="36006C"/>
                </a:solidFill>
                <a:latin typeface="楷体_GB2312" pitchFamily="49" charset="-122"/>
              </a:rPr>
              <a:t>70℃ , 40℃</a:t>
            </a:r>
            <a:r>
              <a:rPr lang="zh-CN" altLang="en-US" baseline="0" dirty="0">
                <a:solidFill>
                  <a:srgbClr val="36006C"/>
                </a:solidFill>
                <a:latin typeface="楷体_GB2312" pitchFamily="49" charset="-122"/>
              </a:rPr>
              <a:t>以下不生长</a:t>
            </a:r>
            <a:r>
              <a:rPr lang="en-US" altLang="zh-CN" baseline="0" dirty="0">
                <a:solidFill>
                  <a:srgbClr val="36006C"/>
                </a:solidFill>
                <a:latin typeface="楷体_GB2312" pitchFamily="49" charset="-122"/>
              </a:rPr>
              <a:t>;</a:t>
            </a:r>
            <a:endParaRPr lang="en-US" altLang="zh-CN" baseline="0" dirty="0">
              <a:solidFill>
                <a:srgbClr val="36006C"/>
              </a:solidFill>
              <a:latin typeface="楷体_GB2312" pitchFamily="49" charset="-122"/>
            </a:endParaRPr>
          </a:p>
          <a:p>
            <a:pPr>
              <a:lnSpc>
                <a:spcPct val="125000"/>
              </a:lnSpc>
            </a:pPr>
            <a:r>
              <a:rPr lang="en-US" altLang="zh-CN" baseline="0" dirty="0">
                <a:solidFill>
                  <a:srgbClr val="36006C"/>
                </a:solidFill>
                <a:latin typeface="楷体_GB2312" pitchFamily="49" charset="-122"/>
              </a:rPr>
              <a:t>                </a:t>
            </a:r>
            <a:r>
              <a:rPr lang="zh-CN" altLang="en-US" baseline="0" dirty="0">
                <a:solidFill>
                  <a:srgbClr val="36006C"/>
                </a:solidFill>
                <a:latin typeface="楷体_GB2312" pitchFamily="49" charset="-122"/>
              </a:rPr>
              <a:t>超嗜热菌  </a:t>
            </a:r>
            <a:r>
              <a:rPr lang="en-US" altLang="zh-CN" baseline="0" dirty="0">
                <a:solidFill>
                  <a:srgbClr val="36006C"/>
                </a:solidFill>
                <a:latin typeface="楷体_GB2312" pitchFamily="49" charset="-122"/>
              </a:rPr>
              <a:t>80</a:t>
            </a:r>
            <a:r>
              <a:rPr lang="en-US" altLang="en-US" baseline="0" dirty="0">
                <a:solidFill>
                  <a:srgbClr val="36006C"/>
                </a:solidFill>
                <a:latin typeface="楷体_GB2312" pitchFamily="49" charset="-122"/>
              </a:rPr>
              <a:t>～</a:t>
            </a:r>
            <a:r>
              <a:rPr lang="en-US" altLang="zh-CN" baseline="0" dirty="0">
                <a:solidFill>
                  <a:srgbClr val="36006C"/>
                </a:solidFill>
                <a:latin typeface="楷体_GB2312" pitchFamily="49" charset="-122"/>
              </a:rPr>
              <a:t>110℃, 55℃</a:t>
            </a:r>
            <a:r>
              <a:rPr lang="zh-CN" altLang="en-US" baseline="0" dirty="0">
                <a:solidFill>
                  <a:srgbClr val="36006C"/>
                </a:solidFill>
                <a:latin typeface="楷体_GB2312" pitchFamily="49" charset="-122"/>
              </a:rPr>
              <a:t>以下不生长。</a:t>
            </a:r>
            <a:endParaRPr lang="zh-CN" altLang="en-US" baseline="0" dirty="0">
              <a:solidFill>
                <a:srgbClr val="36006C"/>
              </a:solidFill>
              <a:latin typeface="楷体_GB2312" pitchFamily="49" charset="-122"/>
            </a:endParaRPr>
          </a:p>
        </p:txBody>
      </p:sp>
      <p:sp>
        <p:nvSpPr>
          <p:cNvPr id="91139" name="Rectangle 3"/>
          <p:cNvSpPr/>
          <p:nvPr/>
        </p:nvSpPr>
        <p:spPr>
          <a:xfrm>
            <a:off x="152400" y="2362200"/>
            <a:ext cx="8839200" cy="4181475"/>
          </a:xfrm>
          <a:prstGeom prst="rect">
            <a:avLst/>
          </a:prstGeom>
          <a:noFill/>
          <a:ln w="9525">
            <a:noFill/>
          </a:ln>
        </p:spPr>
        <p:txBody>
          <a:bodyPr>
            <a:spAutoFit/>
          </a:bodyPr>
          <a:p>
            <a:pPr>
              <a:lnSpc>
                <a:spcPct val="140000"/>
              </a:lnSpc>
            </a:pPr>
            <a:r>
              <a:rPr lang="zh-CN" altLang="en-US" baseline="0" dirty="0">
                <a:solidFill>
                  <a:srgbClr val="36006C"/>
                </a:solidFill>
                <a:latin typeface="楷体_GB2312" pitchFamily="49" charset="-122"/>
              </a:rPr>
              <a:t>嗜热机制</a:t>
            </a:r>
            <a:r>
              <a:rPr lang="en-US" altLang="zh-CN" baseline="0" dirty="0">
                <a:solidFill>
                  <a:srgbClr val="36006C"/>
                </a:solidFill>
                <a:latin typeface="楷体_GB2312" pitchFamily="49" charset="-122"/>
                <a:sym typeface="Wingdings" panose="05000000000000000000" pitchFamily="2" charset="2"/>
              </a:rPr>
              <a:t>(4</a:t>
            </a:r>
            <a:r>
              <a:rPr lang="zh-CN" altLang="en-US" baseline="0" dirty="0">
                <a:solidFill>
                  <a:srgbClr val="36006C"/>
                </a:solidFill>
                <a:latin typeface="楷体_GB2312" pitchFamily="49" charset="-122"/>
                <a:sym typeface="Wingdings" panose="05000000000000000000" pitchFamily="2" charset="2"/>
              </a:rPr>
              <a:t>种假说</a:t>
            </a:r>
            <a:r>
              <a:rPr lang="en-US" altLang="zh-CN" baseline="0" dirty="0">
                <a:solidFill>
                  <a:srgbClr val="36006C"/>
                </a:solidFill>
                <a:latin typeface="楷体_GB2312" pitchFamily="49" charset="-122"/>
                <a:sym typeface="Wingdings" panose="05000000000000000000" pitchFamily="2" charset="2"/>
              </a:rPr>
              <a:t>):</a:t>
            </a:r>
            <a:endParaRPr lang="en-US" altLang="zh-CN" baseline="0" dirty="0">
              <a:solidFill>
                <a:srgbClr val="36006C"/>
              </a:solidFill>
              <a:latin typeface="楷体_GB2312" pitchFamily="49" charset="-122"/>
              <a:sym typeface="Wingdings" panose="05000000000000000000" pitchFamily="2" charset="2"/>
            </a:endParaRPr>
          </a:p>
          <a:p>
            <a:pPr>
              <a:lnSpc>
                <a:spcPct val="140000"/>
              </a:lnSpc>
            </a:pPr>
            <a:r>
              <a:rPr lang="en-US" altLang="zh-CN" baseline="0" dirty="0">
                <a:solidFill>
                  <a:srgbClr val="36006C"/>
                </a:solidFill>
                <a:latin typeface="楷体_GB2312" pitchFamily="49" charset="-122"/>
                <a:sym typeface="Wingdings" panose="05000000000000000000" pitchFamily="2" charset="2"/>
              </a:rPr>
              <a:t>  ①</a:t>
            </a:r>
            <a:r>
              <a:rPr lang="zh-CN" altLang="en-US" baseline="0" dirty="0">
                <a:solidFill>
                  <a:srgbClr val="36006C"/>
                </a:solidFill>
                <a:latin typeface="楷体_GB2312" pitchFamily="49" charset="-122"/>
                <a:sym typeface="Wingdings" panose="05000000000000000000" pitchFamily="2" charset="2"/>
              </a:rPr>
              <a:t>细胞膜的化学成分</a:t>
            </a:r>
            <a:r>
              <a:rPr lang="en-US" altLang="zh-CN" baseline="0" dirty="0">
                <a:solidFill>
                  <a:srgbClr val="36006C"/>
                </a:solidFill>
                <a:latin typeface="楷体_GB2312" pitchFamily="49" charset="-122"/>
                <a:sym typeface="Wingdings" panose="05000000000000000000" pitchFamily="2" charset="2"/>
              </a:rPr>
              <a:t>(</a:t>
            </a:r>
            <a:r>
              <a:rPr lang="zh-CN" altLang="en-US" baseline="0" dirty="0">
                <a:solidFill>
                  <a:srgbClr val="36006C"/>
                </a:solidFill>
                <a:latin typeface="楷体_GB2312" pitchFamily="49" charset="-122"/>
                <a:sym typeface="Wingdings" panose="05000000000000000000" pitchFamily="2" charset="2"/>
              </a:rPr>
              <a:t>脂类</a:t>
            </a:r>
            <a:r>
              <a:rPr lang="en-US" altLang="zh-CN" baseline="0" dirty="0">
                <a:solidFill>
                  <a:srgbClr val="36006C"/>
                </a:solidFill>
                <a:latin typeface="楷体_GB2312" pitchFamily="49" charset="-122"/>
                <a:sym typeface="Wingdings" panose="05000000000000000000" pitchFamily="2" charset="2"/>
              </a:rPr>
              <a:t>)</a:t>
            </a:r>
            <a:endParaRPr lang="en-US" altLang="zh-CN" baseline="0" dirty="0">
              <a:solidFill>
                <a:srgbClr val="36006C"/>
              </a:solidFill>
              <a:latin typeface="楷体_GB2312" pitchFamily="49" charset="-122"/>
              <a:sym typeface="Wingdings" panose="05000000000000000000" pitchFamily="2" charset="2"/>
            </a:endParaRPr>
          </a:p>
          <a:p>
            <a:pPr>
              <a:lnSpc>
                <a:spcPct val="140000"/>
              </a:lnSpc>
            </a:pPr>
            <a:r>
              <a:rPr lang="en-US" altLang="zh-CN" baseline="0" dirty="0">
                <a:solidFill>
                  <a:srgbClr val="36006C"/>
                </a:solidFill>
                <a:latin typeface="楷体_GB2312" pitchFamily="49" charset="-122"/>
                <a:sym typeface="Wingdings" panose="05000000000000000000" pitchFamily="2" charset="2"/>
              </a:rPr>
              <a:t>  ②</a:t>
            </a:r>
            <a:r>
              <a:rPr lang="zh-CN" altLang="en-US" baseline="0" dirty="0">
                <a:solidFill>
                  <a:srgbClr val="36006C"/>
                </a:solidFill>
                <a:latin typeface="楷体_GB2312" pitchFamily="49" charset="-122"/>
                <a:sym typeface="Wingdings" panose="05000000000000000000" pitchFamily="2" charset="2"/>
              </a:rPr>
              <a:t>大分子的热稳定性好</a:t>
            </a:r>
            <a:r>
              <a:rPr lang="en-US" altLang="zh-CN" baseline="0" dirty="0">
                <a:solidFill>
                  <a:srgbClr val="36006C"/>
                </a:solidFill>
                <a:latin typeface="楷体_GB2312" pitchFamily="49" charset="-122"/>
                <a:sym typeface="Wingdings" panose="05000000000000000000" pitchFamily="2" charset="2"/>
              </a:rPr>
              <a:t>(</a:t>
            </a:r>
            <a:r>
              <a:rPr lang="zh-CN" altLang="en-US" baseline="0" dirty="0">
                <a:solidFill>
                  <a:srgbClr val="36006C"/>
                </a:solidFill>
                <a:latin typeface="楷体_GB2312" pitchFamily="49" charset="-122"/>
                <a:sym typeface="Wingdings" panose="05000000000000000000" pitchFamily="2" charset="2"/>
              </a:rPr>
              <a:t>酶和蛋白质</a:t>
            </a:r>
            <a:r>
              <a:rPr lang="en-US" altLang="zh-CN" baseline="0" dirty="0">
                <a:solidFill>
                  <a:srgbClr val="36006C"/>
                </a:solidFill>
                <a:latin typeface="楷体_GB2312" pitchFamily="49" charset="-122"/>
                <a:sym typeface="Wingdings" panose="05000000000000000000" pitchFamily="2" charset="2"/>
              </a:rPr>
              <a:t>)</a:t>
            </a:r>
            <a:endParaRPr lang="en-US" altLang="zh-CN" baseline="0" dirty="0">
              <a:solidFill>
                <a:srgbClr val="36006C"/>
              </a:solidFill>
              <a:latin typeface="楷体_GB2312" pitchFamily="49" charset="-122"/>
              <a:sym typeface="Wingdings" panose="05000000000000000000" pitchFamily="2" charset="2"/>
            </a:endParaRPr>
          </a:p>
          <a:p>
            <a:pPr>
              <a:lnSpc>
                <a:spcPct val="140000"/>
              </a:lnSpc>
            </a:pPr>
            <a:r>
              <a:rPr lang="en-US" altLang="zh-CN" baseline="0" dirty="0">
                <a:solidFill>
                  <a:srgbClr val="36006C"/>
                </a:solidFill>
                <a:latin typeface="楷体_GB2312" pitchFamily="49" charset="-122"/>
                <a:sym typeface="Wingdings" panose="05000000000000000000" pitchFamily="2" charset="2"/>
              </a:rPr>
              <a:t>  ③</a:t>
            </a:r>
            <a:r>
              <a:rPr lang="zh-CN" altLang="en-US" baseline="0" dirty="0">
                <a:solidFill>
                  <a:srgbClr val="36006C"/>
                </a:solidFill>
                <a:latin typeface="楷体_GB2312" pitchFamily="49" charset="-122"/>
                <a:sym typeface="Wingdings" panose="05000000000000000000" pitchFamily="2" charset="2"/>
              </a:rPr>
              <a:t>蛋白质合成系统的热稳定性好</a:t>
            </a:r>
            <a:r>
              <a:rPr lang="en-US" altLang="zh-CN" baseline="0" dirty="0">
                <a:solidFill>
                  <a:srgbClr val="36006C"/>
                </a:solidFill>
                <a:latin typeface="楷体_GB2312" pitchFamily="49" charset="-122"/>
                <a:sym typeface="Wingdings" panose="05000000000000000000" pitchFamily="2" charset="2"/>
              </a:rPr>
              <a:t>(</a:t>
            </a:r>
            <a:r>
              <a:rPr lang="zh-CN" altLang="en-US" baseline="0" dirty="0">
                <a:solidFill>
                  <a:srgbClr val="36006C"/>
                </a:solidFill>
                <a:latin typeface="楷体_GB2312" pitchFamily="49" charset="-122"/>
                <a:sym typeface="Wingdings" panose="05000000000000000000" pitchFamily="2" charset="2"/>
              </a:rPr>
              <a:t>核糖体</a:t>
            </a:r>
            <a:r>
              <a:rPr lang="en-US" altLang="zh-CN" baseline="0" dirty="0">
                <a:solidFill>
                  <a:srgbClr val="36006C"/>
                </a:solidFill>
                <a:latin typeface="楷体_GB2312" pitchFamily="49" charset="-122"/>
                <a:sym typeface="Wingdings" panose="05000000000000000000" pitchFamily="2" charset="2"/>
              </a:rPr>
              <a:t>)</a:t>
            </a:r>
            <a:endParaRPr lang="en-US" altLang="zh-CN" baseline="0" dirty="0">
              <a:solidFill>
                <a:srgbClr val="36006C"/>
              </a:solidFill>
              <a:latin typeface="楷体_GB2312" pitchFamily="49" charset="-122"/>
              <a:sym typeface="Wingdings" panose="05000000000000000000" pitchFamily="2" charset="2"/>
            </a:endParaRPr>
          </a:p>
          <a:p>
            <a:pPr>
              <a:lnSpc>
                <a:spcPct val="140000"/>
              </a:lnSpc>
            </a:pPr>
            <a:r>
              <a:rPr lang="en-US" altLang="zh-CN" baseline="0" dirty="0">
                <a:solidFill>
                  <a:srgbClr val="36006C"/>
                </a:solidFill>
                <a:latin typeface="楷体_GB2312" pitchFamily="49" charset="-122"/>
                <a:sym typeface="Wingdings" panose="05000000000000000000" pitchFamily="2" charset="2"/>
              </a:rPr>
              <a:t>  ④</a:t>
            </a:r>
            <a:r>
              <a:rPr lang="zh-CN" altLang="en-US" baseline="0" dirty="0">
                <a:solidFill>
                  <a:srgbClr val="36006C"/>
                </a:solidFill>
                <a:latin typeface="楷体_GB2312" pitchFamily="49" charset="-122"/>
                <a:sym typeface="Wingdings" panose="05000000000000000000" pitchFamily="2" charset="2"/>
              </a:rPr>
              <a:t>重要代谢产物能够迅速合成</a:t>
            </a:r>
            <a:endParaRPr lang="zh-CN" altLang="en-US" baseline="0" dirty="0">
              <a:solidFill>
                <a:srgbClr val="36006C"/>
              </a:solidFill>
              <a:latin typeface="楷体_GB2312" pitchFamily="49" charset="-122"/>
              <a:sym typeface="Wingdings" panose="05000000000000000000" pitchFamily="2" charset="2"/>
            </a:endParaRPr>
          </a:p>
          <a:p>
            <a:pPr>
              <a:lnSpc>
                <a:spcPct val="140000"/>
              </a:lnSpc>
            </a:pPr>
            <a:r>
              <a:rPr lang="zh-CN" altLang="en-US" baseline="0" dirty="0">
                <a:solidFill>
                  <a:srgbClr val="36006C"/>
                </a:solidFill>
                <a:latin typeface="楷体_GB2312" pitchFamily="49" charset="-122"/>
                <a:sym typeface="Wingdings" panose="05000000000000000000" pitchFamily="2" charset="2"/>
              </a:rPr>
              <a:t>     </a:t>
            </a:r>
            <a:r>
              <a:rPr lang="en-US" altLang="zh-CN" baseline="0" dirty="0">
                <a:solidFill>
                  <a:srgbClr val="36006C"/>
                </a:solidFill>
                <a:latin typeface="楷体_GB2312" pitchFamily="49" charset="-122"/>
                <a:sym typeface="Wingdings" panose="05000000000000000000" pitchFamily="2" charset="2"/>
              </a:rPr>
              <a:t>tRNA</a:t>
            </a:r>
            <a:r>
              <a:rPr lang="zh-CN" altLang="en-US" baseline="0" dirty="0">
                <a:solidFill>
                  <a:srgbClr val="36006C"/>
                </a:solidFill>
                <a:latin typeface="楷体_GB2312" pitchFamily="49" charset="-122"/>
                <a:sym typeface="Wingdings" panose="05000000000000000000" pitchFamily="2" charset="2"/>
              </a:rPr>
              <a:t>的周转率大于普通中温菌</a:t>
            </a:r>
            <a:r>
              <a:rPr lang="en-US" altLang="zh-CN" baseline="0" dirty="0">
                <a:solidFill>
                  <a:srgbClr val="36006C"/>
                </a:solidFill>
                <a:latin typeface="楷体_GB2312" pitchFamily="49" charset="-122"/>
                <a:sym typeface="Wingdings" panose="05000000000000000000" pitchFamily="2" charset="2"/>
              </a:rPr>
              <a:t>,</a:t>
            </a:r>
            <a:r>
              <a:rPr lang="zh-CN" altLang="en-US" baseline="0" dirty="0">
                <a:solidFill>
                  <a:srgbClr val="36006C"/>
                </a:solidFill>
                <a:latin typeface="楷体_GB2312" pitchFamily="49" charset="-122"/>
                <a:sym typeface="Wingdings" panose="05000000000000000000" pitchFamily="2" charset="2"/>
              </a:rPr>
              <a:t>而且热稳定性也高于普通中温菌</a:t>
            </a:r>
            <a:r>
              <a:rPr lang="en-US" altLang="zh-CN" baseline="0" dirty="0">
                <a:solidFill>
                  <a:srgbClr val="36006C"/>
                </a:solidFill>
                <a:latin typeface="楷体_GB2312" pitchFamily="49" charset="-122"/>
                <a:sym typeface="Wingdings" panose="05000000000000000000" pitchFamily="2" charset="2"/>
              </a:rPr>
              <a:t>;</a:t>
            </a:r>
            <a:endParaRPr lang="en-US" altLang="zh-CN" baseline="0" dirty="0">
              <a:solidFill>
                <a:srgbClr val="36006C"/>
              </a:solidFill>
              <a:latin typeface="楷体_GB2312" pitchFamily="49" charset="-122"/>
              <a:sym typeface="Wingdings" panose="05000000000000000000" pitchFamily="2" charset="2"/>
            </a:endParaRPr>
          </a:p>
          <a:p>
            <a:pPr>
              <a:lnSpc>
                <a:spcPct val="140000"/>
              </a:lnSpc>
            </a:pPr>
            <a:r>
              <a:rPr lang="en-US" altLang="zh-CN" baseline="0" dirty="0">
                <a:solidFill>
                  <a:srgbClr val="36006C"/>
                </a:solidFill>
                <a:latin typeface="楷体_GB2312" pitchFamily="49" charset="-122"/>
              </a:rPr>
              <a:t>     </a:t>
            </a:r>
            <a:r>
              <a:rPr lang="zh-CN" altLang="en-US" baseline="0" dirty="0">
                <a:solidFill>
                  <a:srgbClr val="36006C"/>
                </a:solidFill>
                <a:latin typeface="楷体_GB2312" pitchFamily="49" charset="-122"/>
              </a:rPr>
              <a:t>核酸中的 </a:t>
            </a:r>
            <a:r>
              <a:rPr lang="en-US" altLang="zh-CN" baseline="0" dirty="0">
                <a:solidFill>
                  <a:srgbClr val="36006C"/>
                </a:solidFill>
                <a:latin typeface="楷体_GB2312" pitchFamily="49" charset="-122"/>
              </a:rPr>
              <a:t>CG </a:t>
            </a:r>
            <a:r>
              <a:rPr lang="zh-CN" altLang="en-US" baseline="0" dirty="0">
                <a:solidFill>
                  <a:srgbClr val="36006C"/>
                </a:solidFill>
                <a:latin typeface="楷体_GB2312" pitchFamily="49" charset="-122"/>
              </a:rPr>
              <a:t>含量较高</a:t>
            </a:r>
            <a:r>
              <a:rPr lang="en-US" altLang="zh-CN" baseline="0" dirty="0">
                <a:solidFill>
                  <a:srgbClr val="36006C"/>
                </a:solidFill>
                <a:latin typeface="楷体_GB2312" pitchFamily="49" charset="-122"/>
              </a:rPr>
              <a:t>,</a:t>
            </a:r>
            <a:r>
              <a:rPr lang="zh-CN" altLang="en-US" baseline="0" dirty="0">
                <a:solidFill>
                  <a:srgbClr val="36006C"/>
                </a:solidFill>
                <a:latin typeface="楷体_GB2312" pitchFamily="49" charset="-122"/>
              </a:rPr>
              <a:t>这有利于</a:t>
            </a:r>
            <a:r>
              <a:rPr lang="en-US" altLang="zh-CN" baseline="0" dirty="0">
                <a:solidFill>
                  <a:srgbClr val="36006C"/>
                </a:solidFill>
                <a:latin typeface="楷体_GB2312" pitchFamily="49" charset="-122"/>
              </a:rPr>
              <a:t>DNA</a:t>
            </a:r>
            <a:r>
              <a:rPr lang="zh-CN" altLang="en-US" baseline="0" dirty="0">
                <a:solidFill>
                  <a:srgbClr val="36006C"/>
                </a:solidFill>
                <a:latin typeface="楷体_GB2312" pitchFamily="49" charset="-122"/>
              </a:rPr>
              <a:t>的抗热性。</a:t>
            </a:r>
            <a:endParaRPr lang="zh-CN" altLang="en-US" baseline="0" dirty="0">
              <a:solidFill>
                <a:srgbClr val="36006C"/>
              </a:solidFill>
              <a:latin typeface="楷体_GB2312" pitchFamily="49" charset="-122"/>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62" name="Rectangle 2"/>
          <p:cNvSpPr/>
          <p:nvPr/>
        </p:nvSpPr>
        <p:spPr>
          <a:xfrm>
            <a:off x="304800" y="457200"/>
            <a:ext cx="9144000" cy="6324600"/>
          </a:xfrm>
          <a:prstGeom prst="rect">
            <a:avLst/>
          </a:prstGeom>
          <a:noFill/>
          <a:ln w="9525">
            <a:noFill/>
          </a:ln>
        </p:spPr>
        <p:txBody>
          <a:bodyPr/>
          <a:p>
            <a:pPr marL="342900" indent="-342900">
              <a:lnSpc>
                <a:spcPct val="130000"/>
              </a:lnSpc>
              <a:spcBef>
                <a:spcPct val="20000"/>
              </a:spcBef>
              <a:buClr>
                <a:schemeClr val="tx2"/>
              </a:buClr>
              <a:buSzPct val="70000"/>
              <a:buFont typeface="Wingdings" panose="05000000000000000000" pitchFamily="2" charset="2"/>
            </a:pPr>
            <a:r>
              <a:rPr lang="en-GB" altLang="zh-CN" sz="2600" baseline="0" dirty="0">
                <a:latin typeface="楷体_GB2312" pitchFamily="49" charset="-122"/>
              </a:rPr>
              <a:t>★</a:t>
            </a:r>
            <a:r>
              <a:rPr lang="zh-CN" altLang="en-GB" sz="2600" baseline="0" dirty="0">
                <a:latin typeface="楷体_GB2312" pitchFamily="49" charset="-122"/>
              </a:rPr>
              <a:t>微生物对热的耐受力与以下因素有关</a:t>
            </a:r>
            <a:r>
              <a:rPr lang="en-GB" altLang="zh-CN" sz="2600" baseline="0" dirty="0">
                <a:latin typeface="楷体_GB2312" pitchFamily="49" charset="-122"/>
              </a:rPr>
              <a:t>: </a:t>
            </a:r>
            <a:endParaRPr lang="en-GB" altLang="zh-CN" sz="2600" u="sng" baseline="0" dirty="0">
              <a:latin typeface="楷体_GB2312" pitchFamily="49" charset="-122"/>
            </a:endParaRPr>
          </a:p>
          <a:p>
            <a:pPr marL="342900" indent="-342900">
              <a:lnSpc>
                <a:spcPct val="130000"/>
              </a:lnSpc>
              <a:spcBef>
                <a:spcPct val="20000"/>
              </a:spcBef>
              <a:buClr>
                <a:schemeClr val="tx2"/>
              </a:buClr>
              <a:buSzPct val="70000"/>
              <a:buFont typeface="Wingdings" panose="05000000000000000000" pitchFamily="2" charset="2"/>
            </a:pPr>
            <a:r>
              <a:rPr lang="en-GB" altLang="zh-CN" sz="2600" u="sng" baseline="0" dirty="0">
                <a:latin typeface="楷体_GB2312" pitchFamily="49" charset="-122"/>
              </a:rPr>
              <a:t>(1)  </a:t>
            </a:r>
            <a:r>
              <a:rPr lang="zh-CN" altLang="en-GB" sz="2600" u="sng" baseline="0" dirty="0">
                <a:latin typeface="楷体_GB2312" pitchFamily="49" charset="-122"/>
              </a:rPr>
              <a:t>微生物种类及发育阶段</a:t>
            </a:r>
            <a:r>
              <a:rPr lang="zh-CN" altLang="en-GB" sz="2600" baseline="0" dirty="0">
                <a:latin typeface="楷体_GB2312" pitchFamily="49" charset="-122"/>
              </a:rPr>
              <a:t>    </a:t>
            </a:r>
            <a:endParaRPr lang="zh-CN" altLang="en-GB" sz="2600" b="0" baseline="0" dirty="0">
              <a:latin typeface="楷体_GB2312" pitchFamily="49" charset="-122"/>
            </a:endParaRPr>
          </a:p>
          <a:p>
            <a:pPr marL="342900" indent="-342900">
              <a:lnSpc>
                <a:spcPct val="130000"/>
              </a:lnSpc>
              <a:spcBef>
                <a:spcPct val="20000"/>
              </a:spcBef>
              <a:buClr>
                <a:schemeClr val="tx2"/>
              </a:buClr>
              <a:buSzPct val="70000"/>
              <a:buFont typeface="Wingdings" panose="05000000000000000000" pitchFamily="2" charset="2"/>
            </a:pPr>
            <a:r>
              <a:rPr lang="zh-CN" altLang="en-GB" sz="2600" baseline="0" dirty="0">
                <a:latin typeface="楷体_GB2312" pitchFamily="49" charset="-122"/>
              </a:rPr>
              <a:t>      </a:t>
            </a:r>
            <a:r>
              <a:rPr lang="zh-CN" altLang="en-GB" baseline="0" dirty="0">
                <a:latin typeface="楷体_GB2312" pitchFamily="49" charset="-122"/>
              </a:rPr>
              <a:t>嗜热菌比其它类型的菌体抗热 </a:t>
            </a:r>
            <a:endParaRPr lang="zh-CN" altLang="en-GB" b="0" baseline="0" dirty="0">
              <a:latin typeface="楷体_GB2312" pitchFamily="49" charset="-122"/>
            </a:endParaRPr>
          </a:p>
          <a:p>
            <a:pPr marL="342900" indent="-342900">
              <a:lnSpc>
                <a:spcPct val="130000"/>
              </a:lnSpc>
              <a:spcBef>
                <a:spcPct val="20000"/>
              </a:spcBef>
              <a:buClr>
                <a:schemeClr val="tx2"/>
              </a:buClr>
              <a:buSzPct val="70000"/>
              <a:buFont typeface="Wingdings" panose="05000000000000000000" pitchFamily="2" charset="2"/>
            </a:pPr>
            <a:r>
              <a:rPr lang="zh-CN" altLang="en-GB" baseline="0" dirty="0">
                <a:latin typeface="楷体_GB2312" pitchFamily="49" charset="-122"/>
              </a:rPr>
              <a:t>       有芽孢的细菌比无芽孢的菌抗热 </a:t>
            </a:r>
            <a:endParaRPr lang="zh-CN" altLang="en-GB" b="0" baseline="0" dirty="0">
              <a:latin typeface="楷体_GB2312" pitchFamily="49" charset="-122"/>
            </a:endParaRPr>
          </a:p>
          <a:p>
            <a:pPr marL="342900" indent="-342900">
              <a:lnSpc>
                <a:spcPct val="130000"/>
              </a:lnSpc>
              <a:spcBef>
                <a:spcPct val="20000"/>
              </a:spcBef>
              <a:buClr>
                <a:schemeClr val="tx2"/>
              </a:buClr>
              <a:buSzPct val="70000"/>
              <a:buFont typeface="Wingdings" panose="05000000000000000000" pitchFamily="2" charset="2"/>
            </a:pPr>
            <a:r>
              <a:rPr lang="zh-CN" altLang="en-GB" baseline="0" dirty="0">
                <a:latin typeface="楷体_GB2312" pitchFamily="49" charset="-122"/>
              </a:rPr>
              <a:t>       微生物的繁殖结构比营养结构抗热性强 </a:t>
            </a:r>
            <a:endParaRPr lang="zh-CN" altLang="en-GB" b="0" baseline="0" dirty="0">
              <a:latin typeface="楷体_GB2312" pitchFamily="49" charset="-122"/>
            </a:endParaRPr>
          </a:p>
          <a:p>
            <a:pPr marL="342900" indent="-342900">
              <a:lnSpc>
                <a:spcPct val="130000"/>
              </a:lnSpc>
              <a:spcBef>
                <a:spcPct val="20000"/>
              </a:spcBef>
              <a:buClr>
                <a:schemeClr val="tx2"/>
              </a:buClr>
              <a:buSzPct val="70000"/>
              <a:buFont typeface="Wingdings" panose="05000000000000000000" pitchFamily="2" charset="2"/>
            </a:pPr>
            <a:r>
              <a:rPr lang="zh-CN" altLang="en-GB" baseline="0" dirty="0">
                <a:latin typeface="楷体_GB2312" pitchFamily="49" charset="-122"/>
              </a:rPr>
              <a:t>       老龄菌比幼龄菌抗热</a:t>
            </a:r>
            <a:endParaRPr lang="zh-CN" altLang="en-GB" baseline="0" dirty="0">
              <a:latin typeface="楷体_GB2312" pitchFamily="49" charset="-122"/>
            </a:endParaRPr>
          </a:p>
          <a:p>
            <a:pPr marL="342900" indent="-342900">
              <a:lnSpc>
                <a:spcPct val="130000"/>
              </a:lnSpc>
              <a:spcBef>
                <a:spcPct val="20000"/>
              </a:spcBef>
              <a:buClr>
                <a:schemeClr val="tx2"/>
              </a:buClr>
              <a:buSzPct val="70000"/>
              <a:buFont typeface="Wingdings" panose="05000000000000000000" pitchFamily="2" charset="2"/>
            </a:pPr>
            <a:r>
              <a:rPr lang="en-GB" altLang="zh-CN" sz="2600" baseline="0" dirty="0">
                <a:latin typeface="楷体_GB2312" pitchFamily="49" charset="-122"/>
              </a:rPr>
              <a:t>(2)  </a:t>
            </a:r>
            <a:r>
              <a:rPr lang="zh-CN" altLang="en-GB" sz="2600" u="sng" baseline="0" dirty="0">
                <a:latin typeface="楷体_GB2312" pitchFamily="49" charset="-122"/>
              </a:rPr>
              <a:t>微生物对热的耐受力还受环境条件的影响</a:t>
            </a:r>
            <a:r>
              <a:rPr lang="zh-CN" altLang="en-GB" sz="2600" baseline="0" dirty="0">
                <a:latin typeface="楷体_GB2312" pitchFamily="49" charset="-122"/>
              </a:rPr>
              <a:t>  </a:t>
            </a:r>
            <a:endParaRPr lang="zh-CN" altLang="en-GB" sz="2600" baseline="0" dirty="0">
              <a:latin typeface="楷体_GB2312" pitchFamily="49" charset="-122"/>
            </a:endParaRPr>
          </a:p>
          <a:p>
            <a:pPr marL="342900" indent="-342900">
              <a:lnSpc>
                <a:spcPct val="130000"/>
              </a:lnSpc>
              <a:spcBef>
                <a:spcPct val="20000"/>
              </a:spcBef>
              <a:buClr>
                <a:schemeClr val="tx2"/>
              </a:buClr>
              <a:buSzPct val="70000"/>
              <a:buFont typeface="Wingdings" panose="05000000000000000000" pitchFamily="2" charset="2"/>
            </a:pPr>
            <a:r>
              <a:rPr lang="zh-CN" altLang="en-GB" sz="2600" baseline="0" dirty="0">
                <a:latin typeface="楷体_GB2312" pitchFamily="49" charset="-122"/>
              </a:rPr>
              <a:t>   </a:t>
            </a:r>
            <a:r>
              <a:rPr lang="zh-CN" altLang="en-GB" baseline="0" dirty="0">
                <a:latin typeface="楷体_GB2312" pitchFamily="49" charset="-122"/>
              </a:rPr>
              <a:t>与培养基的营养成分有关</a:t>
            </a:r>
            <a:r>
              <a:rPr lang="en-GB" altLang="zh-CN" baseline="0" dirty="0">
                <a:latin typeface="Arial" panose="020B0604020202020204" pitchFamily="34" charset="0"/>
              </a:rPr>
              <a:t>——</a:t>
            </a:r>
            <a:r>
              <a:rPr lang="en-GB" altLang="zh-CN" baseline="0" dirty="0">
                <a:latin typeface="楷体_GB2312" pitchFamily="49" charset="-122"/>
              </a:rPr>
              <a:t> </a:t>
            </a:r>
            <a:endParaRPr lang="en-GB" altLang="zh-CN" baseline="0" dirty="0">
              <a:latin typeface="楷体_GB2312" pitchFamily="49" charset="-122"/>
            </a:endParaRPr>
          </a:p>
          <a:p>
            <a:pPr marL="342900" indent="-342900">
              <a:lnSpc>
                <a:spcPct val="130000"/>
              </a:lnSpc>
              <a:spcBef>
                <a:spcPct val="20000"/>
              </a:spcBef>
              <a:buClr>
                <a:schemeClr val="tx2"/>
              </a:buClr>
              <a:buSzPct val="70000"/>
              <a:buFont typeface="Wingdings" panose="05000000000000000000" pitchFamily="2" charset="2"/>
            </a:pPr>
            <a:r>
              <a:rPr lang="zh-CN" altLang="en-GB" baseline="0" dirty="0">
                <a:latin typeface="楷体_GB2312" pitchFamily="49" charset="-122"/>
              </a:rPr>
              <a:t>             培养基中蛋白质含量高时比较耐热。 </a:t>
            </a:r>
            <a:endParaRPr lang="zh-CN" altLang="en-GB" baseline="0" dirty="0">
              <a:latin typeface="楷体_GB2312" pitchFamily="49" charset="-122"/>
            </a:endParaRPr>
          </a:p>
          <a:p>
            <a:pPr marL="342900" indent="-342900">
              <a:lnSpc>
                <a:spcPct val="130000"/>
              </a:lnSpc>
              <a:spcBef>
                <a:spcPct val="20000"/>
              </a:spcBef>
              <a:buClr>
                <a:schemeClr val="tx2"/>
              </a:buClr>
              <a:buSzPct val="70000"/>
              <a:buFont typeface="Wingdings" panose="05000000000000000000" pitchFamily="2" charset="2"/>
            </a:pPr>
            <a:r>
              <a:rPr lang="zh-CN" altLang="en-GB" baseline="0" dirty="0">
                <a:latin typeface="楷体_GB2312" pitchFamily="49" charset="-122"/>
              </a:rPr>
              <a:t>   与</a:t>
            </a:r>
            <a:r>
              <a:rPr lang="en-GB" altLang="zh-CN" baseline="0" dirty="0">
                <a:latin typeface="楷体_GB2312" pitchFamily="49" charset="-122"/>
              </a:rPr>
              <a:t>pH </a:t>
            </a:r>
            <a:r>
              <a:rPr lang="zh-CN" altLang="en-GB" baseline="0" dirty="0">
                <a:latin typeface="楷体_GB2312" pitchFamily="49" charset="-122"/>
              </a:rPr>
              <a:t>有关</a:t>
            </a:r>
            <a:r>
              <a:rPr lang="en-GB" altLang="zh-CN" baseline="0" dirty="0">
                <a:latin typeface="Arial" panose="020B0604020202020204" pitchFamily="34" charset="0"/>
              </a:rPr>
              <a:t>——</a:t>
            </a:r>
            <a:r>
              <a:rPr lang="en-GB" altLang="zh-CN" baseline="0" dirty="0">
                <a:latin typeface="楷体_GB2312" pitchFamily="49" charset="-122"/>
              </a:rPr>
              <a:t> </a:t>
            </a:r>
            <a:endParaRPr lang="en-GB" altLang="zh-CN" baseline="0" dirty="0">
              <a:latin typeface="楷体_GB2312" pitchFamily="49" charset="-122"/>
            </a:endParaRPr>
          </a:p>
          <a:p>
            <a:pPr marL="342900" indent="-342900">
              <a:lnSpc>
                <a:spcPct val="130000"/>
              </a:lnSpc>
              <a:spcBef>
                <a:spcPct val="20000"/>
              </a:spcBef>
              <a:buClr>
                <a:schemeClr val="tx2"/>
              </a:buClr>
              <a:buSzPct val="70000"/>
              <a:buFont typeface="Wingdings" panose="05000000000000000000" pitchFamily="2" charset="2"/>
            </a:pPr>
            <a:r>
              <a:rPr lang="en-GB" altLang="zh-CN" baseline="0" dirty="0">
                <a:latin typeface="楷体_GB2312" pitchFamily="49" charset="-122"/>
              </a:rPr>
              <a:t>            pH</a:t>
            </a:r>
            <a:r>
              <a:rPr lang="zh-CN" altLang="en-GB" baseline="0" dirty="0">
                <a:latin typeface="楷体_GB2312" pitchFamily="49" charset="-122"/>
              </a:rPr>
              <a:t>适宜时不易死亡，</a:t>
            </a:r>
            <a:r>
              <a:rPr lang="en-GB" altLang="zh-CN" baseline="0" dirty="0">
                <a:latin typeface="楷体_GB2312" pitchFamily="49" charset="-122"/>
              </a:rPr>
              <a:t>pH</a:t>
            </a:r>
            <a:r>
              <a:rPr lang="zh-CN" altLang="en-GB" baseline="0" dirty="0">
                <a:latin typeface="楷体_GB2312" pitchFamily="49" charset="-122"/>
              </a:rPr>
              <a:t>不适宜时，容易死亡。 </a:t>
            </a:r>
            <a:endParaRPr lang="zh-CN" altLang="en-US" sz="2600" baseline="0" dirty="0">
              <a:latin typeface="楷体_GB2312" pitchFamily="49" charset="-122"/>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3186" name="Rectangle 3"/>
          <p:cNvSpPr/>
          <p:nvPr/>
        </p:nvSpPr>
        <p:spPr>
          <a:xfrm>
            <a:off x="0" y="1905000"/>
            <a:ext cx="8763000" cy="2998788"/>
          </a:xfrm>
          <a:prstGeom prst="rect">
            <a:avLst/>
          </a:prstGeom>
          <a:noFill/>
          <a:ln w="9525">
            <a:noFill/>
          </a:ln>
        </p:spPr>
        <p:txBody>
          <a:bodyPr>
            <a:spAutoFit/>
          </a:bodyPr>
          <a:p>
            <a:pPr>
              <a:lnSpc>
                <a:spcPct val="105000"/>
              </a:lnSpc>
              <a:spcBef>
                <a:spcPct val="20000"/>
              </a:spcBef>
              <a:buClr>
                <a:schemeClr val="tx2"/>
              </a:buClr>
              <a:buSzPct val="70000"/>
              <a:buFont typeface="Wingdings" panose="05000000000000000000" pitchFamily="2" charset="2"/>
            </a:pPr>
            <a:r>
              <a:rPr lang="zh-CN" altLang="en-GB" baseline="0" dirty="0">
                <a:latin typeface="楷体_GB2312" pitchFamily="49" charset="-122"/>
              </a:rPr>
              <a:t>   与水分有关</a:t>
            </a:r>
            <a:r>
              <a:rPr lang="en-GB" altLang="zh-CN" baseline="0" dirty="0">
                <a:latin typeface="Arial" panose="020B0604020202020204" pitchFamily="34" charset="0"/>
              </a:rPr>
              <a:t>——</a:t>
            </a:r>
            <a:r>
              <a:rPr lang="en-GB" altLang="zh-CN" baseline="0" dirty="0">
                <a:latin typeface="楷体_GB2312" pitchFamily="49" charset="-122"/>
              </a:rPr>
              <a:t> </a:t>
            </a:r>
            <a:endParaRPr lang="en-GB" altLang="zh-CN" baseline="0" dirty="0">
              <a:latin typeface="楷体_GB2312" pitchFamily="49" charset="-122"/>
            </a:endParaRPr>
          </a:p>
          <a:p>
            <a:pPr>
              <a:lnSpc>
                <a:spcPct val="105000"/>
              </a:lnSpc>
              <a:spcBef>
                <a:spcPct val="20000"/>
              </a:spcBef>
              <a:buClr>
                <a:schemeClr val="tx2"/>
              </a:buClr>
              <a:buSzPct val="70000"/>
              <a:buFont typeface="Wingdings" panose="05000000000000000000" pitchFamily="2" charset="2"/>
            </a:pPr>
            <a:r>
              <a:rPr lang="zh-CN" altLang="en-GB" baseline="0" dirty="0">
                <a:latin typeface="楷体_GB2312" pitchFamily="49" charset="-122"/>
              </a:rPr>
              <a:t>             含水量大时容易死亡，含水量小时不容易死亡。</a:t>
            </a:r>
            <a:endParaRPr lang="zh-CN" altLang="en-GB" baseline="0" dirty="0">
              <a:latin typeface="楷体_GB2312" pitchFamily="49" charset="-122"/>
            </a:endParaRPr>
          </a:p>
          <a:p>
            <a:pPr>
              <a:lnSpc>
                <a:spcPct val="105000"/>
              </a:lnSpc>
              <a:spcBef>
                <a:spcPct val="20000"/>
              </a:spcBef>
              <a:buClr>
                <a:schemeClr val="tx2"/>
              </a:buClr>
              <a:buSzPct val="70000"/>
              <a:buFont typeface="Wingdings" panose="05000000000000000000" pitchFamily="2" charset="2"/>
            </a:pPr>
            <a:r>
              <a:rPr lang="zh-CN" altLang="en-GB" baseline="0" dirty="0">
                <a:latin typeface="楷体_GB2312" pitchFamily="49" charset="-122"/>
              </a:rPr>
              <a:t>   与含菌量有关 </a:t>
            </a:r>
            <a:r>
              <a:rPr lang="en-GB" altLang="zh-CN" baseline="0" dirty="0">
                <a:latin typeface="Arial" panose="020B0604020202020204" pitchFamily="34" charset="0"/>
              </a:rPr>
              <a:t>——</a:t>
            </a:r>
            <a:endParaRPr lang="en-GB" altLang="zh-CN" baseline="0" dirty="0">
              <a:latin typeface="楷体_GB2312" pitchFamily="49" charset="-122"/>
            </a:endParaRPr>
          </a:p>
          <a:p>
            <a:pPr>
              <a:lnSpc>
                <a:spcPct val="105000"/>
              </a:lnSpc>
              <a:spcBef>
                <a:spcPct val="20000"/>
              </a:spcBef>
              <a:buClr>
                <a:schemeClr val="tx2"/>
              </a:buClr>
              <a:buSzPct val="70000"/>
              <a:buFont typeface="Wingdings" panose="05000000000000000000" pitchFamily="2" charset="2"/>
            </a:pPr>
            <a:r>
              <a:rPr lang="zh-CN" altLang="en-GB" baseline="0" dirty="0">
                <a:latin typeface="楷体_GB2312" pitchFamily="49" charset="-122"/>
              </a:rPr>
              <a:t>             含菌量高，抗热性增强，含菌量低，抗热性</a:t>
            </a:r>
            <a:r>
              <a:rPr lang="zh-CN" altLang="en-GB" sz="2600" baseline="0" dirty="0">
                <a:latin typeface="楷体_GB2312" pitchFamily="49" charset="-122"/>
              </a:rPr>
              <a:t>差。 </a:t>
            </a:r>
            <a:endParaRPr lang="zh-CN" altLang="en-GB" sz="2600" baseline="0" dirty="0">
              <a:latin typeface="楷体_GB2312" pitchFamily="49" charset="-122"/>
            </a:endParaRPr>
          </a:p>
          <a:p>
            <a:pPr>
              <a:lnSpc>
                <a:spcPct val="120000"/>
              </a:lnSpc>
              <a:spcBef>
                <a:spcPct val="20000"/>
              </a:spcBef>
              <a:buClr>
                <a:schemeClr val="tx2"/>
              </a:buClr>
              <a:buSzPct val="70000"/>
              <a:buFont typeface="Wingdings" panose="05000000000000000000" pitchFamily="2" charset="2"/>
            </a:pPr>
            <a:r>
              <a:rPr lang="zh-CN" altLang="en-GB" sz="2600" baseline="0" dirty="0">
                <a:latin typeface="楷体_GB2312" pitchFamily="49" charset="-122"/>
              </a:rPr>
              <a:t>  与热处理时间有关</a:t>
            </a:r>
            <a:r>
              <a:rPr lang="en-GB" altLang="zh-CN" sz="2600" baseline="0" dirty="0">
                <a:latin typeface="Arial" panose="020B0604020202020204" pitchFamily="34" charset="0"/>
              </a:rPr>
              <a:t>——</a:t>
            </a:r>
            <a:r>
              <a:rPr lang="en-GB" altLang="zh-CN" sz="2600" baseline="0" dirty="0">
                <a:latin typeface="楷体_GB2312" pitchFamily="49" charset="-122"/>
              </a:rPr>
              <a:t> </a:t>
            </a:r>
            <a:endParaRPr lang="en-GB" altLang="zh-CN" sz="2600" baseline="0" dirty="0">
              <a:latin typeface="楷体_GB2312" pitchFamily="49" charset="-122"/>
            </a:endParaRPr>
          </a:p>
          <a:p>
            <a:pPr>
              <a:lnSpc>
                <a:spcPct val="120000"/>
              </a:lnSpc>
              <a:spcBef>
                <a:spcPct val="20000"/>
              </a:spcBef>
              <a:buClr>
                <a:schemeClr val="tx2"/>
              </a:buClr>
              <a:buSzPct val="70000"/>
              <a:buFont typeface="Wingdings" panose="05000000000000000000" pitchFamily="2" charset="2"/>
            </a:pPr>
            <a:r>
              <a:rPr lang="zh-CN" altLang="en-GB" sz="2600" baseline="0" dirty="0">
                <a:latin typeface="楷体_GB2312" pitchFamily="49" charset="-122"/>
              </a:rPr>
              <a:t>            热处理时间长，微生物易死亡。</a:t>
            </a:r>
            <a:endParaRPr lang="zh-CN" altLang="en-US" sz="2600" baseline="0" dirty="0">
              <a:latin typeface="楷体_GB2312" pitchFamily="49" charset="-122"/>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4210" name="Rectangle 2"/>
          <p:cNvSpPr/>
          <p:nvPr/>
        </p:nvSpPr>
        <p:spPr>
          <a:xfrm>
            <a:off x="152400" y="0"/>
            <a:ext cx="8991600" cy="3368675"/>
          </a:xfrm>
          <a:prstGeom prst="rect">
            <a:avLst/>
          </a:prstGeom>
          <a:noFill/>
          <a:ln w="9525">
            <a:noFill/>
          </a:ln>
        </p:spPr>
        <p:txBody>
          <a:bodyPr>
            <a:spAutoFit/>
          </a:bodyPr>
          <a:p>
            <a:pPr>
              <a:lnSpc>
                <a:spcPct val="125000"/>
              </a:lnSpc>
            </a:pPr>
            <a:r>
              <a:rPr lang="zh-CN" altLang="en-US" sz="2800" baseline="0" dirty="0">
                <a:solidFill>
                  <a:srgbClr val="36006C"/>
                </a:solidFill>
                <a:latin typeface="楷体_GB2312" pitchFamily="49" charset="-122"/>
              </a:rPr>
              <a:t>嗜冷微生物：</a:t>
            </a:r>
            <a:endParaRPr lang="zh-CN" altLang="en-US" sz="2800" baseline="0" dirty="0">
              <a:solidFill>
                <a:srgbClr val="36006C"/>
              </a:solidFill>
              <a:latin typeface="楷体_GB2312" pitchFamily="49" charset="-122"/>
            </a:endParaRPr>
          </a:p>
          <a:p>
            <a:pPr>
              <a:lnSpc>
                <a:spcPct val="125000"/>
              </a:lnSpc>
            </a:pPr>
            <a:r>
              <a:rPr lang="zh-CN" altLang="en-US" baseline="0" dirty="0">
                <a:solidFill>
                  <a:srgbClr val="36006C"/>
                </a:solidFill>
                <a:latin typeface="楷体_GB2312" pitchFamily="49" charset="-122"/>
              </a:rPr>
              <a:t>  嗜冷菌</a:t>
            </a:r>
            <a:r>
              <a:rPr lang="en-US" altLang="zh-CN" baseline="0" dirty="0">
                <a:solidFill>
                  <a:srgbClr val="36006C"/>
                </a:solidFill>
                <a:latin typeface="楷体_GB2312" pitchFamily="49" charset="-122"/>
              </a:rPr>
              <a:t>: 0</a:t>
            </a:r>
            <a:r>
              <a:rPr lang="en-US" altLang="en-US" baseline="0" dirty="0">
                <a:solidFill>
                  <a:srgbClr val="36006C"/>
                </a:solidFill>
                <a:latin typeface="楷体_GB2312" pitchFamily="49" charset="-122"/>
              </a:rPr>
              <a:t>～</a:t>
            </a:r>
            <a:r>
              <a:rPr lang="en-US" altLang="zh-CN" baseline="0" dirty="0">
                <a:solidFill>
                  <a:srgbClr val="36006C"/>
                </a:solidFill>
                <a:latin typeface="楷体_GB2312" pitchFamily="49" charset="-122"/>
              </a:rPr>
              <a:t>20℃</a:t>
            </a:r>
            <a:r>
              <a:rPr lang="zh-CN" altLang="en-US" baseline="0" dirty="0">
                <a:solidFill>
                  <a:srgbClr val="36006C"/>
                </a:solidFill>
                <a:latin typeface="楷体_GB2312" pitchFamily="49" charset="-122"/>
              </a:rPr>
              <a:t>生长</a:t>
            </a:r>
            <a:r>
              <a:rPr lang="en-US" altLang="zh-CN" baseline="0" dirty="0">
                <a:solidFill>
                  <a:srgbClr val="36006C"/>
                </a:solidFill>
                <a:latin typeface="楷体_GB2312" pitchFamily="49" charset="-122"/>
              </a:rPr>
              <a:t>,</a:t>
            </a:r>
            <a:r>
              <a:rPr lang="zh-CN" altLang="en-US" baseline="0" dirty="0">
                <a:solidFill>
                  <a:srgbClr val="36006C"/>
                </a:solidFill>
                <a:latin typeface="楷体_GB2312" pitchFamily="49" charset="-122"/>
              </a:rPr>
              <a:t>最适生长温度</a:t>
            </a:r>
            <a:r>
              <a:rPr lang="en-US" altLang="zh-CN" baseline="0" dirty="0">
                <a:solidFill>
                  <a:srgbClr val="36006C"/>
                </a:solidFill>
                <a:latin typeface="楷体_GB2312" pitchFamily="49" charset="-122"/>
              </a:rPr>
              <a:t>15℃,</a:t>
            </a:r>
            <a:r>
              <a:rPr lang="zh-CN" altLang="en-US" baseline="0" dirty="0">
                <a:solidFill>
                  <a:srgbClr val="36006C"/>
                </a:solidFill>
                <a:latin typeface="楷体_GB2312" pitchFamily="49" charset="-122"/>
              </a:rPr>
              <a:t>生长温度范围</a:t>
            </a:r>
            <a:endParaRPr lang="zh-CN" altLang="en-US" baseline="0" dirty="0">
              <a:solidFill>
                <a:srgbClr val="36006C"/>
              </a:solidFill>
              <a:latin typeface="楷体_GB2312" pitchFamily="49" charset="-122"/>
            </a:endParaRPr>
          </a:p>
          <a:p>
            <a:pPr>
              <a:lnSpc>
                <a:spcPct val="125000"/>
              </a:lnSpc>
            </a:pPr>
            <a:r>
              <a:rPr lang="zh-CN" altLang="en-US" baseline="0" dirty="0">
                <a:solidFill>
                  <a:srgbClr val="36006C"/>
                </a:solidFill>
                <a:latin typeface="楷体_GB2312" pitchFamily="49" charset="-122"/>
              </a:rPr>
              <a:t>          较窄</a:t>
            </a:r>
            <a:r>
              <a:rPr lang="en-US" altLang="zh-CN" baseline="0" dirty="0">
                <a:solidFill>
                  <a:srgbClr val="36006C"/>
                </a:solidFill>
                <a:latin typeface="楷体_GB2312" pitchFamily="49" charset="-122"/>
              </a:rPr>
              <a:t>;</a:t>
            </a:r>
            <a:endParaRPr lang="en-US" altLang="zh-CN" baseline="0" dirty="0">
              <a:solidFill>
                <a:srgbClr val="36006C"/>
              </a:solidFill>
              <a:latin typeface="楷体_GB2312" pitchFamily="49" charset="-122"/>
            </a:endParaRPr>
          </a:p>
          <a:p>
            <a:pPr>
              <a:lnSpc>
                <a:spcPct val="125000"/>
              </a:lnSpc>
            </a:pPr>
            <a:r>
              <a:rPr lang="en-US" altLang="zh-CN" baseline="0" dirty="0">
                <a:solidFill>
                  <a:srgbClr val="36006C"/>
                </a:solidFill>
                <a:latin typeface="楷体_GB2312" pitchFamily="49" charset="-122"/>
              </a:rPr>
              <a:t>  </a:t>
            </a:r>
            <a:r>
              <a:rPr lang="zh-CN" altLang="en-US" baseline="0" dirty="0">
                <a:solidFill>
                  <a:srgbClr val="36006C"/>
                </a:solidFill>
                <a:latin typeface="楷体_GB2312" pitchFamily="49" charset="-122"/>
              </a:rPr>
              <a:t>耐冷菌</a:t>
            </a:r>
            <a:r>
              <a:rPr lang="en-US" altLang="zh-CN" baseline="0" dirty="0">
                <a:solidFill>
                  <a:srgbClr val="36006C"/>
                </a:solidFill>
                <a:latin typeface="楷体_GB2312" pitchFamily="49" charset="-122"/>
              </a:rPr>
              <a:t>: </a:t>
            </a:r>
            <a:r>
              <a:rPr lang="zh-CN" altLang="en-US" baseline="0" dirty="0">
                <a:solidFill>
                  <a:srgbClr val="36006C"/>
                </a:solidFill>
                <a:latin typeface="楷体_GB2312" pitchFamily="49" charset="-122"/>
              </a:rPr>
              <a:t>最高生长温度</a:t>
            </a:r>
            <a:r>
              <a:rPr lang="zh-CN" altLang="zh-CN" baseline="0" dirty="0">
                <a:solidFill>
                  <a:srgbClr val="36006C"/>
                </a:solidFill>
                <a:latin typeface="楷体_GB2312" pitchFamily="49" charset="-122"/>
              </a:rPr>
              <a:t>＞</a:t>
            </a:r>
            <a:r>
              <a:rPr lang="en-US" altLang="zh-CN" baseline="0" dirty="0">
                <a:solidFill>
                  <a:srgbClr val="36006C"/>
                </a:solidFill>
                <a:latin typeface="楷体_GB2312" pitchFamily="49" charset="-122"/>
              </a:rPr>
              <a:t>20℃,</a:t>
            </a:r>
            <a:r>
              <a:rPr lang="zh-CN" altLang="en-US" baseline="0" dirty="0">
                <a:solidFill>
                  <a:srgbClr val="36006C"/>
                </a:solidFill>
                <a:latin typeface="楷体_GB2312" pitchFamily="49" charset="-122"/>
              </a:rPr>
              <a:t>最适生长温度</a:t>
            </a:r>
            <a:r>
              <a:rPr lang="zh-CN" altLang="zh-CN" baseline="0" dirty="0">
                <a:solidFill>
                  <a:srgbClr val="36006C"/>
                </a:solidFill>
                <a:latin typeface="楷体_GB2312" pitchFamily="49" charset="-122"/>
              </a:rPr>
              <a:t>＞</a:t>
            </a:r>
            <a:r>
              <a:rPr lang="en-US" altLang="zh-CN" baseline="0" dirty="0">
                <a:solidFill>
                  <a:srgbClr val="36006C"/>
                </a:solidFill>
                <a:latin typeface="楷体_GB2312" pitchFamily="49" charset="-122"/>
              </a:rPr>
              <a:t>15℃ , 0</a:t>
            </a:r>
            <a:r>
              <a:rPr lang="en-US" altLang="en-US" baseline="0" dirty="0">
                <a:solidFill>
                  <a:srgbClr val="36006C"/>
                </a:solidFill>
                <a:latin typeface="楷体_GB2312" pitchFamily="49" charset="-122"/>
              </a:rPr>
              <a:t>～</a:t>
            </a:r>
            <a:r>
              <a:rPr lang="en-US" altLang="zh-CN" baseline="0" dirty="0">
                <a:solidFill>
                  <a:srgbClr val="36006C"/>
                </a:solidFill>
                <a:latin typeface="楷体_GB2312" pitchFamily="49" charset="-122"/>
              </a:rPr>
              <a:t>5℃</a:t>
            </a:r>
            <a:endParaRPr lang="en-US" altLang="zh-CN" baseline="0" dirty="0">
              <a:solidFill>
                <a:srgbClr val="36006C"/>
              </a:solidFill>
              <a:latin typeface="楷体_GB2312" pitchFamily="49" charset="-122"/>
            </a:endParaRPr>
          </a:p>
          <a:p>
            <a:pPr>
              <a:lnSpc>
                <a:spcPct val="125000"/>
              </a:lnSpc>
            </a:pPr>
            <a:r>
              <a:rPr lang="en-US" altLang="zh-CN" baseline="0" dirty="0">
                <a:solidFill>
                  <a:srgbClr val="36006C"/>
                </a:solidFill>
                <a:latin typeface="楷体_GB2312" pitchFamily="49" charset="-122"/>
              </a:rPr>
              <a:t>         </a:t>
            </a:r>
            <a:r>
              <a:rPr lang="zh-CN" altLang="en-US" baseline="0" dirty="0">
                <a:solidFill>
                  <a:srgbClr val="36006C"/>
                </a:solidFill>
                <a:latin typeface="楷体_GB2312" pitchFamily="49" charset="-122"/>
              </a:rPr>
              <a:t>也可以生长繁殖</a:t>
            </a:r>
            <a:r>
              <a:rPr lang="en-US" altLang="zh-CN" baseline="0" dirty="0">
                <a:solidFill>
                  <a:srgbClr val="36006C"/>
                </a:solidFill>
                <a:latin typeface="楷体_GB2312" pitchFamily="49" charset="-122"/>
              </a:rPr>
              <a:t>,</a:t>
            </a:r>
            <a:r>
              <a:rPr lang="zh-CN" altLang="en-US" baseline="0" dirty="0">
                <a:solidFill>
                  <a:srgbClr val="36006C"/>
                </a:solidFill>
                <a:latin typeface="楷体_GB2312" pitchFamily="49" charset="-122"/>
              </a:rPr>
              <a:t>生长的温度范围较宽</a:t>
            </a:r>
            <a:r>
              <a:rPr lang="en-US" altLang="zh-CN" baseline="0" dirty="0">
                <a:solidFill>
                  <a:srgbClr val="36006C"/>
                </a:solidFill>
                <a:latin typeface="楷体_GB2312" pitchFamily="49" charset="-122"/>
              </a:rPr>
              <a:t>,</a:t>
            </a:r>
            <a:r>
              <a:rPr lang="zh-CN" altLang="en-US" baseline="0" dirty="0">
                <a:solidFill>
                  <a:srgbClr val="36006C"/>
                </a:solidFill>
                <a:latin typeface="楷体_GB2312" pitchFamily="49" charset="-122"/>
              </a:rPr>
              <a:t>因而耐冷菌的分</a:t>
            </a:r>
            <a:endParaRPr lang="zh-CN" altLang="en-US" baseline="0" dirty="0">
              <a:solidFill>
                <a:srgbClr val="36006C"/>
              </a:solidFill>
              <a:latin typeface="楷体_GB2312" pitchFamily="49" charset="-122"/>
            </a:endParaRPr>
          </a:p>
          <a:p>
            <a:pPr>
              <a:lnSpc>
                <a:spcPct val="125000"/>
              </a:lnSpc>
            </a:pPr>
            <a:r>
              <a:rPr lang="zh-CN" altLang="en-US" baseline="0" dirty="0">
                <a:solidFill>
                  <a:srgbClr val="36006C"/>
                </a:solidFill>
                <a:latin typeface="楷体_GB2312" pitchFamily="49" charset="-122"/>
              </a:rPr>
              <a:t>         布较广。耐冷菌的存在往往是造成低温保藏食品腐败的</a:t>
            </a:r>
            <a:endParaRPr lang="zh-CN" altLang="en-US" baseline="0" dirty="0">
              <a:solidFill>
                <a:srgbClr val="36006C"/>
              </a:solidFill>
              <a:latin typeface="楷体_GB2312" pitchFamily="49" charset="-122"/>
            </a:endParaRPr>
          </a:p>
          <a:p>
            <a:pPr>
              <a:lnSpc>
                <a:spcPct val="125000"/>
              </a:lnSpc>
            </a:pPr>
            <a:r>
              <a:rPr lang="zh-CN" altLang="en-US" baseline="0" dirty="0">
                <a:solidFill>
                  <a:srgbClr val="36006C"/>
                </a:solidFill>
                <a:latin typeface="楷体_GB2312" pitchFamily="49" charset="-122"/>
              </a:rPr>
              <a:t>         主要根源。</a:t>
            </a:r>
            <a:endParaRPr lang="zh-CN" altLang="en-US" baseline="0" dirty="0">
              <a:solidFill>
                <a:srgbClr val="36006C"/>
              </a:solidFill>
              <a:latin typeface="楷体_GB2312" pitchFamily="49" charset="-122"/>
            </a:endParaRPr>
          </a:p>
        </p:txBody>
      </p:sp>
      <p:sp>
        <p:nvSpPr>
          <p:cNvPr id="94211" name="Rectangle 3"/>
          <p:cNvSpPr/>
          <p:nvPr/>
        </p:nvSpPr>
        <p:spPr>
          <a:xfrm>
            <a:off x="152400" y="3200400"/>
            <a:ext cx="8991600" cy="3333750"/>
          </a:xfrm>
          <a:prstGeom prst="rect">
            <a:avLst/>
          </a:prstGeom>
          <a:noFill/>
          <a:ln w="9525">
            <a:noFill/>
          </a:ln>
        </p:spPr>
        <p:txBody>
          <a:bodyPr>
            <a:spAutoFit/>
          </a:bodyPr>
          <a:p>
            <a:pPr>
              <a:lnSpc>
                <a:spcPct val="140000"/>
              </a:lnSpc>
            </a:pPr>
            <a:r>
              <a:rPr lang="en-US" altLang="zh-CN" baseline="0" dirty="0">
                <a:solidFill>
                  <a:srgbClr val="36006C"/>
                </a:solidFill>
                <a:latin typeface="楷体_GB2312" pitchFamily="49" charset="-122"/>
              </a:rPr>
              <a:t>  </a:t>
            </a:r>
            <a:r>
              <a:rPr lang="zh-CN" altLang="en-US" baseline="0" dirty="0">
                <a:solidFill>
                  <a:srgbClr val="36006C"/>
                </a:solidFill>
                <a:latin typeface="楷体_GB2312" pitchFamily="49" charset="-122"/>
              </a:rPr>
              <a:t>嗜冷机制</a:t>
            </a:r>
            <a:r>
              <a:rPr lang="zh-CN" altLang="en-US" baseline="0" dirty="0">
                <a:solidFill>
                  <a:srgbClr val="36006C"/>
                </a:solidFill>
                <a:latin typeface="楷体_GB2312" pitchFamily="49" charset="-122"/>
                <a:sym typeface="Wingdings" panose="05000000000000000000" pitchFamily="2" charset="2"/>
              </a:rPr>
              <a:t> </a:t>
            </a:r>
            <a:r>
              <a:rPr lang="en-US" altLang="zh-CN" baseline="0" dirty="0">
                <a:solidFill>
                  <a:srgbClr val="36006C"/>
                </a:solidFill>
                <a:latin typeface="楷体_GB2312" pitchFamily="49" charset="-122"/>
                <a:sym typeface="Wingdings" panose="05000000000000000000" pitchFamily="2" charset="2"/>
              </a:rPr>
              <a:t>:</a:t>
            </a:r>
            <a:endParaRPr lang="en-US" altLang="zh-CN" baseline="0" dirty="0">
              <a:solidFill>
                <a:srgbClr val="36006C"/>
              </a:solidFill>
              <a:latin typeface="楷体_GB2312" pitchFamily="49" charset="-122"/>
              <a:sym typeface="Wingdings" panose="05000000000000000000" pitchFamily="2" charset="2"/>
            </a:endParaRPr>
          </a:p>
          <a:p>
            <a:pPr>
              <a:lnSpc>
                <a:spcPct val="140000"/>
              </a:lnSpc>
            </a:pPr>
            <a:r>
              <a:rPr lang="en-US" altLang="zh-CN" baseline="0" dirty="0">
                <a:solidFill>
                  <a:srgbClr val="36006C"/>
                </a:solidFill>
                <a:latin typeface="楷体_GB2312" pitchFamily="49" charset="-122"/>
                <a:sym typeface="Wingdings" panose="05000000000000000000" pitchFamily="2" charset="2"/>
              </a:rPr>
              <a:t>  ①</a:t>
            </a:r>
            <a:r>
              <a:rPr lang="zh-CN" altLang="en-US" baseline="0" dirty="0">
                <a:solidFill>
                  <a:srgbClr val="36006C"/>
                </a:solidFill>
                <a:latin typeface="楷体_GB2312" pitchFamily="49" charset="-122"/>
                <a:sym typeface="Wingdings" panose="05000000000000000000" pitchFamily="2" charset="2"/>
              </a:rPr>
              <a:t>细胞膜的化学成分</a:t>
            </a:r>
            <a:r>
              <a:rPr lang="en-US" altLang="zh-CN" baseline="0" dirty="0">
                <a:solidFill>
                  <a:srgbClr val="36006C"/>
                </a:solidFill>
                <a:latin typeface="楷体_GB2312" pitchFamily="49" charset="-122"/>
                <a:sym typeface="Wingdings" panose="05000000000000000000" pitchFamily="2" charset="2"/>
              </a:rPr>
              <a:t>(</a:t>
            </a:r>
            <a:r>
              <a:rPr lang="zh-CN" altLang="en-US" baseline="0" dirty="0">
                <a:solidFill>
                  <a:srgbClr val="36006C"/>
                </a:solidFill>
                <a:latin typeface="楷体_GB2312" pitchFamily="49" charset="-122"/>
                <a:sym typeface="Wingdings" panose="05000000000000000000" pitchFamily="2" charset="2"/>
              </a:rPr>
              <a:t>脂类</a:t>
            </a:r>
            <a:r>
              <a:rPr lang="en-US" altLang="zh-CN" baseline="0" dirty="0">
                <a:solidFill>
                  <a:srgbClr val="36006C"/>
                </a:solidFill>
                <a:latin typeface="楷体_GB2312" pitchFamily="49" charset="-122"/>
                <a:sym typeface="Wingdings" panose="05000000000000000000" pitchFamily="2" charset="2"/>
              </a:rPr>
              <a:t>)</a:t>
            </a:r>
            <a:endParaRPr lang="en-US" altLang="zh-CN" baseline="0" dirty="0">
              <a:solidFill>
                <a:srgbClr val="36006C"/>
              </a:solidFill>
              <a:latin typeface="楷体_GB2312" pitchFamily="49" charset="-122"/>
              <a:sym typeface="Wingdings" panose="05000000000000000000" pitchFamily="2" charset="2"/>
            </a:endParaRPr>
          </a:p>
          <a:p>
            <a:pPr>
              <a:lnSpc>
                <a:spcPct val="140000"/>
              </a:lnSpc>
            </a:pPr>
            <a:r>
              <a:rPr lang="en-US" altLang="zh-CN" baseline="0" dirty="0">
                <a:solidFill>
                  <a:srgbClr val="36006C"/>
                </a:solidFill>
                <a:latin typeface="楷体_GB2312" pitchFamily="49" charset="-122"/>
                <a:sym typeface="Wingdings" panose="05000000000000000000" pitchFamily="2" charset="2"/>
              </a:rPr>
              <a:t>  ②</a:t>
            </a:r>
            <a:r>
              <a:rPr lang="zh-CN" altLang="en-US" baseline="0" dirty="0">
                <a:solidFill>
                  <a:srgbClr val="36006C"/>
                </a:solidFill>
                <a:latin typeface="楷体_GB2312" pitchFamily="49" charset="-122"/>
                <a:sym typeface="Wingdings" panose="05000000000000000000" pitchFamily="2" charset="2"/>
              </a:rPr>
              <a:t>大分子的热</a:t>
            </a:r>
            <a:r>
              <a:rPr lang="zh-CN" altLang="en-US" sz="2800" baseline="0" dirty="0">
                <a:solidFill>
                  <a:srgbClr val="E618BF"/>
                </a:solidFill>
                <a:latin typeface="楷体_GB2312" pitchFamily="49" charset="-122"/>
                <a:sym typeface="Wingdings" panose="05000000000000000000" pitchFamily="2" charset="2"/>
              </a:rPr>
              <a:t>不</a:t>
            </a:r>
            <a:r>
              <a:rPr lang="zh-CN" altLang="en-US" baseline="0" dirty="0">
                <a:solidFill>
                  <a:srgbClr val="36006C"/>
                </a:solidFill>
                <a:latin typeface="楷体_GB2312" pitchFamily="49" charset="-122"/>
                <a:sym typeface="Wingdings" panose="05000000000000000000" pitchFamily="2" charset="2"/>
              </a:rPr>
              <a:t>稳定性 </a:t>
            </a:r>
            <a:r>
              <a:rPr lang="en-US" altLang="zh-CN" baseline="0" dirty="0">
                <a:solidFill>
                  <a:srgbClr val="36006C"/>
                </a:solidFill>
                <a:latin typeface="楷体_GB2312" pitchFamily="49" charset="-122"/>
                <a:sym typeface="Wingdings" panose="05000000000000000000" pitchFamily="2" charset="2"/>
              </a:rPr>
              <a:t>(</a:t>
            </a:r>
            <a:r>
              <a:rPr lang="zh-CN" altLang="en-US" baseline="0" dirty="0">
                <a:solidFill>
                  <a:srgbClr val="36006C"/>
                </a:solidFill>
                <a:latin typeface="楷体_GB2312" pitchFamily="49" charset="-122"/>
                <a:sym typeface="Wingdings" panose="05000000000000000000" pitchFamily="2" charset="2"/>
              </a:rPr>
              <a:t>酶和蛋白质</a:t>
            </a:r>
            <a:r>
              <a:rPr lang="en-US" altLang="zh-CN" baseline="0" dirty="0">
                <a:solidFill>
                  <a:srgbClr val="36006C"/>
                </a:solidFill>
                <a:latin typeface="楷体_GB2312" pitchFamily="49" charset="-122"/>
                <a:sym typeface="Wingdings" panose="05000000000000000000" pitchFamily="2" charset="2"/>
              </a:rPr>
              <a:t>),</a:t>
            </a:r>
            <a:endParaRPr lang="en-US" altLang="zh-CN" baseline="0" dirty="0">
              <a:solidFill>
                <a:srgbClr val="36006C"/>
              </a:solidFill>
              <a:latin typeface="楷体_GB2312" pitchFamily="49" charset="-122"/>
              <a:sym typeface="Wingdings" panose="05000000000000000000" pitchFamily="2" charset="2"/>
            </a:endParaRPr>
          </a:p>
          <a:p>
            <a:pPr>
              <a:lnSpc>
                <a:spcPct val="140000"/>
              </a:lnSpc>
            </a:pPr>
            <a:r>
              <a:rPr lang="en-US" altLang="zh-CN" baseline="0" dirty="0">
                <a:solidFill>
                  <a:srgbClr val="36006C"/>
                </a:solidFill>
                <a:latin typeface="楷体_GB2312" pitchFamily="49" charset="-122"/>
                <a:sym typeface="Wingdings" panose="05000000000000000000" pitchFamily="2" charset="2"/>
              </a:rPr>
              <a:t>  ③</a:t>
            </a:r>
            <a:r>
              <a:rPr lang="zh-CN" altLang="en-US" baseline="0" dirty="0">
                <a:solidFill>
                  <a:srgbClr val="36006C"/>
                </a:solidFill>
                <a:latin typeface="楷体_GB2312" pitchFamily="49" charset="-122"/>
                <a:sym typeface="Wingdings" panose="05000000000000000000" pitchFamily="2" charset="2"/>
              </a:rPr>
              <a:t>蛋白质合成系统的热</a:t>
            </a:r>
            <a:r>
              <a:rPr lang="zh-CN" altLang="en-US" sz="2800" baseline="0" dirty="0">
                <a:solidFill>
                  <a:srgbClr val="E618BF"/>
                </a:solidFill>
                <a:latin typeface="楷体_GB2312" pitchFamily="49" charset="-122"/>
                <a:sym typeface="Wingdings" panose="05000000000000000000" pitchFamily="2" charset="2"/>
              </a:rPr>
              <a:t>不</a:t>
            </a:r>
            <a:r>
              <a:rPr lang="zh-CN" altLang="en-US" baseline="0" dirty="0">
                <a:solidFill>
                  <a:srgbClr val="36006C"/>
                </a:solidFill>
                <a:latin typeface="楷体_GB2312" pitchFamily="49" charset="-122"/>
                <a:sym typeface="Wingdings" panose="05000000000000000000" pitchFamily="2" charset="2"/>
              </a:rPr>
              <a:t>稳定性 </a:t>
            </a:r>
            <a:r>
              <a:rPr lang="en-US" altLang="zh-CN" baseline="0" dirty="0">
                <a:solidFill>
                  <a:srgbClr val="36006C"/>
                </a:solidFill>
                <a:latin typeface="楷体_GB2312" pitchFamily="49" charset="-122"/>
                <a:sym typeface="Wingdings" panose="05000000000000000000" pitchFamily="2" charset="2"/>
              </a:rPr>
              <a:t>(</a:t>
            </a:r>
            <a:r>
              <a:rPr lang="zh-CN" altLang="en-US" baseline="0" dirty="0">
                <a:solidFill>
                  <a:srgbClr val="36006C"/>
                </a:solidFill>
                <a:latin typeface="楷体_GB2312" pitchFamily="49" charset="-122"/>
                <a:sym typeface="Wingdings" panose="05000000000000000000" pitchFamily="2" charset="2"/>
              </a:rPr>
              <a:t>核糖体</a:t>
            </a:r>
            <a:r>
              <a:rPr lang="en-US" altLang="zh-CN" baseline="0" dirty="0">
                <a:solidFill>
                  <a:srgbClr val="36006C"/>
                </a:solidFill>
                <a:latin typeface="楷体_GB2312" pitchFamily="49" charset="-122"/>
                <a:sym typeface="Wingdings" panose="05000000000000000000" pitchFamily="2" charset="2"/>
              </a:rPr>
              <a:t>)</a:t>
            </a:r>
            <a:endParaRPr lang="en-US" altLang="zh-CN" baseline="0" dirty="0">
              <a:solidFill>
                <a:srgbClr val="36006C"/>
              </a:solidFill>
              <a:latin typeface="楷体_GB2312" pitchFamily="49" charset="-122"/>
              <a:sym typeface="Wingdings" panose="05000000000000000000" pitchFamily="2" charset="2"/>
            </a:endParaRPr>
          </a:p>
          <a:p>
            <a:pPr>
              <a:lnSpc>
                <a:spcPct val="140000"/>
              </a:lnSpc>
            </a:pPr>
            <a:r>
              <a:rPr lang="en-US" altLang="zh-CN" baseline="0" dirty="0">
                <a:solidFill>
                  <a:srgbClr val="36006C"/>
                </a:solidFill>
                <a:latin typeface="楷体_GB2312" pitchFamily="49" charset="-122"/>
                <a:sym typeface="Wingdings" panose="05000000000000000000" pitchFamily="2" charset="2"/>
              </a:rPr>
              <a:t>    </a:t>
            </a:r>
            <a:r>
              <a:rPr lang="zh-CN" altLang="en-US" baseline="0" dirty="0">
                <a:solidFill>
                  <a:srgbClr val="36006C"/>
                </a:solidFill>
                <a:latin typeface="楷体_GB2312" pitchFamily="49" charset="-122"/>
                <a:sym typeface="Wingdings" panose="05000000000000000000" pitchFamily="2" charset="2"/>
              </a:rPr>
              <a:t>这就可以保证在低温条件下营养物质的吸收和转运</a:t>
            </a:r>
            <a:r>
              <a:rPr lang="en-US" altLang="zh-CN" baseline="0" dirty="0">
                <a:solidFill>
                  <a:srgbClr val="36006C"/>
                </a:solidFill>
                <a:latin typeface="楷体_GB2312" pitchFamily="49" charset="-122"/>
                <a:sym typeface="Wingdings" panose="05000000000000000000" pitchFamily="2" charset="2"/>
              </a:rPr>
              <a:t>,DNA</a:t>
            </a:r>
            <a:r>
              <a:rPr lang="zh-CN" altLang="en-US" baseline="0" dirty="0">
                <a:solidFill>
                  <a:srgbClr val="36006C"/>
                </a:solidFill>
                <a:latin typeface="楷体_GB2312" pitchFamily="49" charset="-122"/>
                <a:sym typeface="Wingdings" panose="05000000000000000000" pitchFamily="2" charset="2"/>
              </a:rPr>
              <a:t>的复制、蛋白质合成和各种代谢的正常进行</a:t>
            </a:r>
            <a:r>
              <a:rPr lang="zh-CN" altLang="en-US" baseline="0" dirty="0">
                <a:solidFill>
                  <a:srgbClr val="36006C"/>
                </a:solidFill>
                <a:latin typeface="楷体_GB2312" pitchFamily="49" charset="-122"/>
              </a:rPr>
              <a:t>。</a:t>
            </a:r>
            <a:endParaRPr lang="zh-CN" altLang="en-US" baseline="0" dirty="0">
              <a:solidFill>
                <a:srgbClr val="36006C"/>
              </a:solidFill>
              <a:latin typeface="楷体_GB2312" pitchFamily="49" charset="-122"/>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5234" name="Rectangle 2"/>
          <p:cNvSpPr/>
          <p:nvPr/>
        </p:nvSpPr>
        <p:spPr>
          <a:xfrm>
            <a:off x="152400" y="228600"/>
            <a:ext cx="8763000" cy="2971800"/>
          </a:xfrm>
          <a:prstGeom prst="rect">
            <a:avLst/>
          </a:prstGeom>
          <a:noFill/>
          <a:ln w="9525">
            <a:noFill/>
          </a:ln>
        </p:spPr>
        <p:txBody>
          <a:bodyPr anchor="ctr" anchorCtr="0"/>
          <a:p>
            <a:pPr>
              <a:lnSpc>
                <a:spcPct val="140000"/>
              </a:lnSpc>
            </a:pPr>
            <a:r>
              <a:rPr lang="en-US" altLang="zh-CN" sz="2800" baseline="0" dirty="0">
                <a:solidFill>
                  <a:srgbClr val="C00000"/>
                </a:solidFill>
                <a:latin typeface="楷体_GB2312" pitchFamily="49" charset="-122"/>
              </a:rPr>
              <a:t>PH </a:t>
            </a:r>
            <a:r>
              <a:rPr lang="zh-CN" altLang="en-US" sz="2800" baseline="0" dirty="0">
                <a:solidFill>
                  <a:srgbClr val="C00000"/>
                </a:solidFill>
                <a:latin typeface="楷体_GB2312" pitchFamily="49" charset="-122"/>
              </a:rPr>
              <a:t>值 ： </a:t>
            </a:r>
            <a:br>
              <a:rPr lang="zh-CN" altLang="en-US" sz="2800" b="0" baseline="0" dirty="0">
                <a:solidFill>
                  <a:srgbClr val="000000"/>
                </a:solidFill>
                <a:latin typeface="楷体_GB2312" pitchFamily="49" charset="-122"/>
              </a:rPr>
            </a:br>
            <a:r>
              <a:rPr lang="zh-CN" altLang="en-US" sz="2800" b="0" baseline="0" dirty="0">
                <a:solidFill>
                  <a:srgbClr val="000000"/>
                </a:solidFill>
                <a:latin typeface="楷体_GB2312" pitchFamily="49" charset="-122"/>
              </a:rPr>
              <a:t> </a:t>
            </a:r>
            <a:r>
              <a:rPr lang="zh-CN" altLang="en-US" baseline="0" dirty="0">
                <a:latin typeface="楷体_GB2312" pitchFamily="49" charset="-122"/>
              </a:rPr>
              <a:t>（一） </a:t>
            </a:r>
            <a:r>
              <a:rPr lang="en-US" altLang="zh-CN" baseline="0" dirty="0">
                <a:latin typeface="楷体_GB2312" pitchFamily="49" charset="-122"/>
              </a:rPr>
              <a:t>PH</a:t>
            </a:r>
            <a:r>
              <a:rPr lang="zh-CN" altLang="en-US" baseline="0" dirty="0">
                <a:latin typeface="楷体_GB2312" pitchFamily="49" charset="-122"/>
              </a:rPr>
              <a:t>值对微生物生长的影响：</a:t>
            </a:r>
            <a:br>
              <a:rPr lang="zh-CN" altLang="en-US" baseline="0" dirty="0">
                <a:latin typeface="楷体_GB2312" pitchFamily="49" charset="-122"/>
              </a:rPr>
            </a:br>
            <a:r>
              <a:rPr lang="zh-CN" altLang="en-US" baseline="0" dirty="0">
                <a:latin typeface="楷体_GB2312" pitchFamily="49" charset="-122"/>
              </a:rPr>
              <a:t>      </a:t>
            </a:r>
            <a:r>
              <a:rPr lang="en-US" altLang="zh-CN" baseline="0" dirty="0">
                <a:latin typeface="楷体_GB2312" pitchFamily="49" charset="-122"/>
              </a:rPr>
              <a:t>pH </a:t>
            </a:r>
            <a:r>
              <a:rPr lang="zh-CN" altLang="en-US" baseline="0" dirty="0">
                <a:latin typeface="楷体_GB2312" pitchFamily="49" charset="-122"/>
              </a:rPr>
              <a:t>通过影响细胞质膜的通透性、膜结构的稳定性和物质的溶解性或电离性来影响营养物质的吸收，从而影响微生物的生长速率。</a:t>
            </a:r>
            <a:endParaRPr lang="zh-CN" altLang="en-US" baseline="0" dirty="0">
              <a:latin typeface="楷体_GB2312" pitchFamily="49" charset="-122"/>
            </a:endParaRPr>
          </a:p>
        </p:txBody>
      </p:sp>
      <p:grpSp>
        <p:nvGrpSpPr>
          <p:cNvPr id="95235" name="Group 3"/>
          <p:cNvGrpSpPr/>
          <p:nvPr/>
        </p:nvGrpSpPr>
        <p:grpSpPr>
          <a:xfrm>
            <a:off x="304800" y="3505200"/>
            <a:ext cx="8534400" cy="2667000"/>
            <a:chOff x="-3" y="-3"/>
            <a:chExt cx="3762" cy="1694"/>
          </a:xfrm>
        </p:grpSpPr>
        <p:grpSp>
          <p:nvGrpSpPr>
            <p:cNvPr id="95236" name="Group 4"/>
            <p:cNvGrpSpPr/>
            <p:nvPr/>
          </p:nvGrpSpPr>
          <p:grpSpPr>
            <a:xfrm>
              <a:off x="0" y="0"/>
              <a:ext cx="3756" cy="1688"/>
              <a:chOff x="0" y="0"/>
              <a:chExt cx="3756" cy="1688"/>
            </a:xfrm>
          </p:grpSpPr>
          <p:grpSp>
            <p:nvGrpSpPr>
              <p:cNvPr id="95238" name="Group 5"/>
              <p:cNvGrpSpPr/>
              <p:nvPr/>
            </p:nvGrpSpPr>
            <p:grpSpPr>
              <a:xfrm>
                <a:off x="0" y="0"/>
                <a:ext cx="939" cy="422"/>
                <a:chOff x="0" y="0"/>
                <a:chExt cx="939" cy="422"/>
              </a:xfrm>
            </p:grpSpPr>
            <p:sp>
              <p:nvSpPr>
                <p:cNvPr id="95284" name="Rectangle 6"/>
                <p:cNvSpPr/>
                <p:nvPr/>
              </p:nvSpPr>
              <p:spPr>
                <a:xfrm>
                  <a:off x="43" y="0"/>
                  <a:ext cx="853" cy="422"/>
                </a:xfrm>
                <a:prstGeom prst="rect">
                  <a:avLst/>
                </a:prstGeom>
                <a:noFill/>
                <a:ln w="9525" cap="flat" cmpd="sng">
                  <a:solidFill>
                    <a:srgbClr val="FF0000"/>
                  </a:solidFill>
                  <a:prstDash val="solid"/>
                  <a:miter/>
                  <a:headEnd type="none" w="med" len="med"/>
                  <a:tailEnd type="none" w="med" len="med"/>
                </a:ln>
              </p:spPr>
              <p:txBody>
                <a:bodyPr anchor="ctr" anchorCtr="0"/>
                <a:p>
                  <a:pPr algn="ctr"/>
                  <a:r>
                    <a:rPr lang="zh-CN" altLang="en-US" baseline="0" dirty="0">
                      <a:latin typeface="Times New Roman" panose="02020603050405020304" pitchFamily="18" charset="0"/>
                      <a:ea typeface="SimSun" panose="02010600030101010101" pitchFamily="2" charset="-122"/>
                    </a:rPr>
                    <a:t>微生物</a:t>
                  </a:r>
                  <a:endParaRPr lang="zh-CN" altLang="en-US" baseline="0" dirty="0">
                    <a:latin typeface="Times New Roman" panose="02020603050405020304" pitchFamily="18" charset="0"/>
                    <a:ea typeface="SimSun" panose="02010600030101010101" pitchFamily="2" charset="-122"/>
                  </a:endParaRPr>
                </a:p>
              </p:txBody>
            </p:sp>
            <p:sp>
              <p:nvSpPr>
                <p:cNvPr id="95285" name="Rectangle 7"/>
                <p:cNvSpPr/>
                <p:nvPr/>
              </p:nvSpPr>
              <p:spPr>
                <a:xfrm>
                  <a:off x="0" y="0"/>
                  <a:ext cx="939" cy="422"/>
                </a:xfrm>
                <a:prstGeom prst="rect">
                  <a:avLst/>
                </a:prstGeom>
                <a:noFill/>
                <a:ln w="7" cap="flat" cmpd="sng">
                  <a:solidFill>
                    <a:srgbClr val="FF0000"/>
                  </a:solidFill>
                  <a:prstDash val="solid"/>
                  <a:miter/>
                  <a:headEnd type="none" w="med" len="med"/>
                  <a:tailEnd type="none" w="med" len="med"/>
                </a:ln>
              </p:spPr>
              <p:txBody>
                <a:bodyPr wrap="none"/>
                <a:p>
                  <a:endParaRPr lang="zh-CN" altLang="en-US" dirty="0">
                    <a:latin typeface="楷体_GB2312" pitchFamily="49" charset="-122"/>
                  </a:endParaRPr>
                </a:p>
              </p:txBody>
            </p:sp>
          </p:grpSp>
          <p:grpSp>
            <p:nvGrpSpPr>
              <p:cNvPr id="95239" name="Group 8"/>
              <p:cNvGrpSpPr/>
              <p:nvPr/>
            </p:nvGrpSpPr>
            <p:grpSpPr>
              <a:xfrm>
                <a:off x="939" y="0"/>
                <a:ext cx="939" cy="422"/>
                <a:chOff x="939" y="0"/>
                <a:chExt cx="939" cy="422"/>
              </a:xfrm>
            </p:grpSpPr>
            <p:sp>
              <p:nvSpPr>
                <p:cNvPr id="95282" name="Rectangle 9"/>
                <p:cNvSpPr/>
                <p:nvPr/>
              </p:nvSpPr>
              <p:spPr>
                <a:xfrm>
                  <a:off x="982" y="0"/>
                  <a:ext cx="853" cy="422"/>
                </a:xfrm>
                <a:prstGeom prst="rect">
                  <a:avLst/>
                </a:prstGeom>
                <a:noFill/>
                <a:ln w="9525" cap="flat" cmpd="sng">
                  <a:solidFill>
                    <a:srgbClr val="FF0000"/>
                  </a:solidFill>
                  <a:prstDash val="solid"/>
                  <a:miter/>
                  <a:headEnd type="none" w="med" len="med"/>
                  <a:tailEnd type="none" w="med" len="med"/>
                </a:ln>
              </p:spPr>
              <p:txBody>
                <a:bodyPr anchor="ctr" anchorCtr="0"/>
                <a:p>
                  <a:pPr algn="ctr"/>
                  <a:r>
                    <a:rPr lang="zh-CN" altLang="en-US" baseline="0" dirty="0">
                      <a:latin typeface="Times New Roman" panose="02020603050405020304" pitchFamily="18" charset="0"/>
                      <a:ea typeface="SimSun" panose="02010600030101010101" pitchFamily="2" charset="-122"/>
                    </a:rPr>
                    <a:t>最低</a:t>
                  </a:r>
                  <a:r>
                    <a:rPr lang="en-US" altLang="zh-CN" baseline="0" dirty="0">
                      <a:latin typeface="Times New Roman" panose="02020603050405020304" pitchFamily="18" charset="0"/>
                      <a:ea typeface="SimSun" panose="02010600030101010101" pitchFamily="2" charset="-122"/>
                    </a:rPr>
                    <a:t>pH</a:t>
                  </a:r>
                  <a:endParaRPr lang="en-US" altLang="zh-CN" baseline="0" dirty="0">
                    <a:latin typeface="Times New Roman" panose="02020603050405020304" pitchFamily="18" charset="0"/>
                    <a:ea typeface="SimSun" panose="02010600030101010101" pitchFamily="2" charset="-122"/>
                  </a:endParaRPr>
                </a:p>
              </p:txBody>
            </p:sp>
            <p:sp>
              <p:nvSpPr>
                <p:cNvPr id="95283" name="Rectangle 10"/>
                <p:cNvSpPr/>
                <p:nvPr/>
              </p:nvSpPr>
              <p:spPr>
                <a:xfrm>
                  <a:off x="939" y="0"/>
                  <a:ext cx="939" cy="422"/>
                </a:xfrm>
                <a:prstGeom prst="rect">
                  <a:avLst/>
                </a:prstGeom>
                <a:noFill/>
                <a:ln w="7" cap="flat" cmpd="sng">
                  <a:solidFill>
                    <a:srgbClr val="FF0000"/>
                  </a:solidFill>
                  <a:prstDash val="solid"/>
                  <a:miter/>
                  <a:headEnd type="none" w="med" len="med"/>
                  <a:tailEnd type="none" w="med" len="med"/>
                </a:ln>
              </p:spPr>
              <p:txBody>
                <a:bodyPr wrap="none"/>
                <a:p>
                  <a:endParaRPr lang="zh-CN" altLang="en-US" dirty="0">
                    <a:latin typeface="楷体_GB2312" pitchFamily="49" charset="-122"/>
                  </a:endParaRPr>
                </a:p>
              </p:txBody>
            </p:sp>
          </p:grpSp>
          <p:grpSp>
            <p:nvGrpSpPr>
              <p:cNvPr id="95240" name="Group 11"/>
              <p:cNvGrpSpPr/>
              <p:nvPr/>
            </p:nvGrpSpPr>
            <p:grpSpPr>
              <a:xfrm>
                <a:off x="1878" y="0"/>
                <a:ext cx="939" cy="422"/>
                <a:chOff x="1878" y="0"/>
                <a:chExt cx="939" cy="422"/>
              </a:xfrm>
            </p:grpSpPr>
            <p:sp>
              <p:nvSpPr>
                <p:cNvPr id="95280" name="Rectangle 12"/>
                <p:cNvSpPr/>
                <p:nvPr/>
              </p:nvSpPr>
              <p:spPr>
                <a:xfrm>
                  <a:off x="1921" y="0"/>
                  <a:ext cx="853" cy="422"/>
                </a:xfrm>
                <a:prstGeom prst="rect">
                  <a:avLst/>
                </a:prstGeom>
                <a:noFill/>
                <a:ln w="9525" cap="flat" cmpd="sng">
                  <a:solidFill>
                    <a:srgbClr val="FF0000"/>
                  </a:solidFill>
                  <a:prstDash val="solid"/>
                  <a:miter/>
                  <a:headEnd type="none" w="med" len="med"/>
                  <a:tailEnd type="none" w="med" len="med"/>
                </a:ln>
              </p:spPr>
              <p:txBody>
                <a:bodyPr anchor="ctr" anchorCtr="0"/>
                <a:p>
                  <a:pPr algn="ctr"/>
                  <a:r>
                    <a:rPr lang="zh-CN" altLang="en-US" baseline="0" dirty="0">
                      <a:latin typeface="Times New Roman" panose="02020603050405020304" pitchFamily="18" charset="0"/>
                      <a:ea typeface="SimSun" panose="02010600030101010101" pitchFamily="2" charset="-122"/>
                    </a:rPr>
                    <a:t>最适</a:t>
                  </a:r>
                  <a:r>
                    <a:rPr lang="en-US" altLang="zh-CN" baseline="0" dirty="0">
                      <a:latin typeface="Times New Roman" panose="02020603050405020304" pitchFamily="18" charset="0"/>
                      <a:ea typeface="SimSun" panose="02010600030101010101" pitchFamily="2" charset="-122"/>
                    </a:rPr>
                    <a:t>pH</a:t>
                  </a:r>
                  <a:endParaRPr lang="en-US" altLang="zh-CN" baseline="0" dirty="0">
                    <a:solidFill>
                      <a:srgbClr val="00FF00"/>
                    </a:solidFill>
                    <a:latin typeface="Times New Roman" panose="02020603050405020304" pitchFamily="18" charset="0"/>
                    <a:ea typeface="SimSun" panose="02010600030101010101" pitchFamily="2" charset="-122"/>
                  </a:endParaRPr>
                </a:p>
              </p:txBody>
            </p:sp>
            <p:sp>
              <p:nvSpPr>
                <p:cNvPr id="95281" name="Rectangle 13"/>
                <p:cNvSpPr/>
                <p:nvPr/>
              </p:nvSpPr>
              <p:spPr>
                <a:xfrm>
                  <a:off x="1878" y="0"/>
                  <a:ext cx="939" cy="422"/>
                </a:xfrm>
                <a:prstGeom prst="rect">
                  <a:avLst/>
                </a:prstGeom>
                <a:noFill/>
                <a:ln w="7" cap="flat" cmpd="sng">
                  <a:solidFill>
                    <a:srgbClr val="FF0000"/>
                  </a:solidFill>
                  <a:prstDash val="solid"/>
                  <a:miter/>
                  <a:headEnd type="none" w="med" len="med"/>
                  <a:tailEnd type="none" w="med" len="med"/>
                </a:ln>
              </p:spPr>
              <p:txBody>
                <a:bodyPr wrap="none"/>
                <a:p>
                  <a:endParaRPr lang="zh-CN" altLang="en-US" dirty="0">
                    <a:latin typeface="楷体_GB2312" pitchFamily="49" charset="-122"/>
                  </a:endParaRPr>
                </a:p>
              </p:txBody>
            </p:sp>
          </p:grpSp>
          <p:grpSp>
            <p:nvGrpSpPr>
              <p:cNvPr id="95241" name="Group 14"/>
              <p:cNvGrpSpPr/>
              <p:nvPr/>
            </p:nvGrpSpPr>
            <p:grpSpPr>
              <a:xfrm>
                <a:off x="2817" y="0"/>
                <a:ext cx="939" cy="422"/>
                <a:chOff x="2817" y="0"/>
                <a:chExt cx="939" cy="422"/>
              </a:xfrm>
            </p:grpSpPr>
            <p:sp>
              <p:nvSpPr>
                <p:cNvPr id="95278" name="Rectangle 15"/>
                <p:cNvSpPr/>
                <p:nvPr/>
              </p:nvSpPr>
              <p:spPr>
                <a:xfrm>
                  <a:off x="2860" y="0"/>
                  <a:ext cx="853" cy="422"/>
                </a:xfrm>
                <a:prstGeom prst="rect">
                  <a:avLst/>
                </a:prstGeom>
                <a:noFill/>
                <a:ln w="9525" cap="flat" cmpd="sng">
                  <a:solidFill>
                    <a:srgbClr val="FF0000"/>
                  </a:solidFill>
                  <a:prstDash val="solid"/>
                  <a:miter/>
                  <a:headEnd type="none" w="med" len="med"/>
                  <a:tailEnd type="none" w="med" len="med"/>
                </a:ln>
              </p:spPr>
              <p:txBody>
                <a:bodyPr anchor="ctr" anchorCtr="0"/>
                <a:p>
                  <a:pPr algn="ctr"/>
                  <a:r>
                    <a:rPr lang="zh-CN" altLang="en-US" baseline="0" dirty="0">
                      <a:latin typeface="Times New Roman" panose="02020603050405020304" pitchFamily="18" charset="0"/>
                      <a:ea typeface="SimSun" panose="02010600030101010101" pitchFamily="2" charset="-122"/>
                    </a:rPr>
                    <a:t>最高</a:t>
                  </a:r>
                  <a:r>
                    <a:rPr lang="en-US" altLang="zh-CN" baseline="0" dirty="0">
                      <a:latin typeface="Times New Roman" panose="02020603050405020304" pitchFamily="18" charset="0"/>
                      <a:ea typeface="SimSun" panose="02010600030101010101" pitchFamily="2" charset="-122"/>
                    </a:rPr>
                    <a:t>pH</a:t>
                  </a:r>
                  <a:endParaRPr lang="en-US" altLang="zh-CN" baseline="0" dirty="0">
                    <a:latin typeface="Times New Roman" panose="02020603050405020304" pitchFamily="18" charset="0"/>
                    <a:ea typeface="SimSun" panose="02010600030101010101" pitchFamily="2" charset="-122"/>
                  </a:endParaRPr>
                </a:p>
              </p:txBody>
            </p:sp>
            <p:sp>
              <p:nvSpPr>
                <p:cNvPr id="95279" name="Rectangle 16"/>
                <p:cNvSpPr/>
                <p:nvPr/>
              </p:nvSpPr>
              <p:spPr>
                <a:xfrm>
                  <a:off x="2817" y="0"/>
                  <a:ext cx="939" cy="422"/>
                </a:xfrm>
                <a:prstGeom prst="rect">
                  <a:avLst/>
                </a:prstGeom>
                <a:noFill/>
                <a:ln w="7" cap="flat" cmpd="sng">
                  <a:solidFill>
                    <a:srgbClr val="FF0000"/>
                  </a:solidFill>
                  <a:prstDash val="solid"/>
                  <a:miter/>
                  <a:headEnd type="none" w="med" len="med"/>
                  <a:tailEnd type="none" w="med" len="med"/>
                </a:ln>
              </p:spPr>
              <p:txBody>
                <a:bodyPr wrap="none"/>
                <a:p>
                  <a:endParaRPr lang="zh-CN" altLang="en-US" dirty="0">
                    <a:latin typeface="楷体_GB2312" pitchFamily="49" charset="-122"/>
                  </a:endParaRPr>
                </a:p>
              </p:txBody>
            </p:sp>
          </p:grpSp>
          <p:grpSp>
            <p:nvGrpSpPr>
              <p:cNvPr id="95242" name="Group 17"/>
              <p:cNvGrpSpPr/>
              <p:nvPr/>
            </p:nvGrpSpPr>
            <p:grpSpPr>
              <a:xfrm>
                <a:off x="0" y="422"/>
                <a:ext cx="939" cy="422"/>
                <a:chOff x="0" y="422"/>
                <a:chExt cx="939" cy="422"/>
              </a:xfrm>
            </p:grpSpPr>
            <p:sp>
              <p:nvSpPr>
                <p:cNvPr id="95276" name="Rectangle 18"/>
                <p:cNvSpPr/>
                <p:nvPr/>
              </p:nvSpPr>
              <p:spPr>
                <a:xfrm>
                  <a:off x="43" y="422"/>
                  <a:ext cx="853" cy="422"/>
                </a:xfrm>
                <a:prstGeom prst="rect">
                  <a:avLst/>
                </a:prstGeom>
                <a:noFill/>
                <a:ln w="9525" cap="flat" cmpd="sng">
                  <a:solidFill>
                    <a:srgbClr val="FF0000"/>
                  </a:solidFill>
                  <a:prstDash val="solid"/>
                  <a:miter/>
                  <a:headEnd type="none" w="med" len="med"/>
                  <a:tailEnd type="none" w="med" len="med"/>
                </a:ln>
              </p:spPr>
              <p:txBody>
                <a:bodyPr anchor="ctr" anchorCtr="0"/>
                <a:p>
                  <a:pPr algn="ctr"/>
                  <a:r>
                    <a:rPr lang="zh-CN" altLang="en-US" baseline="0" dirty="0">
                      <a:latin typeface="Times New Roman" panose="02020603050405020304" pitchFamily="18" charset="0"/>
                      <a:ea typeface="SimSun" panose="02010600030101010101" pitchFamily="2" charset="-122"/>
                    </a:rPr>
                    <a:t>细菌</a:t>
                  </a:r>
                  <a:endParaRPr lang="zh-CN" altLang="en-US" baseline="0" dirty="0">
                    <a:solidFill>
                      <a:srgbClr val="00FF00"/>
                    </a:solidFill>
                    <a:latin typeface="Times New Roman" panose="02020603050405020304" pitchFamily="18" charset="0"/>
                    <a:ea typeface="SimSun" panose="02010600030101010101" pitchFamily="2" charset="-122"/>
                  </a:endParaRPr>
                </a:p>
              </p:txBody>
            </p:sp>
            <p:sp>
              <p:nvSpPr>
                <p:cNvPr id="95277" name="Rectangle 19"/>
                <p:cNvSpPr/>
                <p:nvPr/>
              </p:nvSpPr>
              <p:spPr>
                <a:xfrm>
                  <a:off x="0" y="422"/>
                  <a:ext cx="939" cy="422"/>
                </a:xfrm>
                <a:prstGeom prst="rect">
                  <a:avLst/>
                </a:prstGeom>
                <a:noFill/>
                <a:ln w="7" cap="flat" cmpd="sng">
                  <a:solidFill>
                    <a:srgbClr val="FF0000"/>
                  </a:solidFill>
                  <a:prstDash val="solid"/>
                  <a:miter/>
                  <a:headEnd type="none" w="med" len="med"/>
                  <a:tailEnd type="none" w="med" len="med"/>
                </a:ln>
              </p:spPr>
              <p:txBody>
                <a:bodyPr wrap="none"/>
                <a:p>
                  <a:endParaRPr lang="zh-CN" altLang="en-US" dirty="0">
                    <a:latin typeface="楷体_GB2312" pitchFamily="49" charset="-122"/>
                  </a:endParaRPr>
                </a:p>
              </p:txBody>
            </p:sp>
          </p:grpSp>
          <p:grpSp>
            <p:nvGrpSpPr>
              <p:cNvPr id="95243" name="Group 20"/>
              <p:cNvGrpSpPr/>
              <p:nvPr/>
            </p:nvGrpSpPr>
            <p:grpSpPr>
              <a:xfrm>
                <a:off x="939" y="422"/>
                <a:ext cx="939" cy="422"/>
                <a:chOff x="939" y="422"/>
                <a:chExt cx="939" cy="422"/>
              </a:xfrm>
            </p:grpSpPr>
            <p:sp>
              <p:nvSpPr>
                <p:cNvPr id="95274" name="Rectangle 21"/>
                <p:cNvSpPr/>
                <p:nvPr/>
              </p:nvSpPr>
              <p:spPr>
                <a:xfrm>
                  <a:off x="982" y="422"/>
                  <a:ext cx="853" cy="422"/>
                </a:xfrm>
                <a:prstGeom prst="rect">
                  <a:avLst/>
                </a:prstGeom>
                <a:noFill/>
                <a:ln w="9525" cap="flat" cmpd="sng">
                  <a:solidFill>
                    <a:srgbClr val="FF0000"/>
                  </a:solidFill>
                  <a:prstDash val="solid"/>
                  <a:miter/>
                  <a:headEnd type="none" w="med" len="med"/>
                  <a:tailEnd type="none" w="med" len="med"/>
                </a:ln>
              </p:spPr>
              <p:txBody>
                <a:bodyPr anchor="ctr" anchorCtr="0"/>
                <a:p>
                  <a:pPr algn="ctr"/>
                  <a:r>
                    <a:rPr lang="en-US" altLang="zh-CN" baseline="0" dirty="0">
                      <a:latin typeface="Times New Roman" panose="02020603050405020304" pitchFamily="18" charset="0"/>
                      <a:ea typeface="SimSun" panose="02010600030101010101" pitchFamily="2" charset="-122"/>
                    </a:rPr>
                    <a:t>3-5</a:t>
                  </a:r>
                  <a:endParaRPr lang="en-US" altLang="zh-CN" baseline="0" dirty="0">
                    <a:solidFill>
                      <a:srgbClr val="00FF00"/>
                    </a:solidFill>
                    <a:latin typeface="Times New Roman" panose="02020603050405020304" pitchFamily="18" charset="0"/>
                    <a:ea typeface="SimSun" panose="02010600030101010101" pitchFamily="2" charset="-122"/>
                  </a:endParaRPr>
                </a:p>
              </p:txBody>
            </p:sp>
            <p:sp>
              <p:nvSpPr>
                <p:cNvPr id="95275" name="Rectangle 22"/>
                <p:cNvSpPr/>
                <p:nvPr/>
              </p:nvSpPr>
              <p:spPr>
                <a:xfrm>
                  <a:off x="939" y="422"/>
                  <a:ext cx="939" cy="422"/>
                </a:xfrm>
                <a:prstGeom prst="rect">
                  <a:avLst/>
                </a:prstGeom>
                <a:noFill/>
                <a:ln w="7" cap="flat" cmpd="sng">
                  <a:solidFill>
                    <a:srgbClr val="FF0000"/>
                  </a:solidFill>
                  <a:prstDash val="solid"/>
                  <a:miter/>
                  <a:headEnd type="none" w="med" len="med"/>
                  <a:tailEnd type="none" w="med" len="med"/>
                </a:ln>
              </p:spPr>
              <p:txBody>
                <a:bodyPr wrap="none"/>
                <a:p>
                  <a:endParaRPr lang="zh-CN" altLang="en-US" dirty="0">
                    <a:latin typeface="楷体_GB2312" pitchFamily="49" charset="-122"/>
                  </a:endParaRPr>
                </a:p>
              </p:txBody>
            </p:sp>
          </p:grpSp>
          <p:grpSp>
            <p:nvGrpSpPr>
              <p:cNvPr id="95244" name="Group 23"/>
              <p:cNvGrpSpPr/>
              <p:nvPr/>
            </p:nvGrpSpPr>
            <p:grpSpPr>
              <a:xfrm>
                <a:off x="1878" y="422"/>
                <a:ext cx="939" cy="422"/>
                <a:chOff x="1878" y="422"/>
                <a:chExt cx="939" cy="422"/>
              </a:xfrm>
            </p:grpSpPr>
            <p:sp>
              <p:nvSpPr>
                <p:cNvPr id="95272" name="Rectangle 24"/>
                <p:cNvSpPr/>
                <p:nvPr/>
              </p:nvSpPr>
              <p:spPr>
                <a:xfrm>
                  <a:off x="1921" y="422"/>
                  <a:ext cx="853" cy="422"/>
                </a:xfrm>
                <a:prstGeom prst="rect">
                  <a:avLst/>
                </a:prstGeom>
                <a:noFill/>
                <a:ln w="9525" cap="flat" cmpd="sng">
                  <a:solidFill>
                    <a:srgbClr val="FF0000"/>
                  </a:solidFill>
                  <a:prstDash val="solid"/>
                  <a:miter/>
                  <a:headEnd type="none" w="med" len="med"/>
                  <a:tailEnd type="none" w="med" len="med"/>
                </a:ln>
              </p:spPr>
              <p:txBody>
                <a:bodyPr anchor="ctr" anchorCtr="0"/>
                <a:p>
                  <a:pPr algn="ctr"/>
                  <a:r>
                    <a:rPr lang="en-US" altLang="zh-CN" baseline="0" dirty="0">
                      <a:latin typeface="Times New Roman" panose="02020603050405020304" pitchFamily="18" charset="0"/>
                      <a:ea typeface="SimSun" panose="02010600030101010101" pitchFamily="2" charset="-122"/>
                    </a:rPr>
                    <a:t>6.5-7.5</a:t>
                  </a:r>
                  <a:endParaRPr lang="en-US" altLang="zh-CN" baseline="0" dirty="0">
                    <a:latin typeface="Times New Roman" panose="02020603050405020304" pitchFamily="18" charset="0"/>
                    <a:ea typeface="SimSun" panose="02010600030101010101" pitchFamily="2" charset="-122"/>
                  </a:endParaRPr>
                </a:p>
              </p:txBody>
            </p:sp>
            <p:sp>
              <p:nvSpPr>
                <p:cNvPr id="95273" name="Rectangle 25"/>
                <p:cNvSpPr/>
                <p:nvPr/>
              </p:nvSpPr>
              <p:spPr>
                <a:xfrm>
                  <a:off x="1878" y="422"/>
                  <a:ext cx="939" cy="422"/>
                </a:xfrm>
                <a:prstGeom prst="rect">
                  <a:avLst/>
                </a:prstGeom>
                <a:noFill/>
                <a:ln w="7" cap="flat" cmpd="sng">
                  <a:solidFill>
                    <a:srgbClr val="FF0000"/>
                  </a:solidFill>
                  <a:prstDash val="solid"/>
                  <a:miter/>
                  <a:headEnd type="none" w="med" len="med"/>
                  <a:tailEnd type="none" w="med" len="med"/>
                </a:ln>
              </p:spPr>
              <p:txBody>
                <a:bodyPr wrap="none"/>
                <a:p>
                  <a:endParaRPr lang="zh-CN" altLang="en-US" dirty="0">
                    <a:latin typeface="楷体_GB2312" pitchFamily="49" charset="-122"/>
                  </a:endParaRPr>
                </a:p>
              </p:txBody>
            </p:sp>
          </p:grpSp>
          <p:grpSp>
            <p:nvGrpSpPr>
              <p:cNvPr id="95245" name="Group 26"/>
              <p:cNvGrpSpPr/>
              <p:nvPr/>
            </p:nvGrpSpPr>
            <p:grpSpPr>
              <a:xfrm>
                <a:off x="2817" y="422"/>
                <a:ext cx="939" cy="422"/>
                <a:chOff x="2817" y="422"/>
                <a:chExt cx="939" cy="422"/>
              </a:xfrm>
            </p:grpSpPr>
            <p:sp>
              <p:nvSpPr>
                <p:cNvPr id="95270" name="Rectangle 27"/>
                <p:cNvSpPr/>
                <p:nvPr/>
              </p:nvSpPr>
              <p:spPr>
                <a:xfrm>
                  <a:off x="2860" y="422"/>
                  <a:ext cx="853" cy="422"/>
                </a:xfrm>
                <a:prstGeom prst="rect">
                  <a:avLst/>
                </a:prstGeom>
                <a:noFill/>
                <a:ln w="9525" cap="flat" cmpd="sng">
                  <a:solidFill>
                    <a:srgbClr val="FF0000"/>
                  </a:solidFill>
                  <a:prstDash val="solid"/>
                  <a:miter/>
                  <a:headEnd type="none" w="med" len="med"/>
                  <a:tailEnd type="none" w="med" len="med"/>
                </a:ln>
              </p:spPr>
              <p:txBody>
                <a:bodyPr anchor="ctr" anchorCtr="0"/>
                <a:p>
                  <a:pPr algn="ctr"/>
                  <a:r>
                    <a:rPr lang="en-US" altLang="zh-CN" baseline="0" dirty="0">
                      <a:latin typeface="Times New Roman" panose="02020603050405020304" pitchFamily="18" charset="0"/>
                      <a:ea typeface="SimSun" panose="02010600030101010101" pitchFamily="2" charset="-122"/>
                    </a:rPr>
                    <a:t>8-10</a:t>
                  </a:r>
                  <a:endParaRPr lang="en-US" altLang="zh-CN" baseline="0" dirty="0">
                    <a:solidFill>
                      <a:srgbClr val="00FF00"/>
                    </a:solidFill>
                    <a:latin typeface="Times New Roman" panose="02020603050405020304" pitchFamily="18" charset="0"/>
                    <a:ea typeface="SimSun" panose="02010600030101010101" pitchFamily="2" charset="-122"/>
                  </a:endParaRPr>
                </a:p>
              </p:txBody>
            </p:sp>
            <p:sp>
              <p:nvSpPr>
                <p:cNvPr id="95271" name="Rectangle 28"/>
                <p:cNvSpPr/>
                <p:nvPr/>
              </p:nvSpPr>
              <p:spPr>
                <a:xfrm>
                  <a:off x="2817" y="422"/>
                  <a:ext cx="939" cy="422"/>
                </a:xfrm>
                <a:prstGeom prst="rect">
                  <a:avLst/>
                </a:prstGeom>
                <a:noFill/>
                <a:ln w="7" cap="flat" cmpd="sng">
                  <a:solidFill>
                    <a:srgbClr val="FF0000"/>
                  </a:solidFill>
                  <a:prstDash val="solid"/>
                  <a:miter/>
                  <a:headEnd type="none" w="med" len="med"/>
                  <a:tailEnd type="none" w="med" len="med"/>
                </a:ln>
              </p:spPr>
              <p:txBody>
                <a:bodyPr wrap="none"/>
                <a:p>
                  <a:endParaRPr lang="zh-CN" altLang="en-US" dirty="0">
                    <a:latin typeface="楷体_GB2312" pitchFamily="49" charset="-122"/>
                  </a:endParaRPr>
                </a:p>
              </p:txBody>
            </p:sp>
          </p:grpSp>
          <p:grpSp>
            <p:nvGrpSpPr>
              <p:cNvPr id="95246" name="Group 29"/>
              <p:cNvGrpSpPr/>
              <p:nvPr/>
            </p:nvGrpSpPr>
            <p:grpSpPr>
              <a:xfrm>
                <a:off x="0" y="844"/>
                <a:ext cx="939" cy="422"/>
                <a:chOff x="0" y="844"/>
                <a:chExt cx="939" cy="422"/>
              </a:xfrm>
            </p:grpSpPr>
            <p:sp>
              <p:nvSpPr>
                <p:cNvPr id="95268" name="Rectangle 30"/>
                <p:cNvSpPr/>
                <p:nvPr/>
              </p:nvSpPr>
              <p:spPr>
                <a:xfrm>
                  <a:off x="43" y="844"/>
                  <a:ext cx="853" cy="422"/>
                </a:xfrm>
                <a:prstGeom prst="rect">
                  <a:avLst/>
                </a:prstGeom>
                <a:noFill/>
                <a:ln w="9525" cap="flat" cmpd="sng">
                  <a:solidFill>
                    <a:srgbClr val="FF0000"/>
                  </a:solidFill>
                  <a:prstDash val="solid"/>
                  <a:miter/>
                  <a:headEnd type="none" w="med" len="med"/>
                  <a:tailEnd type="none" w="med" len="med"/>
                </a:ln>
              </p:spPr>
              <p:txBody>
                <a:bodyPr anchor="ctr" anchorCtr="0"/>
                <a:p>
                  <a:pPr algn="ctr"/>
                  <a:r>
                    <a:rPr lang="zh-CN" altLang="en-US" baseline="0" dirty="0">
                      <a:latin typeface="Times New Roman" panose="02020603050405020304" pitchFamily="18" charset="0"/>
                      <a:ea typeface="SimSun" panose="02010600030101010101" pitchFamily="2" charset="-122"/>
                    </a:rPr>
                    <a:t>酵母菌</a:t>
                  </a:r>
                  <a:endParaRPr lang="zh-CN" altLang="en-US" baseline="0" dirty="0">
                    <a:latin typeface="Times New Roman" panose="02020603050405020304" pitchFamily="18" charset="0"/>
                    <a:ea typeface="SimSun" panose="02010600030101010101" pitchFamily="2" charset="-122"/>
                  </a:endParaRPr>
                </a:p>
              </p:txBody>
            </p:sp>
            <p:sp>
              <p:nvSpPr>
                <p:cNvPr id="95269" name="Rectangle 31"/>
                <p:cNvSpPr/>
                <p:nvPr/>
              </p:nvSpPr>
              <p:spPr>
                <a:xfrm>
                  <a:off x="0" y="844"/>
                  <a:ext cx="939" cy="422"/>
                </a:xfrm>
                <a:prstGeom prst="rect">
                  <a:avLst/>
                </a:prstGeom>
                <a:noFill/>
                <a:ln w="7" cap="flat" cmpd="sng">
                  <a:solidFill>
                    <a:srgbClr val="FF0000"/>
                  </a:solidFill>
                  <a:prstDash val="solid"/>
                  <a:miter/>
                  <a:headEnd type="none" w="med" len="med"/>
                  <a:tailEnd type="none" w="med" len="med"/>
                </a:ln>
              </p:spPr>
              <p:txBody>
                <a:bodyPr wrap="none"/>
                <a:p>
                  <a:endParaRPr lang="zh-CN" altLang="en-US" dirty="0">
                    <a:latin typeface="楷体_GB2312" pitchFamily="49" charset="-122"/>
                  </a:endParaRPr>
                </a:p>
              </p:txBody>
            </p:sp>
          </p:grpSp>
          <p:grpSp>
            <p:nvGrpSpPr>
              <p:cNvPr id="95247" name="Group 32"/>
              <p:cNvGrpSpPr/>
              <p:nvPr/>
            </p:nvGrpSpPr>
            <p:grpSpPr>
              <a:xfrm>
                <a:off x="939" y="844"/>
                <a:ext cx="939" cy="422"/>
                <a:chOff x="939" y="844"/>
                <a:chExt cx="939" cy="422"/>
              </a:xfrm>
            </p:grpSpPr>
            <p:sp>
              <p:nvSpPr>
                <p:cNvPr id="95266" name="Rectangle 33"/>
                <p:cNvSpPr/>
                <p:nvPr/>
              </p:nvSpPr>
              <p:spPr>
                <a:xfrm>
                  <a:off x="982" y="844"/>
                  <a:ext cx="853" cy="422"/>
                </a:xfrm>
                <a:prstGeom prst="rect">
                  <a:avLst/>
                </a:prstGeom>
                <a:noFill/>
                <a:ln w="9525" cap="flat" cmpd="sng">
                  <a:solidFill>
                    <a:srgbClr val="FF0000"/>
                  </a:solidFill>
                  <a:prstDash val="solid"/>
                  <a:miter/>
                  <a:headEnd type="none" w="med" len="med"/>
                  <a:tailEnd type="none" w="med" len="med"/>
                </a:ln>
              </p:spPr>
              <p:txBody>
                <a:bodyPr anchor="ctr" anchorCtr="0"/>
                <a:p>
                  <a:pPr algn="ctr"/>
                  <a:r>
                    <a:rPr lang="en-US" altLang="zh-CN" baseline="0" dirty="0">
                      <a:latin typeface="Times New Roman" panose="02020603050405020304" pitchFamily="18" charset="0"/>
                      <a:ea typeface="SimSun" panose="02010600030101010101" pitchFamily="2" charset="-122"/>
                    </a:rPr>
                    <a:t>2-3</a:t>
                  </a:r>
                  <a:endParaRPr lang="en-US" altLang="zh-CN" baseline="0" dirty="0">
                    <a:solidFill>
                      <a:srgbClr val="00FF00"/>
                    </a:solidFill>
                    <a:latin typeface="Times New Roman" panose="02020603050405020304" pitchFamily="18" charset="0"/>
                    <a:ea typeface="SimSun" panose="02010600030101010101" pitchFamily="2" charset="-122"/>
                  </a:endParaRPr>
                </a:p>
              </p:txBody>
            </p:sp>
            <p:sp>
              <p:nvSpPr>
                <p:cNvPr id="95267" name="Rectangle 34"/>
                <p:cNvSpPr/>
                <p:nvPr/>
              </p:nvSpPr>
              <p:spPr>
                <a:xfrm>
                  <a:off x="939" y="844"/>
                  <a:ext cx="939" cy="422"/>
                </a:xfrm>
                <a:prstGeom prst="rect">
                  <a:avLst/>
                </a:prstGeom>
                <a:noFill/>
                <a:ln w="7" cap="flat" cmpd="sng">
                  <a:solidFill>
                    <a:srgbClr val="FF0000"/>
                  </a:solidFill>
                  <a:prstDash val="solid"/>
                  <a:miter/>
                  <a:headEnd type="none" w="med" len="med"/>
                  <a:tailEnd type="none" w="med" len="med"/>
                </a:ln>
              </p:spPr>
              <p:txBody>
                <a:bodyPr wrap="none"/>
                <a:p>
                  <a:endParaRPr lang="zh-CN" altLang="en-US" dirty="0">
                    <a:latin typeface="楷体_GB2312" pitchFamily="49" charset="-122"/>
                  </a:endParaRPr>
                </a:p>
              </p:txBody>
            </p:sp>
          </p:grpSp>
          <p:grpSp>
            <p:nvGrpSpPr>
              <p:cNvPr id="95248" name="Group 35"/>
              <p:cNvGrpSpPr/>
              <p:nvPr/>
            </p:nvGrpSpPr>
            <p:grpSpPr>
              <a:xfrm>
                <a:off x="1878" y="844"/>
                <a:ext cx="939" cy="422"/>
                <a:chOff x="1878" y="844"/>
                <a:chExt cx="939" cy="422"/>
              </a:xfrm>
            </p:grpSpPr>
            <p:sp>
              <p:nvSpPr>
                <p:cNvPr id="95264" name="Rectangle 36"/>
                <p:cNvSpPr/>
                <p:nvPr/>
              </p:nvSpPr>
              <p:spPr>
                <a:xfrm>
                  <a:off x="1921" y="844"/>
                  <a:ext cx="853" cy="422"/>
                </a:xfrm>
                <a:prstGeom prst="rect">
                  <a:avLst/>
                </a:prstGeom>
                <a:noFill/>
                <a:ln w="9525" cap="flat" cmpd="sng">
                  <a:solidFill>
                    <a:srgbClr val="FF0000"/>
                  </a:solidFill>
                  <a:prstDash val="solid"/>
                  <a:miter/>
                  <a:headEnd type="none" w="med" len="med"/>
                  <a:tailEnd type="none" w="med" len="med"/>
                </a:ln>
              </p:spPr>
              <p:txBody>
                <a:bodyPr anchor="ctr" anchorCtr="0"/>
                <a:p>
                  <a:pPr algn="ctr"/>
                  <a:r>
                    <a:rPr lang="en-US" altLang="zh-CN" baseline="0" dirty="0">
                      <a:latin typeface="Times New Roman" panose="02020603050405020304" pitchFamily="18" charset="0"/>
                      <a:ea typeface="SimSun" panose="02010600030101010101" pitchFamily="2" charset="-122"/>
                    </a:rPr>
                    <a:t>4.5-5.5</a:t>
                  </a:r>
                  <a:endParaRPr lang="en-US" altLang="zh-CN" baseline="0" dirty="0">
                    <a:solidFill>
                      <a:srgbClr val="00FF00"/>
                    </a:solidFill>
                    <a:latin typeface="Times New Roman" panose="02020603050405020304" pitchFamily="18" charset="0"/>
                    <a:ea typeface="SimSun" panose="02010600030101010101" pitchFamily="2" charset="-122"/>
                  </a:endParaRPr>
                </a:p>
              </p:txBody>
            </p:sp>
            <p:sp>
              <p:nvSpPr>
                <p:cNvPr id="95265" name="Rectangle 37"/>
                <p:cNvSpPr/>
                <p:nvPr/>
              </p:nvSpPr>
              <p:spPr>
                <a:xfrm>
                  <a:off x="1878" y="844"/>
                  <a:ext cx="939" cy="422"/>
                </a:xfrm>
                <a:prstGeom prst="rect">
                  <a:avLst/>
                </a:prstGeom>
                <a:noFill/>
                <a:ln w="7" cap="flat" cmpd="sng">
                  <a:solidFill>
                    <a:srgbClr val="FF0000"/>
                  </a:solidFill>
                  <a:prstDash val="solid"/>
                  <a:miter/>
                  <a:headEnd type="none" w="med" len="med"/>
                  <a:tailEnd type="none" w="med" len="med"/>
                </a:ln>
              </p:spPr>
              <p:txBody>
                <a:bodyPr wrap="none"/>
                <a:p>
                  <a:endParaRPr lang="zh-CN" altLang="en-US" dirty="0">
                    <a:latin typeface="楷体_GB2312" pitchFamily="49" charset="-122"/>
                  </a:endParaRPr>
                </a:p>
              </p:txBody>
            </p:sp>
          </p:grpSp>
          <p:grpSp>
            <p:nvGrpSpPr>
              <p:cNvPr id="95249" name="Group 38"/>
              <p:cNvGrpSpPr/>
              <p:nvPr/>
            </p:nvGrpSpPr>
            <p:grpSpPr>
              <a:xfrm>
                <a:off x="2817" y="844"/>
                <a:ext cx="939" cy="422"/>
                <a:chOff x="2817" y="844"/>
                <a:chExt cx="939" cy="422"/>
              </a:xfrm>
            </p:grpSpPr>
            <p:sp>
              <p:nvSpPr>
                <p:cNvPr id="95262" name="Rectangle 39"/>
                <p:cNvSpPr/>
                <p:nvPr/>
              </p:nvSpPr>
              <p:spPr>
                <a:xfrm>
                  <a:off x="2860" y="844"/>
                  <a:ext cx="853" cy="422"/>
                </a:xfrm>
                <a:prstGeom prst="rect">
                  <a:avLst/>
                </a:prstGeom>
                <a:noFill/>
                <a:ln w="9525" cap="flat" cmpd="sng">
                  <a:solidFill>
                    <a:srgbClr val="FF0000"/>
                  </a:solidFill>
                  <a:prstDash val="solid"/>
                  <a:miter/>
                  <a:headEnd type="none" w="med" len="med"/>
                  <a:tailEnd type="none" w="med" len="med"/>
                </a:ln>
              </p:spPr>
              <p:txBody>
                <a:bodyPr anchor="ctr" anchorCtr="0"/>
                <a:p>
                  <a:pPr algn="ctr"/>
                  <a:r>
                    <a:rPr lang="en-US" altLang="zh-CN" baseline="0" dirty="0">
                      <a:latin typeface="Times New Roman" panose="02020603050405020304" pitchFamily="18" charset="0"/>
                      <a:ea typeface="SimSun" panose="02010600030101010101" pitchFamily="2" charset="-122"/>
                    </a:rPr>
                    <a:t>7-8</a:t>
                  </a:r>
                  <a:endParaRPr lang="en-US" altLang="zh-CN" baseline="0" dirty="0">
                    <a:solidFill>
                      <a:srgbClr val="00FF00"/>
                    </a:solidFill>
                    <a:latin typeface="Times New Roman" panose="02020603050405020304" pitchFamily="18" charset="0"/>
                    <a:ea typeface="SimSun" panose="02010600030101010101" pitchFamily="2" charset="-122"/>
                  </a:endParaRPr>
                </a:p>
              </p:txBody>
            </p:sp>
            <p:sp>
              <p:nvSpPr>
                <p:cNvPr id="95263" name="Rectangle 40"/>
                <p:cNvSpPr/>
                <p:nvPr/>
              </p:nvSpPr>
              <p:spPr>
                <a:xfrm>
                  <a:off x="2817" y="844"/>
                  <a:ext cx="939" cy="422"/>
                </a:xfrm>
                <a:prstGeom prst="rect">
                  <a:avLst/>
                </a:prstGeom>
                <a:noFill/>
                <a:ln w="7" cap="flat" cmpd="sng">
                  <a:solidFill>
                    <a:srgbClr val="FF0000"/>
                  </a:solidFill>
                  <a:prstDash val="solid"/>
                  <a:miter/>
                  <a:headEnd type="none" w="med" len="med"/>
                  <a:tailEnd type="none" w="med" len="med"/>
                </a:ln>
              </p:spPr>
              <p:txBody>
                <a:bodyPr wrap="none"/>
                <a:p>
                  <a:endParaRPr lang="zh-CN" altLang="en-US" dirty="0">
                    <a:latin typeface="楷体_GB2312" pitchFamily="49" charset="-122"/>
                  </a:endParaRPr>
                </a:p>
              </p:txBody>
            </p:sp>
          </p:grpSp>
          <p:grpSp>
            <p:nvGrpSpPr>
              <p:cNvPr id="95250" name="Group 41"/>
              <p:cNvGrpSpPr/>
              <p:nvPr/>
            </p:nvGrpSpPr>
            <p:grpSpPr>
              <a:xfrm>
                <a:off x="0" y="1266"/>
                <a:ext cx="939" cy="422"/>
                <a:chOff x="0" y="1266"/>
                <a:chExt cx="939" cy="422"/>
              </a:xfrm>
            </p:grpSpPr>
            <p:sp>
              <p:nvSpPr>
                <p:cNvPr id="95260" name="Rectangle 42"/>
                <p:cNvSpPr/>
                <p:nvPr/>
              </p:nvSpPr>
              <p:spPr>
                <a:xfrm>
                  <a:off x="43" y="1266"/>
                  <a:ext cx="853" cy="422"/>
                </a:xfrm>
                <a:prstGeom prst="rect">
                  <a:avLst/>
                </a:prstGeom>
                <a:noFill/>
                <a:ln w="9525" cap="flat" cmpd="sng">
                  <a:solidFill>
                    <a:srgbClr val="FF0000"/>
                  </a:solidFill>
                  <a:prstDash val="solid"/>
                  <a:miter/>
                  <a:headEnd type="none" w="med" len="med"/>
                  <a:tailEnd type="none" w="med" len="med"/>
                </a:ln>
              </p:spPr>
              <p:txBody>
                <a:bodyPr anchor="ctr" anchorCtr="0"/>
                <a:p>
                  <a:pPr algn="ctr"/>
                  <a:r>
                    <a:rPr lang="zh-CN" altLang="en-US" baseline="0" dirty="0">
                      <a:latin typeface="Times New Roman" panose="02020603050405020304" pitchFamily="18" charset="0"/>
                      <a:ea typeface="SimSun" panose="02010600030101010101" pitchFamily="2" charset="-122"/>
                    </a:rPr>
                    <a:t>霉菌</a:t>
                  </a:r>
                  <a:endParaRPr lang="zh-CN" altLang="en-US" baseline="0" dirty="0">
                    <a:solidFill>
                      <a:srgbClr val="00FF00"/>
                    </a:solidFill>
                    <a:latin typeface="Times New Roman" panose="02020603050405020304" pitchFamily="18" charset="0"/>
                    <a:ea typeface="SimSun" panose="02010600030101010101" pitchFamily="2" charset="-122"/>
                  </a:endParaRPr>
                </a:p>
              </p:txBody>
            </p:sp>
            <p:sp>
              <p:nvSpPr>
                <p:cNvPr id="95261" name="Rectangle 43"/>
                <p:cNvSpPr/>
                <p:nvPr/>
              </p:nvSpPr>
              <p:spPr>
                <a:xfrm>
                  <a:off x="0" y="1266"/>
                  <a:ext cx="939" cy="422"/>
                </a:xfrm>
                <a:prstGeom prst="rect">
                  <a:avLst/>
                </a:prstGeom>
                <a:noFill/>
                <a:ln w="7" cap="flat" cmpd="sng">
                  <a:solidFill>
                    <a:srgbClr val="FF0000"/>
                  </a:solidFill>
                  <a:prstDash val="solid"/>
                  <a:miter/>
                  <a:headEnd type="none" w="med" len="med"/>
                  <a:tailEnd type="none" w="med" len="med"/>
                </a:ln>
              </p:spPr>
              <p:txBody>
                <a:bodyPr wrap="none"/>
                <a:p>
                  <a:endParaRPr lang="zh-CN" altLang="en-US" dirty="0">
                    <a:latin typeface="楷体_GB2312" pitchFamily="49" charset="-122"/>
                  </a:endParaRPr>
                </a:p>
              </p:txBody>
            </p:sp>
          </p:grpSp>
          <p:grpSp>
            <p:nvGrpSpPr>
              <p:cNvPr id="95251" name="Group 44"/>
              <p:cNvGrpSpPr/>
              <p:nvPr/>
            </p:nvGrpSpPr>
            <p:grpSpPr>
              <a:xfrm>
                <a:off x="939" y="1266"/>
                <a:ext cx="939" cy="422"/>
                <a:chOff x="939" y="1266"/>
                <a:chExt cx="939" cy="422"/>
              </a:xfrm>
            </p:grpSpPr>
            <p:sp>
              <p:nvSpPr>
                <p:cNvPr id="95258" name="Rectangle 45"/>
                <p:cNvSpPr/>
                <p:nvPr/>
              </p:nvSpPr>
              <p:spPr>
                <a:xfrm>
                  <a:off x="982" y="1266"/>
                  <a:ext cx="853" cy="422"/>
                </a:xfrm>
                <a:prstGeom prst="rect">
                  <a:avLst/>
                </a:prstGeom>
                <a:noFill/>
                <a:ln w="9525" cap="flat" cmpd="sng">
                  <a:solidFill>
                    <a:srgbClr val="FF0000"/>
                  </a:solidFill>
                  <a:prstDash val="solid"/>
                  <a:miter/>
                  <a:headEnd type="none" w="med" len="med"/>
                  <a:tailEnd type="none" w="med" len="med"/>
                </a:ln>
              </p:spPr>
              <p:txBody>
                <a:bodyPr anchor="ctr" anchorCtr="0"/>
                <a:p>
                  <a:pPr algn="ctr"/>
                  <a:r>
                    <a:rPr lang="en-US" altLang="zh-CN" baseline="0" dirty="0">
                      <a:latin typeface="Times New Roman" panose="02020603050405020304" pitchFamily="18" charset="0"/>
                      <a:ea typeface="SimSun" panose="02010600030101010101" pitchFamily="2" charset="-122"/>
                    </a:rPr>
                    <a:t>1-3</a:t>
                  </a:r>
                  <a:endParaRPr lang="en-US" altLang="zh-CN" baseline="0" dirty="0">
                    <a:solidFill>
                      <a:srgbClr val="00FF00"/>
                    </a:solidFill>
                    <a:latin typeface="Times New Roman" panose="02020603050405020304" pitchFamily="18" charset="0"/>
                    <a:ea typeface="SimSun" panose="02010600030101010101" pitchFamily="2" charset="-122"/>
                  </a:endParaRPr>
                </a:p>
              </p:txBody>
            </p:sp>
            <p:sp>
              <p:nvSpPr>
                <p:cNvPr id="95259" name="Rectangle 46"/>
                <p:cNvSpPr/>
                <p:nvPr/>
              </p:nvSpPr>
              <p:spPr>
                <a:xfrm>
                  <a:off x="939" y="1266"/>
                  <a:ext cx="939" cy="422"/>
                </a:xfrm>
                <a:prstGeom prst="rect">
                  <a:avLst/>
                </a:prstGeom>
                <a:noFill/>
                <a:ln w="7" cap="flat" cmpd="sng">
                  <a:solidFill>
                    <a:srgbClr val="FF0000"/>
                  </a:solidFill>
                  <a:prstDash val="solid"/>
                  <a:miter/>
                  <a:headEnd type="none" w="med" len="med"/>
                  <a:tailEnd type="none" w="med" len="med"/>
                </a:ln>
              </p:spPr>
              <p:txBody>
                <a:bodyPr wrap="none"/>
                <a:p>
                  <a:endParaRPr lang="zh-CN" altLang="en-US" dirty="0">
                    <a:latin typeface="楷体_GB2312" pitchFamily="49" charset="-122"/>
                  </a:endParaRPr>
                </a:p>
              </p:txBody>
            </p:sp>
          </p:grpSp>
          <p:grpSp>
            <p:nvGrpSpPr>
              <p:cNvPr id="95252" name="Group 47"/>
              <p:cNvGrpSpPr/>
              <p:nvPr/>
            </p:nvGrpSpPr>
            <p:grpSpPr>
              <a:xfrm>
                <a:off x="1878" y="1266"/>
                <a:ext cx="939" cy="422"/>
                <a:chOff x="1878" y="1266"/>
                <a:chExt cx="939" cy="422"/>
              </a:xfrm>
            </p:grpSpPr>
            <p:sp>
              <p:nvSpPr>
                <p:cNvPr id="95256" name="Rectangle 48"/>
                <p:cNvSpPr/>
                <p:nvPr/>
              </p:nvSpPr>
              <p:spPr>
                <a:xfrm>
                  <a:off x="1921" y="1266"/>
                  <a:ext cx="853" cy="422"/>
                </a:xfrm>
                <a:prstGeom prst="rect">
                  <a:avLst/>
                </a:prstGeom>
                <a:noFill/>
                <a:ln w="9525" cap="flat" cmpd="sng">
                  <a:solidFill>
                    <a:srgbClr val="FF0000"/>
                  </a:solidFill>
                  <a:prstDash val="solid"/>
                  <a:miter/>
                  <a:headEnd type="none" w="med" len="med"/>
                  <a:tailEnd type="none" w="med" len="med"/>
                </a:ln>
              </p:spPr>
              <p:txBody>
                <a:bodyPr anchor="ctr" anchorCtr="0"/>
                <a:p>
                  <a:pPr algn="ctr"/>
                  <a:r>
                    <a:rPr lang="en-US" altLang="zh-CN" baseline="0" dirty="0">
                      <a:latin typeface="Times New Roman" panose="02020603050405020304" pitchFamily="18" charset="0"/>
                      <a:ea typeface="SimSun" panose="02010600030101010101" pitchFamily="2" charset="-122"/>
                    </a:rPr>
                    <a:t>4.5-5.5</a:t>
                  </a:r>
                  <a:endParaRPr lang="en-US" altLang="zh-CN" baseline="0" dirty="0">
                    <a:latin typeface="Times New Roman" panose="02020603050405020304" pitchFamily="18" charset="0"/>
                    <a:ea typeface="SimSun" panose="02010600030101010101" pitchFamily="2" charset="-122"/>
                  </a:endParaRPr>
                </a:p>
              </p:txBody>
            </p:sp>
            <p:sp>
              <p:nvSpPr>
                <p:cNvPr id="95257" name="Rectangle 49"/>
                <p:cNvSpPr/>
                <p:nvPr/>
              </p:nvSpPr>
              <p:spPr>
                <a:xfrm>
                  <a:off x="1878" y="1266"/>
                  <a:ext cx="939" cy="422"/>
                </a:xfrm>
                <a:prstGeom prst="rect">
                  <a:avLst/>
                </a:prstGeom>
                <a:noFill/>
                <a:ln w="7" cap="flat" cmpd="sng">
                  <a:solidFill>
                    <a:srgbClr val="FF0000"/>
                  </a:solidFill>
                  <a:prstDash val="solid"/>
                  <a:miter/>
                  <a:headEnd type="none" w="med" len="med"/>
                  <a:tailEnd type="none" w="med" len="med"/>
                </a:ln>
              </p:spPr>
              <p:txBody>
                <a:bodyPr wrap="none"/>
                <a:p>
                  <a:endParaRPr lang="zh-CN" altLang="en-US" dirty="0">
                    <a:latin typeface="楷体_GB2312" pitchFamily="49" charset="-122"/>
                  </a:endParaRPr>
                </a:p>
              </p:txBody>
            </p:sp>
          </p:grpSp>
          <p:grpSp>
            <p:nvGrpSpPr>
              <p:cNvPr id="95253" name="Group 50"/>
              <p:cNvGrpSpPr/>
              <p:nvPr/>
            </p:nvGrpSpPr>
            <p:grpSpPr>
              <a:xfrm>
                <a:off x="2817" y="1266"/>
                <a:ext cx="939" cy="422"/>
                <a:chOff x="2817" y="1266"/>
                <a:chExt cx="939" cy="422"/>
              </a:xfrm>
            </p:grpSpPr>
            <p:sp>
              <p:nvSpPr>
                <p:cNvPr id="95254" name="Rectangle 51"/>
                <p:cNvSpPr/>
                <p:nvPr/>
              </p:nvSpPr>
              <p:spPr>
                <a:xfrm>
                  <a:off x="2860" y="1266"/>
                  <a:ext cx="853" cy="422"/>
                </a:xfrm>
                <a:prstGeom prst="rect">
                  <a:avLst/>
                </a:prstGeom>
                <a:noFill/>
                <a:ln w="9525" cap="flat" cmpd="sng">
                  <a:solidFill>
                    <a:srgbClr val="FF0000"/>
                  </a:solidFill>
                  <a:prstDash val="solid"/>
                  <a:miter/>
                  <a:headEnd type="none" w="med" len="med"/>
                  <a:tailEnd type="none" w="med" len="med"/>
                </a:ln>
              </p:spPr>
              <p:txBody>
                <a:bodyPr anchor="ctr" anchorCtr="0"/>
                <a:p>
                  <a:pPr algn="ctr"/>
                  <a:r>
                    <a:rPr lang="en-US" altLang="zh-CN" baseline="0" dirty="0">
                      <a:latin typeface="Times New Roman" panose="02020603050405020304" pitchFamily="18" charset="0"/>
                      <a:ea typeface="SimSun" panose="02010600030101010101" pitchFamily="2" charset="-122"/>
                    </a:rPr>
                    <a:t>7-8</a:t>
                  </a:r>
                  <a:endParaRPr lang="en-US" altLang="zh-CN" baseline="0" dirty="0">
                    <a:latin typeface="Times New Roman" panose="02020603050405020304" pitchFamily="18" charset="0"/>
                    <a:ea typeface="SimSun" panose="02010600030101010101" pitchFamily="2" charset="-122"/>
                  </a:endParaRPr>
                </a:p>
              </p:txBody>
            </p:sp>
            <p:sp>
              <p:nvSpPr>
                <p:cNvPr id="95255" name="Rectangle 52"/>
                <p:cNvSpPr/>
                <p:nvPr/>
              </p:nvSpPr>
              <p:spPr>
                <a:xfrm>
                  <a:off x="2817" y="1266"/>
                  <a:ext cx="939" cy="422"/>
                </a:xfrm>
                <a:prstGeom prst="rect">
                  <a:avLst/>
                </a:prstGeom>
                <a:noFill/>
                <a:ln w="7" cap="flat" cmpd="sng">
                  <a:solidFill>
                    <a:srgbClr val="FF0000"/>
                  </a:solidFill>
                  <a:prstDash val="solid"/>
                  <a:miter/>
                  <a:headEnd type="none" w="med" len="med"/>
                  <a:tailEnd type="none" w="med" len="med"/>
                </a:ln>
              </p:spPr>
              <p:txBody>
                <a:bodyPr wrap="none"/>
                <a:p>
                  <a:endParaRPr lang="zh-CN" altLang="en-US" dirty="0">
                    <a:latin typeface="楷体_GB2312" pitchFamily="49" charset="-122"/>
                  </a:endParaRPr>
                </a:p>
              </p:txBody>
            </p:sp>
          </p:grpSp>
        </p:grpSp>
        <p:sp>
          <p:nvSpPr>
            <p:cNvPr id="95237" name="Rectangle 53"/>
            <p:cNvSpPr/>
            <p:nvPr/>
          </p:nvSpPr>
          <p:spPr>
            <a:xfrm>
              <a:off x="-3" y="-3"/>
              <a:ext cx="3762" cy="1694"/>
            </a:xfrm>
            <a:prstGeom prst="rect">
              <a:avLst/>
            </a:prstGeom>
            <a:noFill/>
            <a:ln w="11112" cap="flat" cmpd="sng">
              <a:solidFill>
                <a:srgbClr val="FF0000"/>
              </a:solidFill>
              <a:prstDash val="solid"/>
              <a:miter/>
              <a:headEnd type="none" w="med" len="med"/>
              <a:tailEnd type="none" w="med" len="med"/>
            </a:ln>
          </p:spPr>
          <p:txBody>
            <a:bodyPr wrap="none"/>
            <a:p>
              <a:endParaRPr lang="zh-CN" altLang="en-US" dirty="0">
                <a:latin typeface="楷体_GB2312" pitchFamily="49" charset="-122"/>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Rectangle 2"/>
          <p:cNvSpPr/>
          <p:nvPr/>
        </p:nvSpPr>
        <p:spPr>
          <a:xfrm>
            <a:off x="228600" y="685800"/>
            <a:ext cx="8915400" cy="838200"/>
          </a:xfrm>
          <a:prstGeom prst="rect">
            <a:avLst/>
          </a:prstGeom>
          <a:noFill/>
          <a:ln w="9525">
            <a:noFill/>
          </a:ln>
        </p:spPr>
        <p:txBody>
          <a:bodyPr anchor="ctr" anchorCtr="0"/>
          <a:p>
            <a:pPr>
              <a:lnSpc>
                <a:spcPct val="135000"/>
              </a:lnSpc>
            </a:pPr>
            <a:r>
              <a:rPr lang="zh-CN" altLang="en-US" sz="3200" baseline="0" dirty="0">
                <a:solidFill>
                  <a:srgbClr val="C00000"/>
                </a:solidFill>
                <a:latin typeface="楷体_GB2312" pitchFamily="49" charset="-122"/>
              </a:rPr>
              <a:t>（三）</a:t>
            </a:r>
            <a:r>
              <a:rPr lang="zh-CN" altLang="en-US" sz="3200" baseline="0" dirty="0">
                <a:solidFill>
                  <a:srgbClr val="C00000"/>
                </a:solidFill>
                <a:latin typeface="Times New Roman" panose="02020603050405020304" pitchFamily="18" charset="0"/>
              </a:rPr>
              <a:t>能源：</a:t>
            </a:r>
            <a:endParaRPr lang="zh-CN" altLang="en-US" sz="3200" baseline="0" dirty="0">
              <a:solidFill>
                <a:srgbClr val="C00000"/>
              </a:solidFill>
              <a:latin typeface="Arial" panose="020B0604020202020204" pitchFamily="34" charset="0"/>
            </a:endParaRPr>
          </a:p>
        </p:txBody>
      </p:sp>
      <p:sp>
        <p:nvSpPr>
          <p:cNvPr id="13315" name="Text Box 3"/>
          <p:cNvSpPr txBox="1"/>
          <p:nvPr/>
        </p:nvSpPr>
        <p:spPr>
          <a:xfrm>
            <a:off x="457200" y="4686300"/>
            <a:ext cx="1103313" cy="457200"/>
          </a:xfrm>
          <a:prstGeom prst="rect">
            <a:avLst/>
          </a:prstGeom>
          <a:noFill/>
          <a:ln w="9525">
            <a:noFill/>
          </a:ln>
        </p:spPr>
        <p:txBody>
          <a:bodyPr wrap="none">
            <a:spAutoFit/>
          </a:bodyPr>
          <a:p>
            <a:r>
              <a:rPr lang="zh-CN" altLang="en-US" baseline="0" dirty="0">
                <a:latin typeface="Times New Roman" panose="02020603050405020304" pitchFamily="18" charset="0"/>
              </a:rPr>
              <a:t>能源谱</a:t>
            </a:r>
            <a:endParaRPr lang="zh-CN" altLang="en-US" baseline="0" dirty="0">
              <a:latin typeface="Times New Roman" panose="02020603050405020304" pitchFamily="18" charset="0"/>
            </a:endParaRPr>
          </a:p>
        </p:txBody>
      </p:sp>
      <p:sp>
        <p:nvSpPr>
          <p:cNvPr id="13316" name="Text Box 4"/>
          <p:cNvSpPr txBox="1"/>
          <p:nvPr/>
        </p:nvSpPr>
        <p:spPr>
          <a:xfrm>
            <a:off x="838200" y="4076700"/>
            <a:ext cx="1066800" cy="1555750"/>
          </a:xfrm>
          <a:prstGeom prst="rect">
            <a:avLst/>
          </a:prstGeom>
          <a:noFill/>
          <a:ln w="9525">
            <a:noFill/>
          </a:ln>
        </p:spPr>
        <p:txBody>
          <a:bodyPr>
            <a:spAutoFit/>
          </a:bodyPr>
          <a:p>
            <a:pPr>
              <a:spcBef>
                <a:spcPct val="50000"/>
              </a:spcBef>
            </a:pPr>
            <a:r>
              <a:rPr lang="zh-CN" altLang="en-US" sz="9600" b="0" baseline="0" dirty="0">
                <a:latin typeface="Times New Roman" panose="02020603050405020304" pitchFamily="18" charset="0"/>
                <a:ea typeface="SimSun" panose="02010600030101010101" pitchFamily="2" charset="-122"/>
              </a:rPr>
              <a:t>｛</a:t>
            </a:r>
            <a:endParaRPr lang="zh-CN" altLang="en-US" sz="9600" b="0" baseline="0" dirty="0">
              <a:latin typeface="Times New Roman" panose="02020603050405020304" pitchFamily="18" charset="0"/>
              <a:ea typeface="SimSun" panose="02010600030101010101" pitchFamily="2" charset="-122"/>
            </a:endParaRPr>
          </a:p>
        </p:txBody>
      </p:sp>
      <p:sp>
        <p:nvSpPr>
          <p:cNvPr id="13317" name="Text Box 5"/>
          <p:cNvSpPr txBox="1"/>
          <p:nvPr/>
        </p:nvSpPr>
        <p:spPr>
          <a:xfrm>
            <a:off x="2057400" y="4000500"/>
            <a:ext cx="1447800" cy="495300"/>
          </a:xfrm>
          <a:prstGeom prst="rect">
            <a:avLst/>
          </a:prstGeom>
          <a:solidFill>
            <a:srgbClr val="FFFF99"/>
          </a:solidFill>
          <a:ln w="38100" cap="flat" cmpd="dbl">
            <a:solidFill>
              <a:srgbClr val="FF0000"/>
            </a:solidFill>
            <a:prstDash val="solid"/>
            <a:miter/>
            <a:headEnd type="none" w="med" len="med"/>
            <a:tailEnd type="none" w="med" len="med"/>
          </a:ln>
        </p:spPr>
        <p:txBody>
          <a:bodyPr wrap="none">
            <a:spAutoFit/>
          </a:bodyPr>
          <a:p>
            <a:r>
              <a:rPr lang="zh-CN" altLang="en-US" baseline="0" dirty="0">
                <a:latin typeface="Times New Roman" panose="02020603050405020304" pitchFamily="18" charset="0"/>
              </a:rPr>
              <a:t>化学物质</a:t>
            </a:r>
            <a:endParaRPr lang="zh-CN" altLang="en-US" baseline="0" dirty="0">
              <a:latin typeface="Times New Roman" panose="02020603050405020304" pitchFamily="18" charset="0"/>
            </a:endParaRPr>
          </a:p>
        </p:txBody>
      </p:sp>
      <p:sp>
        <p:nvSpPr>
          <p:cNvPr id="13318" name="Text Box 6"/>
          <p:cNvSpPr txBox="1"/>
          <p:nvPr/>
        </p:nvSpPr>
        <p:spPr>
          <a:xfrm>
            <a:off x="2133600" y="5295900"/>
            <a:ext cx="1141413" cy="495300"/>
          </a:xfrm>
          <a:prstGeom prst="rect">
            <a:avLst/>
          </a:prstGeom>
          <a:solidFill>
            <a:srgbClr val="FFFF99"/>
          </a:solidFill>
          <a:ln w="38100" cap="flat" cmpd="dbl">
            <a:solidFill>
              <a:srgbClr val="FF0000"/>
            </a:solidFill>
            <a:prstDash val="solid"/>
            <a:miter/>
            <a:headEnd type="none" w="med" len="med"/>
            <a:tailEnd type="none" w="med" len="med"/>
          </a:ln>
        </p:spPr>
        <p:txBody>
          <a:bodyPr wrap="none">
            <a:spAutoFit/>
          </a:bodyPr>
          <a:p>
            <a:r>
              <a:rPr lang="zh-CN" altLang="en-US" baseline="0" dirty="0">
                <a:latin typeface="Times New Roman" panose="02020603050405020304" pitchFamily="18" charset="0"/>
              </a:rPr>
              <a:t>辐射能</a:t>
            </a:r>
            <a:endParaRPr lang="zh-CN" altLang="en-US" baseline="0" dirty="0">
              <a:latin typeface="Times New Roman" panose="02020603050405020304" pitchFamily="18" charset="0"/>
            </a:endParaRPr>
          </a:p>
        </p:txBody>
      </p:sp>
      <p:sp>
        <p:nvSpPr>
          <p:cNvPr id="13319" name="Text Box 7"/>
          <p:cNvSpPr txBox="1"/>
          <p:nvPr/>
        </p:nvSpPr>
        <p:spPr>
          <a:xfrm>
            <a:off x="5638800" y="3543300"/>
            <a:ext cx="3276600" cy="485775"/>
          </a:xfrm>
          <a:prstGeom prst="rect">
            <a:avLst/>
          </a:prstGeom>
          <a:noFill/>
          <a:ln w="28575" cap="flat" cmpd="sng">
            <a:solidFill>
              <a:srgbClr val="FF0000"/>
            </a:solidFill>
            <a:prstDash val="solid"/>
            <a:miter/>
            <a:headEnd type="none" w="med" len="med"/>
            <a:tailEnd type="none" w="med" len="med"/>
          </a:ln>
        </p:spPr>
        <p:txBody>
          <a:bodyPr wrap="none">
            <a:spAutoFit/>
          </a:bodyPr>
          <a:p>
            <a:r>
              <a:rPr lang="zh-CN" altLang="en-US" baseline="0" dirty="0">
                <a:latin typeface="Times New Roman" panose="02020603050405020304" pitchFamily="18" charset="0"/>
              </a:rPr>
              <a:t>化能异养微生物的能源</a:t>
            </a:r>
            <a:endParaRPr lang="zh-CN" altLang="en-US" baseline="0" dirty="0">
              <a:latin typeface="Times New Roman" panose="02020603050405020304" pitchFamily="18" charset="0"/>
            </a:endParaRPr>
          </a:p>
        </p:txBody>
      </p:sp>
      <p:sp>
        <p:nvSpPr>
          <p:cNvPr id="13320" name="Text Box 8"/>
          <p:cNvSpPr txBox="1"/>
          <p:nvPr/>
        </p:nvSpPr>
        <p:spPr>
          <a:xfrm>
            <a:off x="4038600" y="3543300"/>
            <a:ext cx="1141413" cy="495300"/>
          </a:xfrm>
          <a:prstGeom prst="rect">
            <a:avLst/>
          </a:prstGeom>
          <a:solidFill>
            <a:srgbClr val="CCFFFF"/>
          </a:solidFill>
          <a:ln w="38100" cap="flat" cmpd="dbl">
            <a:solidFill>
              <a:srgbClr val="FF0000"/>
            </a:solidFill>
            <a:prstDash val="solid"/>
            <a:miter/>
            <a:headEnd type="none" w="med" len="med"/>
            <a:tailEnd type="none" w="med" len="med"/>
          </a:ln>
        </p:spPr>
        <p:txBody>
          <a:bodyPr wrap="none">
            <a:spAutoFit/>
          </a:bodyPr>
          <a:p>
            <a:r>
              <a:rPr lang="zh-CN" altLang="en-US" baseline="0" dirty="0">
                <a:latin typeface="Times New Roman" panose="02020603050405020304" pitchFamily="18" charset="0"/>
              </a:rPr>
              <a:t>有机物</a:t>
            </a:r>
            <a:endParaRPr lang="zh-CN" altLang="en-US" baseline="0" dirty="0">
              <a:latin typeface="Times New Roman" panose="02020603050405020304" pitchFamily="18" charset="0"/>
            </a:endParaRPr>
          </a:p>
        </p:txBody>
      </p:sp>
      <p:sp>
        <p:nvSpPr>
          <p:cNvPr id="13321" name="Text Box 9"/>
          <p:cNvSpPr txBox="1"/>
          <p:nvPr/>
        </p:nvSpPr>
        <p:spPr>
          <a:xfrm>
            <a:off x="4038600" y="4305300"/>
            <a:ext cx="1141413" cy="495300"/>
          </a:xfrm>
          <a:prstGeom prst="rect">
            <a:avLst/>
          </a:prstGeom>
          <a:solidFill>
            <a:srgbClr val="C5E2FF"/>
          </a:solidFill>
          <a:ln w="38100" cap="flat" cmpd="dbl">
            <a:solidFill>
              <a:srgbClr val="FF0000"/>
            </a:solidFill>
            <a:prstDash val="solid"/>
            <a:miter/>
            <a:headEnd type="none" w="med" len="med"/>
            <a:tailEnd type="none" w="med" len="med"/>
          </a:ln>
        </p:spPr>
        <p:txBody>
          <a:bodyPr wrap="none">
            <a:spAutoFit/>
          </a:bodyPr>
          <a:p>
            <a:r>
              <a:rPr lang="zh-CN" altLang="en-US" baseline="0" dirty="0">
                <a:latin typeface="Times New Roman" panose="02020603050405020304" pitchFamily="18" charset="0"/>
              </a:rPr>
              <a:t>无机物</a:t>
            </a:r>
            <a:endParaRPr lang="zh-CN" altLang="en-US" baseline="0" dirty="0">
              <a:latin typeface="Times New Roman" panose="02020603050405020304" pitchFamily="18" charset="0"/>
            </a:endParaRPr>
          </a:p>
        </p:txBody>
      </p:sp>
      <p:sp>
        <p:nvSpPr>
          <p:cNvPr id="13322" name="Text Box 10"/>
          <p:cNvSpPr txBox="1"/>
          <p:nvPr/>
        </p:nvSpPr>
        <p:spPr>
          <a:xfrm>
            <a:off x="5638800" y="4305300"/>
            <a:ext cx="3276600" cy="485775"/>
          </a:xfrm>
          <a:prstGeom prst="rect">
            <a:avLst/>
          </a:prstGeom>
          <a:noFill/>
          <a:ln w="28575" cap="flat" cmpd="sng">
            <a:solidFill>
              <a:srgbClr val="FF0000"/>
            </a:solidFill>
            <a:prstDash val="solid"/>
            <a:miter/>
            <a:headEnd type="none" w="med" len="med"/>
            <a:tailEnd type="none" w="med" len="med"/>
          </a:ln>
        </p:spPr>
        <p:txBody>
          <a:bodyPr wrap="none">
            <a:spAutoFit/>
          </a:bodyPr>
          <a:p>
            <a:r>
              <a:rPr lang="zh-CN" altLang="en-US" baseline="0" dirty="0">
                <a:latin typeface="Times New Roman" panose="02020603050405020304" pitchFamily="18" charset="0"/>
              </a:rPr>
              <a:t>化能自养微生物的能源</a:t>
            </a:r>
            <a:endParaRPr lang="zh-CN" altLang="en-US" baseline="0" dirty="0">
              <a:latin typeface="Times New Roman" panose="02020603050405020304" pitchFamily="18" charset="0"/>
            </a:endParaRPr>
          </a:p>
        </p:txBody>
      </p:sp>
      <p:sp>
        <p:nvSpPr>
          <p:cNvPr id="13323" name="AutoShape 11"/>
          <p:cNvSpPr/>
          <p:nvPr/>
        </p:nvSpPr>
        <p:spPr>
          <a:xfrm>
            <a:off x="5181600" y="3771900"/>
            <a:ext cx="381000" cy="76200"/>
          </a:xfrm>
          <a:prstGeom prst="rightArrow">
            <a:avLst>
              <a:gd name="adj1" fmla="val 50000"/>
              <a:gd name="adj2" fmla="val 125000"/>
            </a:avLst>
          </a:prstGeom>
          <a:solidFill>
            <a:schemeClr val="accent1"/>
          </a:solidFill>
          <a:ln w="9525" cap="flat" cmpd="sng">
            <a:solidFill>
              <a:schemeClr val="tx1"/>
            </a:solidFill>
            <a:prstDash val="solid"/>
            <a:miter/>
            <a:headEnd type="none" w="med" len="med"/>
            <a:tailEnd type="none" w="med" len="med"/>
          </a:ln>
        </p:spPr>
        <p:txBody>
          <a:bodyPr wrap="none" anchor="ctr" anchorCtr="0">
            <a:spAutoFit/>
          </a:bodyPr>
          <a:p>
            <a:endParaRPr lang="zh-CN" altLang="en-US" dirty="0">
              <a:latin typeface="楷体_GB2312" pitchFamily="49" charset="-122"/>
            </a:endParaRPr>
          </a:p>
        </p:txBody>
      </p:sp>
      <p:sp>
        <p:nvSpPr>
          <p:cNvPr id="13324" name="AutoShape 12"/>
          <p:cNvSpPr/>
          <p:nvPr/>
        </p:nvSpPr>
        <p:spPr>
          <a:xfrm>
            <a:off x="5181600" y="4533900"/>
            <a:ext cx="381000" cy="76200"/>
          </a:xfrm>
          <a:prstGeom prst="rightArrow">
            <a:avLst>
              <a:gd name="adj1" fmla="val 50000"/>
              <a:gd name="adj2" fmla="val 125000"/>
            </a:avLst>
          </a:prstGeom>
          <a:solidFill>
            <a:schemeClr val="accent1"/>
          </a:solidFill>
          <a:ln w="9525" cap="flat" cmpd="sng">
            <a:solidFill>
              <a:schemeClr val="tx1"/>
            </a:solidFill>
            <a:prstDash val="solid"/>
            <a:miter/>
            <a:headEnd type="none" w="med" len="med"/>
            <a:tailEnd type="none" w="med" len="med"/>
          </a:ln>
        </p:spPr>
        <p:txBody>
          <a:bodyPr wrap="none" anchor="ctr" anchorCtr="0">
            <a:spAutoFit/>
          </a:bodyPr>
          <a:p>
            <a:endParaRPr lang="zh-CN" altLang="en-US" dirty="0">
              <a:latin typeface="楷体_GB2312" pitchFamily="49" charset="-122"/>
            </a:endParaRPr>
          </a:p>
        </p:txBody>
      </p:sp>
      <p:sp>
        <p:nvSpPr>
          <p:cNvPr id="13325" name="Text Box 13"/>
          <p:cNvSpPr txBox="1"/>
          <p:nvPr/>
        </p:nvSpPr>
        <p:spPr>
          <a:xfrm>
            <a:off x="3657600" y="5295900"/>
            <a:ext cx="4808538" cy="485775"/>
          </a:xfrm>
          <a:prstGeom prst="rect">
            <a:avLst/>
          </a:prstGeom>
          <a:noFill/>
          <a:ln w="28575" cap="flat" cmpd="sng">
            <a:solidFill>
              <a:srgbClr val="FF0000"/>
            </a:solidFill>
            <a:prstDash val="solid"/>
            <a:miter/>
            <a:headEnd type="none" w="med" len="med"/>
            <a:tailEnd type="none" w="med" len="med"/>
          </a:ln>
        </p:spPr>
        <p:txBody>
          <a:bodyPr wrap="none">
            <a:spAutoFit/>
          </a:bodyPr>
          <a:p>
            <a:r>
              <a:rPr lang="zh-CN" altLang="en-US" baseline="0" dirty="0">
                <a:latin typeface="Times New Roman" panose="02020603050405020304" pitchFamily="18" charset="0"/>
              </a:rPr>
              <a:t>光能自养和光能异养微生物的能源</a:t>
            </a:r>
            <a:endParaRPr lang="zh-CN" altLang="en-US" baseline="0" dirty="0">
              <a:latin typeface="Times New Roman" panose="02020603050405020304" pitchFamily="18" charset="0"/>
            </a:endParaRPr>
          </a:p>
        </p:txBody>
      </p:sp>
      <p:sp>
        <p:nvSpPr>
          <p:cNvPr id="13326" name="AutoShape 14"/>
          <p:cNvSpPr/>
          <p:nvPr/>
        </p:nvSpPr>
        <p:spPr>
          <a:xfrm>
            <a:off x="3276600" y="5448300"/>
            <a:ext cx="381000" cy="76200"/>
          </a:xfrm>
          <a:prstGeom prst="rightArrow">
            <a:avLst>
              <a:gd name="adj1" fmla="val 50000"/>
              <a:gd name="adj2" fmla="val 125000"/>
            </a:avLst>
          </a:prstGeom>
          <a:solidFill>
            <a:schemeClr val="accent1"/>
          </a:solidFill>
          <a:ln w="9525" cap="flat" cmpd="sng">
            <a:solidFill>
              <a:schemeClr val="tx1"/>
            </a:solidFill>
            <a:prstDash val="solid"/>
            <a:miter/>
            <a:headEnd type="none" w="med" len="med"/>
            <a:tailEnd type="none" w="med" len="med"/>
          </a:ln>
        </p:spPr>
        <p:txBody>
          <a:bodyPr wrap="none" anchor="ctr" anchorCtr="0">
            <a:spAutoFit/>
          </a:bodyPr>
          <a:p>
            <a:endParaRPr lang="zh-CN" altLang="en-US" dirty="0">
              <a:latin typeface="楷体_GB2312" pitchFamily="49" charset="-122"/>
            </a:endParaRPr>
          </a:p>
        </p:txBody>
      </p:sp>
      <p:sp>
        <p:nvSpPr>
          <p:cNvPr id="13327" name="Text Box 15"/>
          <p:cNvSpPr txBox="1"/>
          <p:nvPr/>
        </p:nvSpPr>
        <p:spPr>
          <a:xfrm>
            <a:off x="2895600" y="3390900"/>
            <a:ext cx="1066800" cy="1555750"/>
          </a:xfrm>
          <a:prstGeom prst="rect">
            <a:avLst/>
          </a:prstGeom>
          <a:noFill/>
          <a:ln w="9525">
            <a:noFill/>
          </a:ln>
        </p:spPr>
        <p:txBody>
          <a:bodyPr>
            <a:spAutoFit/>
          </a:bodyPr>
          <a:p>
            <a:pPr>
              <a:spcBef>
                <a:spcPct val="50000"/>
              </a:spcBef>
            </a:pPr>
            <a:r>
              <a:rPr lang="zh-CN" altLang="en-US" sz="9600" b="0" baseline="0" dirty="0">
                <a:latin typeface="Times New Roman" panose="02020603050405020304" pitchFamily="18" charset="0"/>
                <a:ea typeface="SimSun" panose="02010600030101010101" pitchFamily="2" charset="-122"/>
              </a:rPr>
              <a:t>｛</a:t>
            </a:r>
            <a:endParaRPr lang="zh-CN" altLang="en-US" sz="9600" b="0" baseline="0" dirty="0">
              <a:latin typeface="Times New Roman" panose="02020603050405020304" pitchFamily="18" charset="0"/>
              <a:ea typeface="SimSun" panose="02010600030101010101" pitchFamily="2" charset="-122"/>
            </a:endParaRPr>
          </a:p>
        </p:txBody>
      </p:sp>
      <p:sp>
        <p:nvSpPr>
          <p:cNvPr id="13328" name="矩形 15"/>
          <p:cNvSpPr/>
          <p:nvPr/>
        </p:nvSpPr>
        <p:spPr>
          <a:xfrm>
            <a:off x="457200" y="2209800"/>
            <a:ext cx="8305800" cy="954088"/>
          </a:xfrm>
          <a:prstGeom prst="rect">
            <a:avLst/>
          </a:prstGeom>
          <a:noFill/>
          <a:ln w="9525">
            <a:noFill/>
          </a:ln>
        </p:spPr>
        <p:txBody>
          <a:bodyPr>
            <a:spAutoFit/>
          </a:bodyPr>
          <a:p>
            <a:r>
              <a:rPr lang="zh-CN" altLang="en-US" sz="2800" baseline="0" dirty="0">
                <a:solidFill>
                  <a:srgbClr val="000000"/>
                </a:solidFill>
                <a:latin typeface="楷体_GB2312" pitchFamily="49" charset="-122"/>
              </a:rPr>
              <a:t>能为微生物生命活动提供能量来源的营养物或辐射能，称为能源。</a:t>
            </a:r>
            <a:endParaRPr lang="zh-CN" altLang="en-US" sz="2800" dirty="0">
              <a:latin typeface="楷体_GB2312" pitchFamily="49" charset="-122"/>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6258" name="Rectangle 2"/>
          <p:cNvSpPr/>
          <p:nvPr/>
        </p:nvSpPr>
        <p:spPr>
          <a:xfrm>
            <a:off x="152400" y="1143000"/>
            <a:ext cx="8839200" cy="5334000"/>
          </a:xfrm>
          <a:prstGeom prst="rect">
            <a:avLst/>
          </a:prstGeom>
          <a:noFill/>
          <a:ln w="9525">
            <a:noFill/>
          </a:ln>
        </p:spPr>
        <p:txBody>
          <a:bodyPr anchor="ctr" anchorCtr="0"/>
          <a:p>
            <a:pPr>
              <a:lnSpc>
                <a:spcPct val="140000"/>
              </a:lnSpc>
            </a:pPr>
            <a:br>
              <a:rPr lang="en-US" altLang="zh-CN" sz="800" baseline="0" dirty="0">
                <a:latin typeface="楷体_GB2312" pitchFamily="49" charset="-122"/>
              </a:rPr>
            </a:br>
            <a:r>
              <a:rPr lang="zh-CN" altLang="en-US" baseline="0" dirty="0">
                <a:latin typeface="楷体_GB2312" pitchFamily="49" charset="-122"/>
              </a:rPr>
              <a:t>（二） 最适 </a:t>
            </a:r>
            <a:r>
              <a:rPr lang="en-US" altLang="zh-CN" baseline="0" dirty="0">
                <a:latin typeface="楷体_GB2312" pitchFamily="49" charset="-122"/>
              </a:rPr>
              <a:t>PH </a:t>
            </a:r>
            <a:r>
              <a:rPr lang="zh-CN" altLang="en-US" baseline="0" dirty="0">
                <a:latin typeface="楷体_GB2312" pitchFamily="49" charset="-122"/>
              </a:rPr>
              <a:t>值 ：   只代表了外环境的 </a:t>
            </a:r>
            <a:r>
              <a:rPr lang="en-US" altLang="zh-CN" baseline="0" dirty="0">
                <a:latin typeface="楷体_GB2312" pitchFamily="49" charset="-122"/>
              </a:rPr>
              <a:t>PH </a:t>
            </a:r>
            <a:r>
              <a:rPr lang="zh-CN" altLang="en-US" baseline="0" dirty="0">
                <a:latin typeface="楷体_GB2312" pitchFamily="49" charset="-122"/>
              </a:rPr>
              <a:t>。</a:t>
            </a:r>
            <a:br>
              <a:rPr lang="zh-CN" altLang="en-US" baseline="0" dirty="0">
                <a:latin typeface="楷体_GB2312" pitchFamily="49" charset="-122"/>
              </a:rPr>
            </a:br>
            <a:r>
              <a:rPr lang="zh-CN" altLang="en-US" baseline="0" dirty="0">
                <a:latin typeface="楷体_GB2312" pitchFamily="49" charset="-122"/>
              </a:rPr>
              <a:t>       不同种类的微生物有其最适生长 </a:t>
            </a:r>
            <a:r>
              <a:rPr lang="en-US" altLang="zh-CN" baseline="0" dirty="0">
                <a:latin typeface="楷体_GB2312" pitchFamily="49" charset="-122"/>
              </a:rPr>
              <a:t>pH </a:t>
            </a:r>
            <a:r>
              <a:rPr lang="zh-CN" altLang="en-US" baseline="0" dirty="0">
                <a:latin typeface="楷体_GB2312" pitchFamily="49" charset="-122"/>
              </a:rPr>
              <a:t>。</a:t>
            </a:r>
            <a:br>
              <a:rPr lang="zh-CN" altLang="en-US" baseline="0" dirty="0">
                <a:latin typeface="楷体_GB2312" pitchFamily="49" charset="-122"/>
              </a:rPr>
            </a:br>
            <a:r>
              <a:rPr lang="zh-CN" altLang="en-US" baseline="0" dirty="0">
                <a:latin typeface="楷体_GB2312" pitchFamily="49" charset="-122"/>
              </a:rPr>
              <a:t>       同一种微生物在其不同的生长阶段和不同的生理、生化过程，也有最适 </a:t>
            </a:r>
            <a:r>
              <a:rPr lang="en-US" altLang="zh-CN" baseline="0" dirty="0">
                <a:latin typeface="楷体_GB2312" pitchFamily="49" charset="-122"/>
              </a:rPr>
              <a:t>pH </a:t>
            </a:r>
            <a:r>
              <a:rPr lang="zh-CN" altLang="en-US" baseline="0" dirty="0">
                <a:latin typeface="楷体_GB2312" pitchFamily="49" charset="-122"/>
              </a:rPr>
              <a:t>要求。</a:t>
            </a:r>
            <a:br>
              <a:rPr lang="zh-CN" altLang="en-US" baseline="0" dirty="0">
                <a:latin typeface="楷体_GB2312" pitchFamily="49" charset="-122"/>
              </a:rPr>
            </a:br>
            <a:r>
              <a:rPr lang="zh-CN" altLang="en-US" baseline="0" dirty="0">
                <a:latin typeface="楷体_GB2312" pitchFamily="49" charset="-122"/>
              </a:rPr>
              <a:t>       微生物的生命活动也能改变外界环境的</a:t>
            </a:r>
            <a:r>
              <a:rPr lang="en-US" altLang="zh-CN" baseline="0" dirty="0">
                <a:latin typeface="楷体_GB2312" pitchFamily="49" charset="-122"/>
              </a:rPr>
              <a:t>pH</a:t>
            </a:r>
            <a:r>
              <a:rPr lang="en-US" altLang="zh-CN" b="0" baseline="0" dirty="0">
                <a:latin typeface="楷体_GB2312" pitchFamily="49" charset="-122"/>
              </a:rPr>
              <a:t> </a:t>
            </a:r>
            <a:r>
              <a:rPr lang="zh-CN" altLang="en-US" baseline="0" dirty="0">
                <a:latin typeface="楷体_GB2312" pitchFamily="49" charset="-122"/>
              </a:rPr>
              <a:t>。</a:t>
            </a:r>
            <a:br>
              <a:rPr lang="zh-CN" altLang="en-US" baseline="0" dirty="0">
                <a:latin typeface="楷体_GB2312" pitchFamily="49" charset="-122"/>
              </a:rPr>
            </a:br>
            <a:r>
              <a:rPr lang="zh-CN" altLang="en-US" sz="800" baseline="0" dirty="0">
                <a:latin typeface="楷体_GB2312" pitchFamily="49" charset="-122"/>
              </a:rPr>
              <a:t>      </a:t>
            </a:r>
            <a:br>
              <a:rPr lang="zh-CN" altLang="en-US" sz="800" baseline="0" dirty="0">
                <a:latin typeface="楷体_GB2312" pitchFamily="49" charset="-122"/>
              </a:rPr>
            </a:br>
            <a:r>
              <a:rPr lang="zh-CN" altLang="en-US" baseline="0" dirty="0">
                <a:latin typeface="楷体_GB2312" pitchFamily="49" charset="-122"/>
              </a:rPr>
              <a:t>    例如：  </a:t>
            </a:r>
            <a:r>
              <a:rPr lang="zh-CN" altLang="en-US" baseline="0" dirty="0">
                <a:solidFill>
                  <a:schemeClr val="tx2"/>
                </a:solidFill>
                <a:latin typeface="楷体_GB2312" pitchFamily="49" charset="-122"/>
              </a:rPr>
              <a:t>分解糖类、脂肪等，</a:t>
            </a:r>
            <a:r>
              <a:rPr lang="zh-CN" altLang="en-GB" baseline="0" dirty="0">
                <a:solidFill>
                  <a:schemeClr val="tx2"/>
                </a:solidFill>
                <a:latin typeface="楷体_GB2312" pitchFamily="49" charset="-122"/>
              </a:rPr>
              <a:t>产生酸性物质，</a:t>
            </a:r>
            <a:r>
              <a:rPr lang="en-GB" altLang="zh-CN" baseline="0" dirty="0">
                <a:solidFill>
                  <a:schemeClr val="tx2"/>
                </a:solidFill>
                <a:latin typeface="楷体_GB2312" pitchFamily="49" charset="-122"/>
              </a:rPr>
              <a:t>pH</a:t>
            </a:r>
            <a:r>
              <a:rPr lang="en-US" altLang="zh-CN" baseline="0" dirty="0">
                <a:solidFill>
                  <a:schemeClr val="tx2"/>
                </a:solidFill>
                <a:latin typeface="楷体_GB2312" pitchFamily="49" charset="-122"/>
              </a:rPr>
              <a:t> </a:t>
            </a:r>
            <a:br>
              <a:rPr lang="en-US" altLang="zh-CN" baseline="0" dirty="0">
                <a:solidFill>
                  <a:schemeClr val="tx2"/>
                </a:solidFill>
                <a:latin typeface="楷体_GB2312" pitchFamily="49" charset="-122"/>
              </a:rPr>
            </a:br>
            <a:r>
              <a:rPr lang="en-US" altLang="zh-CN" baseline="0" dirty="0">
                <a:solidFill>
                  <a:schemeClr val="tx2"/>
                </a:solidFill>
                <a:latin typeface="楷体_GB2312" pitchFamily="49" charset="-122"/>
              </a:rPr>
              <a:t>            </a:t>
            </a:r>
            <a:r>
              <a:rPr lang="zh-CN" altLang="en-US" baseline="0" dirty="0">
                <a:solidFill>
                  <a:schemeClr val="tx2"/>
                </a:solidFill>
                <a:latin typeface="楷体_GB2312" pitchFamily="49" charset="-122"/>
              </a:rPr>
              <a:t>分解</a:t>
            </a:r>
            <a:r>
              <a:rPr lang="zh-CN" altLang="en-GB" baseline="0" dirty="0">
                <a:solidFill>
                  <a:schemeClr val="tx2"/>
                </a:solidFill>
                <a:latin typeface="楷体_GB2312" pitchFamily="49" charset="-122"/>
              </a:rPr>
              <a:t>蛋白质、尿素等，产生碱性物质，</a:t>
            </a:r>
            <a:r>
              <a:rPr lang="en-GB" altLang="zh-CN" baseline="0" dirty="0">
                <a:solidFill>
                  <a:schemeClr val="tx2"/>
                </a:solidFill>
                <a:latin typeface="楷体_GB2312" pitchFamily="49" charset="-122"/>
              </a:rPr>
              <a:t>pH</a:t>
            </a:r>
            <a:r>
              <a:rPr lang="en-US" altLang="zh-CN" baseline="0" dirty="0">
                <a:solidFill>
                  <a:schemeClr val="tx2"/>
                </a:solidFill>
                <a:latin typeface="楷体_GB2312" pitchFamily="49" charset="-122"/>
              </a:rPr>
              <a:t> </a:t>
            </a:r>
            <a:endParaRPr lang="en-US" altLang="zh-CN" baseline="0" dirty="0">
              <a:solidFill>
                <a:schemeClr val="tx2"/>
              </a:solidFill>
              <a:latin typeface="楷体_GB2312" pitchFamily="49" charset="-122"/>
            </a:endParaRPr>
          </a:p>
        </p:txBody>
      </p:sp>
      <p:sp>
        <p:nvSpPr>
          <p:cNvPr id="96259" name="Rectangle 3"/>
          <p:cNvSpPr/>
          <p:nvPr/>
        </p:nvSpPr>
        <p:spPr>
          <a:xfrm>
            <a:off x="304800" y="381000"/>
            <a:ext cx="8458200" cy="1625600"/>
          </a:xfrm>
          <a:prstGeom prst="rect">
            <a:avLst/>
          </a:prstGeom>
          <a:noFill/>
          <a:ln w="9525">
            <a:noFill/>
          </a:ln>
        </p:spPr>
        <p:txBody>
          <a:bodyPr>
            <a:spAutoFit/>
          </a:bodyPr>
          <a:p>
            <a:pPr>
              <a:lnSpc>
                <a:spcPct val="140000"/>
              </a:lnSpc>
            </a:pPr>
            <a:r>
              <a:rPr lang="en-US" altLang="zh-CN" baseline="0" dirty="0">
                <a:latin typeface="楷体_GB2312" pitchFamily="49" charset="-122"/>
              </a:rPr>
              <a:t> </a:t>
            </a:r>
            <a:r>
              <a:rPr lang="zh-CN" altLang="en-US" baseline="0" dirty="0">
                <a:latin typeface="楷体_GB2312" pitchFamily="49" charset="-122"/>
              </a:rPr>
              <a:t>大多数种类都生长在</a:t>
            </a:r>
            <a:r>
              <a:rPr lang="en-US" altLang="zh-CN" baseline="0" dirty="0">
                <a:latin typeface="楷体_GB2312" pitchFamily="49" charset="-122"/>
              </a:rPr>
              <a:t>PH 5</a:t>
            </a:r>
            <a:r>
              <a:rPr lang="zh-CN" altLang="en-US" baseline="0" dirty="0">
                <a:latin typeface="楷体_GB2312" pitchFamily="49" charset="-122"/>
              </a:rPr>
              <a:t>～</a:t>
            </a:r>
            <a:r>
              <a:rPr lang="en-US" altLang="zh-CN" baseline="0" dirty="0">
                <a:latin typeface="楷体_GB2312" pitchFamily="49" charset="-122"/>
              </a:rPr>
              <a:t>9 </a:t>
            </a:r>
            <a:r>
              <a:rPr lang="zh-CN" altLang="en-US" baseline="0" dirty="0">
                <a:latin typeface="楷体_GB2312" pitchFamily="49" charset="-122"/>
              </a:rPr>
              <a:t>之间。</a:t>
            </a:r>
            <a:endParaRPr lang="zh-CN" altLang="en-US" baseline="0" dirty="0">
              <a:latin typeface="楷体_GB2312" pitchFamily="49" charset="-122"/>
            </a:endParaRPr>
          </a:p>
          <a:p>
            <a:pPr>
              <a:lnSpc>
                <a:spcPct val="140000"/>
              </a:lnSpc>
            </a:pPr>
            <a:r>
              <a:rPr lang="zh-CN" altLang="en-US" baseline="0" dirty="0">
                <a:latin typeface="楷体_GB2312" pitchFamily="49" charset="-122"/>
              </a:rPr>
              <a:t> 一般霉菌能适应的</a:t>
            </a:r>
            <a:r>
              <a:rPr lang="en-US" altLang="zh-CN" baseline="0" dirty="0">
                <a:latin typeface="楷体_GB2312" pitchFamily="49" charset="-122"/>
              </a:rPr>
              <a:t>PH</a:t>
            </a:r>
            <a:r>
              <a:rPr lang="zh-CN" altLang="en-US" baseline="0" dirty="0">
                <a:latin typeface="楷体_GB2312" pitchFamily="49" charset="-122"/>
              </a:rPr>
              <a:t>范围最大，酵母菌次之，细菌最小。</a:t>
            </a:r>
            <a:br>
              <a:rPr lang="zh-CN" altLang="en-US" baseline="0" dirty="0">
                <a:latin typeface="楷体_GB2312" pitchFamily="49" charset="-122"/>
              </a:rPr>
            </a:br>
            <a:endParaRPr lang="zh-CN" altLang="en-US" baseline="0" dirty="0">
              <a:latin typeface="楷体_GB2312" pitchFamily="49" charset="-122"/>
            </a:endParaRPr>
          </a:p>
        </p:txBody>
      </p:sp>
      <p:sp>
        <p:nvSpPr>
          <p:cNvPr id="96260" name="AutoShape 4"/>
          <p:cNvSpPr/>
          <p:nvPr/>
        </p:nvSpPr>
        <p:spPr>
          <a:xfrm>
            <a:off x="7924800" y="5334000"/>
            <a:ext cx="228600" cy="457200"/>
          </a:xfrm>
          <a:prstGeom prst="upArrow">
            <a:avLst>
              <a:gd name="adj1" fmla="val 50000"/>
              <a:gd name="adj2" fmla="val 50000"/>
            </a:avLst>
          </a:prstGeom>
          <a:solidFill>
            <a:srgbClr val="00CCFF"/>
          </a:solidFill>
          <a:ln w="12700" cap="flat" cmpd="sng">
            <a:solidFill>
              <a:schemeClr val="tx1"/>
            </a:solidFill>
            <a:prstDash val="solid"/>
            <a:miter/>
            <a:headEnd type="none" w="med" len="med"/>
            <a:tailEnd type="none" w="med" len="med"/>
          </a:ln>
        </p:spPr>
        <p:txBody>
          <a:bodyPr vert="eaVert" wrap="none" anchor="ctr" anchorCtr="0"/>
          <a:p>
            <a:endParaRPr lang="zh-CN" altLang="en-US" dirty="0">
              <a:latin typeface="楷体_GB2312" pitchFamily="49" charset="-122"/>
            </a:endParaRPr>
          </a:p>
        </p:txBody>
      </p:sp>
      <p:sp>
        <p:nvSpPr>
          <p:cNvPr id="96261" name="AutoShape 5"/>
          <p:cNvSpPr/>
          <p:nvPr/>
        </p:nvSpPr>
        <p:spPr>
          <a:xfrm>
            <a:off x="7620000" y="4724400"/>
            <a:ext cx="228600" cy="533400"/>
          </a:xfrm>
          <a:prstGeom prst="downArrow">
            <a:avLst>
              <a:gd name="adj1" fmla="val 50000"/>
              <a:gd name="adj2" fmla="val 58333"/>
            </a:avLst>
          </a:prstGeom>
          <a:solidFill>
            <a:srgbClr val="FF00FF"/>
          </a:solidFill>
          <a:ln w="9525" cap="flat" cmpd="sng">
            <a:solidFill>
              <a:schemeClr val="tx1"/>
            </a:solidFill>
            <a:prstDash val="solid"/>
            <a:miter/>
            <a:headEnd type="none" w="med" len="med"/>
            <a:tailEnd type="none" w="med" len="med"/>
          </a:ln>
        </p:spPr>
        <p:txBody>
          <a:bodyPr vert="eaVert" wrap="none" anchor="ctr" anchorCtr="0"/>
          <a:p>
            <a:endParaRPr lang="zh-CN" altLang="en-US" dirty="0">
              <a:latin typeface="楷体_GB2312" pitchFamily="49" charset="-122"/>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7282" name="Rectangle 2"/>
          <p:cNvSpPr/>
          <p:nvPr/>
        </p:nvSpPr>
        <p:spPr>
          <a:xfrm>
            <a:off x="152400" y="-304800"/>
            <a:ext cx="8839200" cy="6705600"/>
          </a:xfrm>
          <a:prstGeom prst="rect">
            <a:avLst/>
          </a:prstGeom>
          <a:noFill/>
          <a:ln w="9525">
            <a:noFill/>
          </a:ln>
        </p:spPr>
        <p:txBody>
          <a:bodyPr anchor="ctr" anchorCtr="0"/>
          <a:p>
            <a:pPr>
              <a:lnSpc>
                <a:spcPct val="140000"/>
              </a:lnSpc>
            </a:pPr>
            <a:r>
              <a:rPr lang="zh-CN" altLang="en-US" sz="2800" baseline="0" dirty="0">
                <a:solidFill>
                  <a:srgbClr val="000000"/>
                </a:solidFill>
                <a:latin typeface="楷体_GB2312" pitchFamily="49" charset="-122"/>
              </a:rPr>
              <a:t>氧气 ： </a:t>
            </a:r>
            <a:br>
              <a:rPr lang="zh-CN" altLang="en-US" sz="2800" b="0" baseline="0" dirty="0">
                <a:solidFill>
                  <a:srgbClr val="000000"/>
                </a:solidFill>
                <a:latin typeface="楷体_GB2312" pitchFamily="49" charset="-122"/>
              </a:rPr>
            </a:br>
            <a:r>
              <a:rPr lang="zh-CN" altLang="en-US" sz="2800" b="0" baseline="0" dirty="0">
                <a:solidFill>
                  <a:srgbClr val="000000"/>
                </a:solidFill>
                <a:latin typeface="楷体_GB2312" pitchFamily="49" charset="-122"/>
              </a:rPr>
              <a:t> </a:t>
            </a:r>
            <a:r>
              <a:rPr lang="zh-CN" altLang="en-US" baseline="0" dirty="0">
                <a:latin typeface="楷体_GB2312" pitchFamily="49" charset="-122"/>
              </a:rPr>
              <a:t>（一）按照微生物与氧的关系，可以把它们粗分为： </a:t>
            </a:r>
            <a:br>
              <a:rPr lang="zh-CN" altLang="en-US" baseline="0" dirty="0">
                <a:latin typeface="楷体_GB2312" pitchFamily="49" charset="-122"/>
              </a:rPr>
            </a:br>
            <a:r>
              <a:rPr lang="zh-CN" altLang="en-US" baseline="0" dirty="0">
                <a:latin typeface="楷体_GB2312" pitchFamily="49" charset="-122"/>
              </a:rPr>
              <a:t>好氧微生物 和 厌氧微生物 。</a:t>
            </a:r>
            <a:br>
              <a:rPr lang="zh-CN" altLang="en-US" baseline="0" dirty="0">
                <a:latin typeface="楷体_GB2312" pitchFamily="49" charset="-122"/>
              </a:rPr>
            </a:br>
            <a:r>
              <a:rPr lang="zh-CN" altLang="en-US" baseline="0" dirty="0">
                <a:latin typeface="楷体_GB2312" pitchFamily="49" charset="-122"/>
              </a:rPr>
              <a:t>   ★ 专性好氧微生物  </a:t>
            </a:r>
            <a:br>
              <a:rPr lang="zh-CN" altLang="en-US" baseline="0" dirty="0">
                <a:latin typeface="楷体_GB2312" pitchFamily="49" charset="-122"/>
              </a:rPr>
            </a:br>
            <a:r>
              <a:rPr lang="zh-CN" altLang="en-US" baseline="0" dirty="0">
                <a:latin typeface="楷体_GB2312" pitchFamily="49" charset="-122"/>
              </a:rPr>
              <a:t>      必须要有分子氧才能生长，有完整的呼吸链，以分子氧作为最终氢受体，细胞中有 </a:t>
            </a:r>
            <a:r>
              <a:rPr lang="en-US" altLang="zh-CN" baseline="0" dirty="0">
                <a:latin typeface="楷体_GB2312" pitchFamily="49" charset="-122"/>
              </a:rPr>
              <a:t>SOD </a:t>
            </a:r>
            <a:r>
              <a:rPr lang="zh-CN" altLang="en-US" baseline="0" dirty="0">
                <a:latin typeface="楷体_GB2312" pitchFamily="49" charset="-122"/>
              </a:rPr>
              <a:t>和 过氧化氢酶。   </a:t>
            </a:r>
            <a:br>
              <a:rPr lang="zh-CN" altLang="en-US" baseline="0" dirty="0">
                <a:latin typeface="楷体_GB2312" pitchFamily="49" charset="-122"/>
              </a:rPr>
            </a:br>
            <a:r>
              <a:rPr lang="zh-CN" altLang="en-US" baseline="0" dirty="0">
                <a:latin typeface="楷体_GB2312" pitchFamily="49" charset="-122"/>
              </a:rPr>
              <a:t>   ★ 兼性厌氧微生物 </a:t>
            </a:r>
            <a:br>
              <a:rPr lang="zh-CN" altLang="en-US" baseline="0" dirty="0">
                <a:latin typeface="楷体_GB2312" pitchFamily="49" charset="-122"/>
              </a:rPr>
            </a:br>
            <a:r>
              <a:rPr lang="zh-CN" altLang="en-US" baseline="0" dirty="0">
                <a:latin typeface="楷体_GB2312" pitchFamily="49" charset="-122"/>
              </a:rPr>
              <a:t>      主要行有氧呼吸，有完整的呼吸链， 具有 </a:t>
            </a:r>
            <a:r>
              <a:rPr lang="en-US" altLang="zh-CN" baseline="0" dirty="0">
                <a:latin typeface="楷体_GB2312" pitchFamily="49" charset="-122"/>
              </a:rPr>
              <a:t>SOD </a:t>
            </a:r>
            <a:r>
              <a:rPr lang="zh-CN" altLang="en-US" baseline="0" dirty="0">
                <a:latin typeface="楷体_GB2312" pitchFamily="49" charset="-122"/>
              </a:rPr>
              <a:t>和 过氧化氢酶。</a:t>
            </a:r>
            <a:r>
              <a:rPr lang="zh-CN" altLang="en-US" baseline="0" dirty="0">
                <a:solidFill>
                  <a:srgbClr val="DE00DE"/>
                </a:solidFill>
                <a:latin typeface="楷体_GB2312" pitchFamily="49" charset="-122"/>
              </a:rPr>
              <a:t>但在无氧的条件下也可进行无氧呼吸。</a:t>
            </a:r>
            <a:br>
              <a:rPr lang="zh-CN" altLang="en-US" baseline="0" dirty="0">
                <a:solidFill>
                  <a:srgbClr val="DE00DE"/>
                </a:solidFill>
                <a:latin typeface="楷体_GB2312" pitchFamily="49" charset="-122"/>
              </a:rPr>
            </a:br>
            <a:r>
              <a:rPr lang="zh-CN" altLang="en-US" baseline="0" dirty="0">
                <a:latin typeface="楷体_GB2312" pitchFamily="49" charset="-122"/>
              </a:rPr>
              <a:t>   ★ 微好氧微生物       </a:t>
            </a:r>
            <a:br>
              <a:rPr lang="zh-CN" altLang="en-US" baseline="0" dirty="0">
                <a:latin typeface="楷体_GB2312" pitchFamily="49" charset="-122"/>
              </a:rPr>
            </a:br>
            <a:r>
              <a:rPr lang="zh-CN" altLang="en-US" baseline="0" dirty="0">
                <a:latin typeface="楷体_GB2312" pitchFamily="49" charset="-122"/>
              </a:rPr>
              <a:t>      在较低的氧浓度下生长，有呼吸链。具有 </a:t>
            </a:r>
            <a:r>
              <a:rPr lang="en-US" altLang="zh-CN" baseline="0" dirty="0">
                <a:latin typeface="楷体_GB2312" pitchFamily="49" charset="-122"/>
              </a:rPr>
              <a:t>SOD</a:t>
            </a:r>
            <a:r>
              <a:rPr lang="zh-CN" altLang="en-US" baseline="0" dirty="0">
                <a:latin typeface="楷体_GB2312" pitchFamily="49" charset="-122"/>
              </a:rPr>
              <a:t>，但没有过氧化氢酶。</a:t>
            </a:r>
            <a:endParaRPr lang="zh-CN" altLang="en-US" baseline="0" dirty="0">
              <a:latin typeface="楷体_GB2312" pitchFamily="49" charset="-122"/>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8306" name="Rectangle 3"/>
          <p:cNvSpPr/>
          <p:nvPr/>
        </p:nvSpPr>
        <p:spPr>
          <a:xfrm>
            <a:off x="152400" y="1792288"/>
            <a:ext cx="8991600" cy="3694112"/>
          </a:xfrm>
          <a:prstGeom prst="rect">
            <a:avLst/>
          </a:prstGeom>
          <a:noFill/>
          <a:ln w="9525">
            <a:noFill/>
          </a:ln>
        </p:spPr>
        <p:txBody>
          <a:bodyPr>
            <a:spAutoFit/>
          </a:bodyPr>
          <a:p>
            <a:pPr>
              <a:lnSpc>
                <a:spcPct val="135000"/>
              </a:lnSpc>
              <a:spcBef>
                <a:spcPct val="20000"/>
              </a:spcBef>
              <a:buClr>
                <a:schemeClr val="folHlink"/>
              </a:buClr>
              <a:buSzPct val="60000"/>
              <a:buFont typeface="Wingdings" panose="05000000000000000000" pitchFamily="2" charset="2"/>
            </a:pPr>
            <a:r>
              <a:rPr lang="en-US" altLang="zh-CN" baseline="0" dirty="0">
                <a:latin typeface="楷体_GB2312" pitchFamily="49" charset="-122"/>
              </a:rPr>
              <a:t>  ★</a:t>
            </a:r>
            <a:r>
              <a:rPr lang="en-US" altLang="zh-CN" baseline="0" dirty="0">
                <a:solidFill>
                  <a:schemeClr val="tx2"/>
                </a:solidFill>
                <a:latin typeface="楷体_GB2312" pitchFamily="49" charset="-122"/>
              </a:rPr>
              <a:t> </a:t>
            </a:r>
            <a:r>
              <a:rPr lang="zh-CN" altLang="en-US" baseline="0" dirty="0">
                <a:latin typeface="楷体_GB2312" pitchFamily="49" charset="-122"/>
              </a:rPr>
              <a:t>耐氧微生物         </a:t>
            </a:r>
            <a:br>
              <a:rPr lang="zh-CN" altLang="en-US" baseline="0" dirty="0">
                <a:latin typeface="楷体_GB2312" pitchFamily="49" charset="-122"/>
              </a:rPr>
            </a:br>
            <a:r>
              <a:rPr lang="zh-CN" altLang="en-US" baseline="0" dirty="0">
                <a:latin typeface="楷体_GB2312" pitchFamily="49" charset="-122"/>
              </a:rPr>
              <a:t>     生长不需要氧气，但氧分子对它们也无害。没有</a:t>
            </a:r>
            <a:endParaRPr lang="zh-CN" altLang="en-US" baseline="0" dirty="0">
              <a:latin typeface="楷体_GB2312" pitchFamily="49" charset="-122"/>
            </a:endParaRPr>
          </a:p>
          <a:p>
            <a:pPr>
              <a:lnSpc>
                <a:spcPct val="135000"/>
              </a:lnSpc>
              <a:spcBef>
                <a:spcPct val="20000"/>
              </a:spcBef>
              <a:buClr>
                <a:schemeClr val="folHlink"/>
              </a:buClr>
              <a:buSzPct val="60000"/>
              <a:buFont typeface="Wingdings" panose="05000000000000000000" pitchFamily="2" charset="2"/>
            </a:pPr>
            <a:r>
              <a:rPr lang="zh-CN" altLang="en-US" baseline="0" dirty="0">
                <a:latin typeface="楷体_GB2312" pitchFamily="49" charset="-122"/>
              </a:rPr>
              <a:t>  呼吸链，不能利用氧，具有 </a:t>
            </a:r>
            <a:r>
              <a:rPr lang="en-US" altLang="zh-CN" baseline="0" dirty="0">
                <a:latin typeface="楷体_GB2312" pitchFamily="49" charset="-122"/>
              </a:rPr>
              <a:t>SOD </a:t>
            </a:r>
            <a:r>
              <a:rPr lang="zh-CN" altLang="en-US" baseline="0" dirty="0">
                <a:latin typeface="楷体_GB2312" pitchFamily="49" charset="-122"/>
              </a:rPr>
              <a:t>和 过氧化氢酶 。</a:t>
            </a:r>
            <a:endParaRPr lang="zh-CN" altLang="en-US" baseline="0" dirty="0">
              <a:latin typeface="楷体_GB2312" pitchFamily="49" charset="-122"/>
            </a:endParaRPr>
          </a:p>
          <a:p>
            <a:pPr>
              <a:lnSpc>
                <a:spcPct val="135000"/>
              </a:lnSpc>
              <a:spcBef>
                <a:spcPct val="20000"/>
              </a:spcBef>
              <a:buClr>
                <a:schemeClr val="folHlink"/>
              </a:buClr>
              <a:buSzPct val="60000"/>
              <a:buFont typeface="Wingdings" panose="05000000000000000000" pitchFamily="2" charset="2"/>
            </a:pPr>
            <a:r>
              <a:rPr lang="zh-CN" altLang="en-US" baseline="0" dirty="0">
                <a:latin typeface="楷体_GB2312" pitchFamily="49" charset="-122"/>
              </a:rPr>
              <a:t>     </a:t>
            </a:r>
            <a:r>
              <a:rPr lang="zh-CN" altLang="en-US" baseline="0" dirty="0">
                <a:solidFill>
                  <a:srgbClr val="DE00DE"/>
                </a:solidFill>
                <a:latin typeface="楷体_GB2312" pitchFamily="49" charset="-122"/>
              </a:rPr>
              <a:t>可以在有氧的条件下进行无氧呼吸。</a:t>
            </a:r>
            <a:endParaRPr lang="zh-CN" altLang="en-US" baseline="0" dirty="0">
              <a:solidFill>
                <a:srgbClr val="DE00DE"/>
              </a:solidFill>
              <a:latin typeface="楷体_GB2312" pitchFamily="49" charset="-122"/>
            </a:endParaRPr>
          </a:p>
          <a:p>
            <a:pPr>
              <a:lnSpc>
                <a:spcPct val="135000"/>
              </a:lnSpc>
            </a:pPr>
            <a:r>
              <a:rPr lang="zh-CN" altLang="en-US" baseline="0" dirty="0">
                <a:latin typeface="楷体_GB2312" pitchFamily="49" charset="-122"/>
              </a:rPr>
              <a:t>  ★ 专性厌氧微生物 </a:t>
            </a:r>
            <a:endParaRPr lang="zh-CN" altLang="en-US" baseline="0" dirty="0">
              <a:latin typeface="楷体_GB2312" pitchFamily="49" charset="-122"/>
            </a:endParaRPr>
          </a:p>
          <a:p>
            <a:pPr>
              <a:lnSpc>
                <a:spcPct val="135000"/>
              </a:lnSpc>
            </a:pPr>
            <a:r>
              <a:rPr lang="zh-CN" altLang="en-US" baseline="0" dirty="0">
                <a:latin typeface="楷体_GB2312" pitchFamily="49" charset="-122"/>
              </a:rPr>
              <a:t>     行无氧呼吸，没有呼吸链，不具有</a:t>
            </a:r>
            <a:r>
              <a:rPr lang="en-US" altLang="zh-CN" baseline="0" dirty="0">
                <a:latin typeface="楷体_GB2312" pitchFamily="49" charset="-122"/>
              </a:rPr>
              <a:t>SOD</a:t>
            </a:r>
            <a:r>
              <a:rPr lang="zh-CN" altLang="en-US" baseline="0" dirty="0">
                <a:latin typeface="楷体_GB2312" pitchFamily="49" charset="-122"/>
              </a:rPr>
              <a:t>。</a:t>
            </a:r>
            <a:endParaRPr lang="zh-CN" altLang="en-US" baseline="0" dirty="0">
              <a:latin typeface="楷体_GB2312" pitchFamily="49" charset="-122"/>
            </a:endParaRPr>
          </a:p>
          <a:p>
            <a:pPr>
              <a:lnSpc>
                <a:spcPct val="135000"/>
              </a:lnSpc>
            </a:pPr>
            <a:r>
              <a:rPr lang="zh-CN" altLang="en-US" baseline="0" dirty="0">
                <a:latin typeface="楷体_GB2312" pitchFamily="49" charset="-122"/>
              </a:rPr>
              <a:t>     </a:t>
            </a:r>
            <a:r>
              <a:rPr lang="zh-CN" altLang="en-US" baseline="0" dirty="0">
                <a:solidFill>
                  <a:srgbClr val="DE00DE"/>
                </a:solidFill>
                <a:latin typeface="楷体_GB2312" pitchFamily="49" charset="-122"/>
              </a:rPr>
              <a:t>在有氧的条件下生长受到抑制或死亡。</a:t>
            </a:r>
            <a:endParaRPr lang="zh-CN" altLang="en-US" baseline="0" dirty="0">
              <a:solidFill>
                <a:srgbClr val="DE00DE"/>
              </a:solidFill>
              <a:latin typeface="楷体_GB2312" pitchFamily="49" charset="-122"/>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9330" name="Rectangle 2"/>
          <p:cNvSpPr/>
          <p:nvPr/>
        </p:nvSpPr>
        <p:spPr>
          <a:xfrm>
            <a:off x="152400" y="1023938"/>
            <a:ext cx="8839200" cy="5300662"/>
          </a:xfrm>
          <a:prstGeom prst="rect">
            <a:avLst/>
          </a:prstGeom>
          <a:noFill/>
          <a:ln w="57150">
            <a:noFill/>
          </a:ln>
        </p:spPr>
        <p:txBody>
          <a:bodyPr>
            <a:spAutoFit/>
          </a:bodyPr>
          <a:p>
            <a:pPr>
              <a:lnSpc>
                <a:spcPct val="130000"/>
              </a:lnSpc>
              <a:buClr>
                <a:srgbClr val="FF9900"/>
              </a:buClr>
              <a:buFont typeface="Wingdings" panose="05000000000000000000" pitchFamily="2" charset="2"/>
            </a:pPr>
            <a:r>
              <a:rPr lang="zh-CN" altLang="en-US" sz="2800" baseline="0" dirty="0">
                <a:solidFill>
                  <a:srgbClr val="000000"/>
                </a:solidFill>
                <a:latin typeface="楷体_GB2312" pitchFamily="49" charset="-122"/>
              </a:rPr>
              <a:t>渗透压 ： </a:t>
            </a:r>
            <a:br>
              <a:rPr lang="zh-CN" altLang="en-US" sz="2800" b="0" baseline="0" dirty="0">
                <a:solidFill>
                  <a:srgbClr val="000000"/>
                </a:solidFill>
                <a:latin typeface="楷体_GB2312" pitchFamily="49" charset="-122"/>
              </a:rPr>
            </a:br>
            <a:r>
              <a:rPr lang="zh-CN" altLang="en-GB" sz="2800" baseline="0" dirty="0">
                <a:latin typeface="楷体_GB2312" pitchFamily="49" charset="-122"/>
              </a:rPr>
              <a:t>     </a:t>
            </a:r>
            <a:r>
              <a:rPr lang="zh-CN" altLang="en-GB" sz="2600" baseline="0" dirty="0">
                <a:latin typeface="楷体_GB2312" pitchFamily="49" charset="-122"/>
              </a:rPr>
              <a:t>细胞内溶质浓度与胞外溶液的溶质浓度相等时，</a:t>
            </a:r>
            <a:endParaRPr lang="zh-CN" altLang="en-GB" sz="2600" baseline="0" dirty="0">
              <a:latin typeface="楷体_GB2312" pitchFamily="49" charset="-122"/>
            </a:endParaRPr>
          </a:p>
          <a:p>
            <a:pPr>
              <a:lnSpc>
                <a:spcPct val="130000"/>
              </a:lnSpc>
              <a:buClr>
                <a:srgbClr val="FF9900"/>
              </a:buClr>
              <a:buFont typeface="Wingdings" panose="05000000000000000000" pitchFamily="2" charset="2"/>
            </a:pPr>
            <a:r>
              <a:rPr lang="zh-CN" altLang="en-GB" sz="2600" baseline="0" dirty="0">
                <a:latin typeface="楷体_GB2312" pitchFamily="49" charset="-122"/>
              </a:rPr>
              <a:t>为</a:t>
            </a:r>
            <a:r>
              <a:rPr lang="zh-CN" altLang="en-GB" sz="2600" baseline="0" dirty="0">
                <a:solidFill>
                  <a:srgbClr val="DE00DE"/>
                </a:solidFill>
                <a:latin typeface="楷体_GB2312" pitchFamily="49" charset="-122"/>
              </a:rPr>
              <a:t>等渗</a:t>
            </a:r>
            <a:r>
              <a:rPr lang="zh-CN" altLang="en-GB" sz="2600" baseline="0" dirty="0">
                <a:latin typeface="楷体_GB2312" pitchFamily="49" charset="-122"/>
              </a:rPr>
              <a:t>溶液；</a:t>
            </a:r>
            <a:endParaRPr lang="zh-CN" altLang="en-GB" sz="2600" baseline="0" dirty="0">
              <a:latin typeface="楷体_GB2312" pitchFamily="49" charset="-122"/>
            </a:endParaRPr>
          </a:p>
          <a:p>
            <a:pPr>
              <a:lnSpc>
                <a:spcPct val="130000"/>
              </a:lnSpc>
              <a:buClr>
                <a:srgbClr val="FF9900"/>
              </a:buClr>
              <a:buFont typeface="Wingdings" panose="05000000000000000000" pitchFamily="2" charset="2"/>
            </a:pPr>
            <a:r>
              <a:rPr lang="zh-CN" altLang="en-GB" sz="2600" baseline="0" dirty="0">
                <a:latin typeface="楷体_GB2312" pitchFamily="49" charset="-122"/>
              </a:rPr>
              <a:t>     溶液的溶质浓度高于胞内溶质浓度为</a:t>
            </a:r>
            <a:r>
              <a:rPr lang="zh-CN" altLang="en-GB" sz="2600" baseline="0" dirty="0">
                <a:solidFill>
                  <a:srgbClr val="DE00DE"/>
                </a:solidFill>
                <a:latin typeface="楷体_GB2312" pitchFamily="49" charset="-122"/>
              </a:rPr>
              <a:t>高渗</a:t>
            </a:r>
            <a:r>
              <a:rPr lang="zh-CN" altLang="en-GB" sz="2600" baseline="0" dirty="0">
                <a:latin typeface="楷体_GB2312" pitchFamily="49" charset="-122"/>
              </a:rPr>
              <a:t>溶液；</a:t>
            </a:r>
            <a:endParaRPr lang="zh-CN" altLang="en-GB" sz="2600" baseline="0" dirty="0">
              <a:latin typeface="楷体_GB2312" pitchFamily="49" charset="-122"/>
            </a:endParaRPr>
          </a:p>
          <a:p>
            <a:pPr>
              <a:lnSpc>
                <a:spcPct val="130000"/>
              </a:lnSpc>
              <a:buClr>
                <a:srgbClr val="FF9900"/>
              </a:buClr>
              <a:buFont typeface="Wingdings" panose="05000000000000000000" pitchFamily="2" charset="2"/>
            </a:pPr>
            <a:r>
              <a:rPr lang="zh-CN" altLang="en-GB" sz="2600" baseline="0" dirty="0">
                <a:latin typeface="楷体_GB2312" pitchFamily="49" charset="-122"/>
              </a:rPr>
              <a:t>     溶液的溶质浓度低于胞内溶质浓度为</a:t>
            </a:r>
            <a:r>
              <a:rPr lang="zh-CN" altLang="en-GB" sz="2600" baseline="0" dirty="0">
                <a:solidFill>
                  <a:srgbClr val="DE00DE"/>
                </a:solidFill>
                <a:latin typeface="楷体_GB2312" pitchFamily="49" charset="-122"/>
              </a:rPr>
              <a:t>低渗</a:t>
            </a:r>
            <a:r>
              <a:rPr lang="zh-CN" altLang="en-GB" sz="2600" baseline="0" dirty="0">
                <a:latin typeface="楷体_GB2312" pitchFamily="49" charset="-122"/>
              </a:rPr>
              <a:t>溶液。</a:t>
            </a:r>
            <a:endParaRPr lang="zh-CN" altLang="en-GB" sz="2600" baseline="0" dirty="0">
              <a:latin typeface="楷体_GB2312" pitchFamily="49" charset="-122"/>
            </a:endParaRPr>
          </a:p>
          <a:p>
            <a:pPr>
              <a:lnSpc>
                <a:spcPct val="130000"/>
              </a:lnSpc>
              <a:buClr>
                <a:srgbClr val="FF9900"/>
              </a:buClr>
              <a:buFont typeface="Wingdings" panose="05000000000000000000" pitchFamily="2" charset="2"/>
            </a:pPr>
            <a:r>
              <a:rPr lang="zh-CN" altLang="en-GB" sz="2600" baseline="0" dirty="0">
                <a:latin typeface="楷体_GB2312" pitchFamily="49" charset="-122"/>
              </a:rPr>
              <a:t>    </a:t>
            </a:r>
            <a:endParaRPr lang="zh-CN" altLang="en-GB" sz="2600" baseline="0" dirty="0">
              <a:latin typeface="楷体_GB2312" pitchFamily="49" charset="-122"/>
            </a:endParaRPr>
          </a:p>
          <a:p>
            <a:pPr>
              <a:lnSpc>
                <a:spcPct val="130000"/>
              </a:lnSpc>
              <a:buClr>
                <a:srgbClr val="FF9900"/>
              </a:buClr>
              <a:buFont typeface="Wingdings" panose="05000000000000000000" pitchFamily="2" charset="2"/>
            </a:pPr>
            <a:r>
              <a:rPr lang="zh-CN" altLang="en-GB" sz="2600" baseline="0" dirty="0">
                <a:latin typeface="楷体_GB2312" pitchFamily="49" charset="-122"/>
              </a:rPr>
              <a:t>     在等渗溶液中,微生物的活动保持正常,细胞外形不变。</a:t>
            </a:r>
            <a:endParaRPr lang="zh-CN" altLang="en-GB" sz="2600" baseline="0" dirty="0">
              <a:latin typeface="楷体_GB2312" pitchFamily="49" charset="-122"/>
            </a:endParaRPr>
          </a:p>
          <a:p>
            <a:pPr>
              <a:lnSpc>
                <a:spcPct val="130000"/>
              </a:lnSpc>
              <a:buClr>
                <a:srgbClr val="FF9900"/>
              </a:buClr>
              <a:buFont typeface="Wingdings" panose="05000000000000000000" pitchFamily="2" charset="2"/>
            </a:pPr>
            <a:r>
              <a:rPr lang="zh-CN" altLang="en-GB" sz="2600" baseline="0" dirty="0">
                <a:latin typeface="楷体_GB2312" pitchFamily="49" charset="-122"/>
              </a:rPr>
              <a:t>     在高渗溶液中,细胞易失水,脱水后发生质壁分离,生长受抑制或死亡。(盐渍和糖渍保藏食品)</a:t>
            </a:r>
            <a:endParaRPr lang="zh-CN" altLang="en-GB" sz="2600" baseline="0" dirty="0">
              <a:latin typeface="楷体_GB2312" pitchFamily="49" charset="-122"/>
            </a:endParaRPr>
          </a:p>
          <a:p>
            <a:pPr>
              <a:lnSpc>
                <a:spcPct val="130000"/>
              </a:lnSpc>
              <a:buClr>
                <a:srgbClr val="FF9900"/>
              </a:buClr>
              <a:buFont typeface="Wingdings" panose="05000000000000000000" pitchFamily="2" charset="2"/>
            </a:pPr>
            <a:r>
              <a:rPr lang="zh-CN" altLang="en-GB" sz="2600" baseline="0" dirty="0">
                <a:latin typeface="楷体_GB2312" pitchFamily="49" charset="-122"/>
              </a:rPr>
              <a:t>     在低渗溶液中,细胞吸水膨胀,甚至导致细胞破裂死亡。</a:t>
            </a:r>
            <a:endParaRPr lang="zh-CN" altLang="en-GB" sz="2600" baseline="0" dirty="0">
              <a:latin typeface="楷体_GB2312" pitchFamily="49" charset="-122"/>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354" name="Rectangle 2"/>
          <p:cNvSpPr/>
          <p:nvPr/>
        </p:nvSpPr>
        <p:spPr>
          <a:xfrm>
            <a:off x="228600" y="877888"/>
            <a:ext cx="8839200" cy="5751512"/>
          </a:xfrm>
          <a:prstGeom prst="rect">
            <a:avLst/>
          </a:prstGeom>
          <a:noFill/>
          <a:ln w="57150">
            <a:noFill/>
          </a:ln>
        </p:spPr>
        <p:txBody>
          <a:bodyPr>
            <a:spAutoFit/>
          </a:bodyPr>
          <a:p>
            <a:pPr>
              <a:lnSpc>
                <a:spcPct val="140000"/>
              </a:lnSpc>
              <a:spcBef>
                <a:spcPct val="50000"/>
              </a:spcBef>
              <a:buClr>
                <a:srgbClr val="FF9900"/>
              </a:buClr>
              <a:buFont typeface="Wingdings" panose="05000000000000000000" pitchFamily="2" charset="2"/>
            </a:pPr>
            <a:r>
              <a:rPr lang="zh-CN" altLang="en-GB" baseline="0" dirty="0">
                <a:latin typeface="楷体_GB2312" pitchFamily="49" charset="-122"/>
              </a:rPr>
              <a:t>渗透压与溶质的种类及浓度有关:</a:t>
            </a:r>
            <a:endParaRPr lang="zh-CN" altLang="en-GB" baseline="0" dirty="0">
              <a:latin typeface="楷体_GB2312" pitchFamily="49" charset="-122"/>
            </a:endParaRPr>
          </a:p>
          <a:p>
            <a:pPr>
              <a:lnSpc>
                <a:spcPct val="140000"/>
              </a:lnSpc>
              <a:spcBef>
                <a:spcPct val="50000"/>
              </a:spcBef>
              <a:buClr>
                <a:srgbClr val="FF33CC"/>
              </a:buClr>
              <a:buChar char="o"/>
            </a:pPr>
            <a:r>
              <a:rPr lang="zh-CN" altLang="en-GB" baseline="0" dirty="0">
                <a:latin typeface="楷体_GB2312" pitchFamily="49" charset="-122"/>
              </a:rPr>
              <a:t>   溶质浓度高,渗透压大.   </a:t>
            </a:r>
            <a:endParaRPr lang="zh-CN" altLang="en-GB" baseline="0" dirty="0">
              <a:latin typeface="楷体_GB2312" pitchFamily="49" charset="-122"/>
            </a:endParaRPr>
          </a:p>
          <a:p>
            <a:pPr>
              <a:lnSpc>
                <a:spcPct val="140000"/>
              </a:lnSpc>
              <a:spcBef>
                <a:spcPct val="50000"/>
              </a:spcBef>
              <a:buClr>
                <a:srgbClr val="FF33CC"/>
              </a:buClr>
              <a:buChar char="o"/>
            </a:pPr>
            <a:r>
              <a:rPr lang="zh-CN" altLang="en-GB" baseline="0" dirty="0">
                <a:latin typeface="楷体_GB2312" pitchFamily="49" charset="-122"/>
              </a:rPr>
              <a:t>   不同种类的溶质形成的渗透压大小不同,</a:t>
            </a:r>
            <a:endParaRPr lang="zh-CN" altLang="en-GB" baseline="0" dirty="0">
              <a:latin typeface="楷体_GB2312" pitchFamily="49" charset="-122"/>
            </a:endParaRPr>
          </a:p>
          <a:p>
            <a:pPr>
              <a:lnSpc>
                <a:spcPct val="140000"/>
              </a:lnSpc>
              <a:buClr>
                <a:srgbClr val="FF33CC"/>
              </a:buClr>
            </a:pPr>
            <a:r>
              <a:rPr lang="zh-CN" altLang="en-GB" baseline="0" dirty="0">
                <a:latin typeface="楷体_GB2312" pitchFamily="49" charset="-122"/>
              </a:rPr>
              <a:t>        小分子溶液比大分子溶液渗透压大；</a:t>
            </a:r>
            <a:endParaRPr lang="zh-CN" altLang="en-GB" baseline="0" dirty="0">
              <a:latin typeface="楷体_GB2312" pitchFamily="49" charset="-122"/>
            </a:endParaRPr>
          </a:p>
          <a:p>
            <a:pPr>
              <a:lnSpc>
                <a:spcPct val="140000"/>
              </a:lnSpc>
              <a:buClr>
                <a:srgbClr val="FF33CC"/>
              </a:buClr>
            </a:pPr>
            <a:r>
              <a:rPr lang="zh-CN" altLang="en-GB" baseline="0" dirty="0">
                <a:latin typeface="楷体_GB2312" pitchFamily="49" charset="-122"/>
              </a:rPr>
              <a:t>        离子溶液比分子溶液渗透压大；</a:t>
            </a:r>
            <a:endParaRPr lang="zh-CN" altLang="en-GB" baseline="0" dirty="0">
              <a:latin typeface="楷体_GB2312" pitchFamily="49" charset="-122"/>
            </a:endParaRPr>
          </a:p>
          <a:p>
            <a:pPr>
              <a:lnSpc>
                <a:spcPct val="140000"/>
              </a:lnSpc>
              <a:buClr>
                <a:srgbClr val="FF33CC"/>
              </a:buClr>
            </a:pPr>
            <a:r>
              <a:rPr lang="zh-CN" altLang="en-GB" baseline="0" dirty="0">
                <a:latin typeface="楷体_GB2312" pitchFamily="49" charset="-122"/>
              </a:rPr>
              <a:t>        相同含量的盐、糖、蛋白质所形成的溶液渗透压为：</a:t>
            </a:r>
            <a:endParaRPr lang="zh-CN" altLang="en-GB" baseline="0" dirty="0">
              <a:latin typeface="楷体_GB2312" pitchFamily="49" charset="-122"/>
            </a:endParaRPr>
          </a:p>
          <a:p>
            <a:pPr>
              <a:lnSpc>
                <a:spcPct val="140000"/>
              </a:lnSpc>
              <a:buClr>
                <a:srgbClr val="FF33CC"/>
              </a:buClr>
            </a:pPr>
            <a:r>
              <a:rPr lang="zh-CN" altLang="en-GB" baseline="0" dirty="0">
                <a:latin typeface="楷体_GB2312" pitchFamily="49" charset="-122"/>
              </a:rPr>
              <a:t>              盐 &gt; 糖&gt; 蛋白质。</a:t>
            </a:r>
            <a:endParaRPr lang="zh-CN" altLang="en-GB" baseline="0" dirty="0">
              <a:latin typeface="楷体_GB2312" pitchFamily="49" charset="-122"/>
            </a:endParaRPr>
          </a:p>
          <a:p>
            <a:pPr>
              <a:lnSpc>
                <a:spcPct val="140000"/>
              </a:lnSpc>
              <a:spcBef>
                <a:spcPct val="50000"/>
              </a:spcBef>
              <a:buClr>
                <a:srgbClr val="FF33CC"/>
              </a:buClr>
              <a:buChar char="o"/>
            </a:pPr>
            <a:r>
              <a:rPr lang="zh-CN" altLang="en-GB" baseline="0" dirty="0">
                <a:latin typeface="楷体_GB2312" pitchFamily="49" charset="-122"/>
              </a:rPr>
              <a:t>   对于一般微生物来说，在含盐5%～30%或含糖30%～80%的高渗条件下可抑制或杀死某些微生物。但各种微生物承受渗透压的能力不同，有些能在高渗条件下生长，称其为</a:t>
            </a:r>
            <a:r>
              <a:rPr lang="zh-CN" altLang="en-GB" baseline="0" dirty="0">
                <a:solidFill>
                  <a:srgbClr val="DE00DE"/>
                </a:solidFill>
                <a:latin typeface="楷体_GB2312" pitchFamily="49" charset="-122"/>
              </a:rPr>
              <a:t>耐高渗微生物</a:t>
            </a:r>
            <a:r>
              <a:rPr lang="zh-CN" altLang="en-GB" baseline="0" dirty="0">
                <a:latin typeface="楷体_GB2312" pitchFamily="49" charset="-122"/>
              </a:rPr>
              <a:t>。</a:t>
            </a:r>
            <a:endParaRPr lang="zh-CN" altLang="en-GB" baseline="0" dirty="0">
              <a:latin typeface="楷体_GB2312" pitchFamily="49" charset="-122"/>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1378" name="Rectangle 2"/>
          <p:cNvSpPr/>
          <p:nvPr/>
        </p:nvSpPr>
        <p:spPr>
          <a:xfrm>
            <a:off x="152400" y="152400"/>
            <a:ext cx="8839200" cy="6545263"/>
          </a:xfrm>
          <a:prstGeom prst="rect">
            <a:avLst/>
          </a:prstGeom>
          <a:noFill/>
          <a:ln w="9525">
            <a:noFill/>
          </a:ln>
        </p:spPr>
        <p:txBody>
          <a:bodyPr>
            <a:spAutoFit/>
          </a:bodyPr>
          <a:p>
            <a:pPr eaLnBrk="0" hangingPunct="0">
              <a:lnSpc>
                <a:spcPct val="135000"/>
              </a:lnSpc>
            </a:pPr>
            <a:r>
              <a:rPr lang="zh-CN" altLang="en-US" sz="3200" baseline="0" dirty="0">
                <a:latin typeface="华文新魏" panose="02010800040101010101" pitchFamily="2" charset="-122"/>
                <a:ea typeface="华文新魏" panose="02010800040101010101" pitchFamily="2" charset="-122"/>
              </a:rPr>
              <a:t>微生物生长的控制</a:t>
            </a:r>
            <a:br>
              <a:rPr lang="zh-CN" altLang="en-US" sz="800" baseline="0" dirty="0">
                <a:latin typeface="楷体_GB2312" pitchFamily="49" charset="-122"/>
              </a:rPr>
            </a:br>
            <a:r>
              <a:rPr lang="zh-CN" altLang="en-US" sz="800" baseline="0" dirty="0">
                <a:latin typeface="Times New Roman" panose="02020603050405020304" pitchFamily="18" charset="0"/>
                <a:ea typeface="SimSun" panose="02010600030101010101" pitchFamily="2" charset="-122"/>
              </a:rPr>
              <a:t>      </a:t>
            </a:r>
            <a:endParaRPr lang="zh-CN" altLang="en-US" sz="800" baseline="0" dirty="0">
              <a:latin typeface="Times New Roman" panose="02020603050405020304" pitchFamily="18" charset="0"/>
              <a:ea typeface="SimSun" panose="02010600030101010101" pitchFamily="2" charset="-122"/>
            </a:endParaRPr>
          </a:p>
          <a:p>
            <a:pPr eaLnBrk="0" hangingPunct="0">
              <a:lnSpc>
                <a:spcPct val="135000"/>
              </a:lnSpc>
            </a:pPr>
            <a:r>
              <a:rPr lang="zh-CN" altLang="en-US" sz="2800" baseline="0" dirty="0">
                <a:latin typeface="Times New Roman" panose="02020603050405020304" pitchFamily="18" charset="0"/>
              </a:rPr>
              <a:t>几个基本概念：</a:t>
            </a:r>
            <a:endParaRPr lang="zh-CN" altLang="en-US" sz="2800" baseline="0" dirty="0">
              <a:latin typeface="Times New Roman" panose="02020603050405020304" pitchFamily="18" charset="0"/>
            </a:endParaRPr>
          </a:p>
          <a:p>
            <a:pPr eaLnBrk="0" hangingPunct="0">
              <a:lnSpc>
                <a:spcPct val="135000"/>
              </a:lnSpc>
            </a:pPr>
            <a:r>
              <a:rPr lang="zh-CN" altLang="en-US" sz="2600" baseline="0" dirty="0">
                <a:latin typeface="楷体_GB2312" pitchFamily="49" charset="-122"/>
              </a:rPr>
              <a:t> </a:t>
            </a:r>
            <a:r>
              <a:rPr lang="zh-CN" altLang="en-US" sz="2600" b="0" baseline="0" dirty="0">
                <a:latin typeface="楷体_GB2312" pitchFamily="49" charset="-122"/>
              </a:rPr>
              <a:t> </a:t>
            </a:r>
            <a:r>
              <a:rPr lang="en-US" altLang="zh-CN" sz="2600" baseline="0" dirty="0">
                <a:latin typeface="楷体_GB2312" pitchFamily="49" charset="-122"/>
              </a:rPr>
              <a:t>A.  </a:t>
            </a:r>
            <a:r>
              <a:rPr lang="zh-CN" altLang="en-US" sz="2600" baseline="0" dirty="0">
                <a:latin typeface="楷体_GB2312" pitchFamily="49" charset="-122"/>
              </a:rPr>
              <a:t>抑制  和  死亡 ：</a:t>
            </a:r>
            <a:endParaRPr lang="zh-CN" altLang="en-US" sz="2600" baseline="0" dirty="0">
              <a:latin typeface="楷体_GB2312" pitchFamily="49" charset="-122"/>
            </a:endParaRPr>
          </a:p>
          <a:p>
            <a:pPr>
              <a:lnSpc>
                <a:spcPct val="120000"/>
              </a:lnSpc>
              <a:spcBef>
                <a:spcPct val="20000"/>
              </a:spcBef>
              <a:buClr>
                <a:schemeClr val="folHlink"/>
              </a:buClr>
              <a:buSzPct val="60000"/>
              <a:buFont typeface="Wingdings" panose="05000000000000000000" pitchFamily="2" charset="2"/>
            </a:pPr>
            <a:r>
              <a:rPr lang="zh-CN" altLang="en-US" baseline="0" dirty="0">
                <a:latin typeface="楷体_GB2312" pitchFamily="49" charset="-122"/>
              </a:rPr>
              <a:t>     在亚致死剂量因子作用下导致微生物生长停止，但在移去这种因子后生长仍可恢复的生物学现象，称为 </a:t>
            </a:r>
            <a:r>
              <a:rPr lang="zh-CN" altLang="en-US" baseline="0" dirty="0">
                <a:solidFill>
                  <a:srgbClr val="DE00DE"/>
                </a:solidFill>
                <a:latin typeface="楷体_GB2312" pitchFamily="49" charset="-122"/>
              </a:rPr>
              <a:t>抑制 </a:t>
            </a:r>
            <a:r>
              <a:rPr lang="zh-CN" altLang="en-US" baseline="0" dirty="0">
                <a:latin typeface="楷体_GB2312" pitchFamily="49" charset="-122"/>
              </a:rPr>
              <a:t>。</a:t>
            </a:r>
            <a:endParaRPr lang="zh-CN" altLang="en-US" baseline="0" dirty="0">
              <a:latin typeface="楷体_GB2312" pitchFamily="49" charset="-122"/>
            </a:endParaRPr>
          </a:p>
          <a:p>
            <a:pPr>
              <a:lnSpc>
                <a:spcPct val="120000"/>
              </a:lnSpc>
              <a:spcBef>
                <a:spcPct val="20000"/>
              </a:spcBef>
              <a:buClr>
                <a:schemeClr val="folHlink"/>
              </a:buClr>
              <a:buSzPct val="60000"/>
              <a:buFont typeface="Wingdings" panose="05000000000000000000" pitchFamily="2" charset="2"/>
            </a:pPr>
            <a:r>
              <a:rPr lang="zh-CN" altLang="en-US" baseline="0" dirty="0">
                <a:latin typeface="楷体_GB2312" pitchFamily="49" charset="-122"/>
              </a:rPr>
              <a:t>     在致死剂量因子或亚致死剂量因子长时间作用下，导致微生物生长能力不可逆地丧失，即使移去这种因子后生长仍不能恢复的生物学现象，称为 </a:t>
            </a:r>
            <a:r>
              <a:rPr lang="zh-CN" altLang="en-US" baseline="0" dirty="0">
                <a:solidFill>
                  <a:srgbClr val="DE00DE"/>
                </a:solidFill>
                <a:latin typeface="楷体_GB2312" pitchFamily="49" charset="-122"/>
              </a:rPr>
              <a:t>死亡</a:t>
            </a:r>
            <a:r>
              <a:rPr lang="zh-CN" altLang="en-US" baseline="0" dirty="0">
                <a:latin typeface="楷体_GB2312" pitchFamily="49" charset="-122"/>
              </a:rPr>
              <a:t> 。</a:t>
            </a:r>
            <a:endParaRPr lang="zh-CN" altLang="en-US" baseline="0" dirty="0">
              <a:latin typeface="楷体_GB2312" pitchFamily="49" charset="-122"/>
            </a:endParaRPr>
          </a:p>
          <a:p>
            <a:pPr>
              <a:lnSpc>
                <a:spcPct val="120000"/>
              </a:lnSpc>
              <a:spcBef>
                <a:spcPct val="20000"/>
              </a:spcBef>
              <a:buClr>
                <a:schemeClr val="folHlink"/>
              </a:buClr>
              <a:buSzPct val="60000"/>
              <a:buFont typeface="Wingdings" panose="05000000000000000000" pitchFamily="2" charset="2"/>
            </a:pPr>
            <a:endParaRPr lang="zh-CN" altLang="en-US" sz="800" baseline="0" dirty="0">
              <a:latin typeface="楷体_GB2312" pitchFamily="49" charset="-122"/>
            </a:endParaRPr>
          </a:p>
          <a:p>
            <a:pPr>
              <a:lnSpc>
                <a:spcPct val="120000"/>
              </a:lnSpc>
              <a:spcBef>
                <a:spcPct val="20000"/>
              </a:spcBef>
              <a:buClr>
                <a:schemeClr val="folHlink"/>
              </a:buClr>
              <a:buSzPct val="60000"/>
              <a:buFont typeface="Wingdings" panose="05000000000000000000" pitchFamily="2" charset="2"/>
            </a:pPr>
            <a:r>
              <a:rPr lang="zh-CN" altLang="en-US" baseline="0" dirty="0">
                <a:latin typeface="楷体_GB2312" pitchFamily="49" charset="-122"/>
              </a:rPr>
              <a:t>  </a:t>
            </a:r>
            <a:r>
              <a:rPr lang="en-US" altLang="zh-CN" sz="2600" baseline="0" dirty="0">
                <a:latin typeface="楷体_GB2312" pitchFamily="49" charset="-122"/>
              </a:rPr>
              <a:t>B.  </a:t>
            </a:r>
            <a:r>
              <a:rPr lang="zh-CN" altLang="en-US" sz="2600" baseline="0" dirty="0">
                <a:latin typeface="楷体_GB2312" pitchFamily="49" charset="-122"/>
              </a:rPr>
              <a:t>抑制法： 防腐  和  化疗 ：</a:t>
            </a:r>
            <a:endParaRPr lang="zh-CN" altLang="en-US" sz="2600" baseline="0" dirty="0">
              <a:latin typeface="楷体_GB2312" pitchFamily="49" charset="-122"/>
            </a:endParaRPr>
          </a:p>
          <a:p>
            <a:pPr>
              <a:lnSpc>
                <a:spcPct val="120000"/>
              </a:lnSpc>
              <a:spcBef>
                <a:spcPct val="20000"/>
              </a:spcBef>
              <a:buClr>
                <a:schemeClr val="folHlink"/>
              </a:buClr>
              <a:buSzPct val="60000"/>
              <a:buFont typeface="Wingdings" panose="05000000000000000000" pitchFamily="2" charset="2"/>
            </a:pPr>
            <a:r>
              <a:rPr lang="zh-CN" altLang="en-US" baseline="0" dirty="0">
                <a:latin typeface="楷体_GB2312" pitchFamily="49" charset="-122"/>
              </a:rPr>
              <a:t>     在某些化学物质或物理因子作用下，防止或抑制微生物生长、繁殖，以达到防止食物腐败或其他物质霉变的措施，称为 </a:t>
            </a:r>
            <a:r>
              <a:rPr lang="zh-CN" altLang="en-US" baseline="0" dirty="0">
                <a:solidFill>
                  <a:srgbClr val="DE00DE"/>
                </a:solidFill>
                <a:latin typeface="楷体_GB2312" pitchFamily="49" charset="-122"/>
              </a:rPr>
              <a:t>防腐</a:t>
            </a:r>
            <a:r>
              <a:rPr lang="zh-CN" altLang="en-US" baseline="0" dirty="0">
                <a:latin typeface="楷体_GB2312" pitchFamily="49" charset="-122"/>
              </a:rPr>
              <a:t>。（如：低温、干燥、高渗、缺氧、防腐剂等等）</a:t>
            </a:r>
            <a:endParaRPr lang="zh-CN" altLang="en-US" baseline="0" dirty="0">
              <a:latin typeface="楷体_GB2312" pitchFamily="49" charset="-122"/>
            </a:endParaRP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02" name="Rectangle 2"/>
          <p:cNvSpPr/>
          <p:nvPr/>
        </p:nvSpPr>
        <p:spPr>
          <a:xfrm>
            <a:off x="152400" y="152400"/>
            <a:ext cx="8839200" cy="6465888"/>
          </a:xfrm>
          <a:prstGeom prst="rect">
            <a:avLst/>
          </a:prstGeom>
          <a:noFill/>
          <a:ln w="9525">
            <a:noFill/>
          </a:ln>
        </p:spPr>
        <p:txBody>
          <a:bodyPr>
            <a:spAutoFit/>
          </a:bodyPr>
          <a:p>
            <a:pPr>
              <a:lnSpc>
                <a:spcPct val="140000"/>
              </a:lnSpc>
              <a:buClr>
                <a:schemeClr val="folHlink"/>
              </a:buClr>
              <a:buSzPct val="60000"/>
              <a:buFont typeface="Wingdings" panose="05000000000000000000" pitchFamily="2" charset="2"/>
            </a:pPr>
            <a:r>
              <a:rPr lang="en-US" altLang="zh-CN" baseline="0" dirty="0">
                <a:latin typeface="楷体_GB2312" pitchFamily="49" charset="-122"/>
              </a:rPr>
              <a:t>     </a:t>
            </a:r>
            <a:r>
              <a:rPr lang="zh-CN" altLang="en-US" baseline="0" dirty="0">
                <a:latin typeface="楷体_GB2312" pitchFamily="49" charset="-122"/>
              </a:rPr>
              <a:t>利用具有选择毒性的化学物质（如：磺胺、抗生素</a:t>
            </a:r>
            <a:endParaRPr lang="zh-CN" altLang="en-US" baseline="0" dirty="0">
              <a:latin typeface="楷体_GB2312" pitchFamily="49" charset="-122"/>
            </a:endParaRPr>
          </a:p>
          <a:p>
            <a:pPr>
              <a:lnSpc>
                <a:spcPct val="140000"/>
              </a:lnSpc>
              <a:buClr>
                <a:schemeClr val="folHlink"/>
              </a:buClr>
              <a:buSzPct val="60000"/>
              <a:buFont typeface="Wingdings" panose="05000000000000000000" pitchFamily="2" charset="2"/>
            </a:pPr>
            <a:r>
              <a:rPr lang="zh-CN" altLang="en-US" baseline="0" dirty="0">
                <a:latin typeface="楷体_GB2312" pitchFamily="49" charset="-122"/>
              </a:rPr>
              <a:t>等）对生物体内部被微生物感染的组织或病变细胞进行</a:t>
            </a:r>
            <a:endParaRPr lang="zh-CN" altLang="en-US" baseline="0" dirty="0">
              <a:latin typeface="楷体_GB2312" pitchFamily="49" charset="-122"/>
            </a:endParaRPr>
          </a:p>
          <a:p>
            <a:pPr>
              <a:lnSpc>
                <a:spcPct val="140000"/>
              </a:lnSpc>
              <a:buClr>
                <a:schemeClr val="folHlink"/>
              </a:buClr>
              <a:buSzPct val="60000"/>
              <a:buFont typeface="Wingdings" panose="05000000000000000000" pitchFamily="2" charset="2"/>
            </a:pPr>
            <a:r>
              <a:rPr lang="zh-CN" altLang="en-US" baseline="0" dirty="0">
                <a:latin typeface="楷体_GB2312" pitchFamily="49" charset="-122"/>
              </a:rPr>
              <a:t>治疗，以杀死组织内的病原微生物或病变细胞，但对宿主</a:t>
            </a:r>
            <a:endParaRPr lang="zh-CN" altLang="en-US" baseline="0" dirty="0">
              <a:latin typeface="楷体_GB2312" pitchFamily="49" charset="-122"/>
            </a:endParaRPr>
          </a:p>
          <a:p>
            <a:pPr>
              <a:lnSpc>
                <a:spcPct val="140000"/>
              </a:lnSpc>
              <a:buClr>
                <a:schemeClr val="folHlink"/>
              </a:buClr>
              <a:buSzPct val="60000"/>
              <a:buFont typeface="Wingdings" panose="05000000000000000000" pitchFamily="2" charset="2"/>
            </a:pPr>
            <a:r>
              <a:rPr lang="zh-CN" altLang="en-US" baseline="0" dirty="0">
                <a:latin typeface="楷体_GB2312" pitchFamily="49" charset="-122"/>
              </a:rPr>
              <a:t>本身无毒害作用的治疗措施，称为 </a:t>
            </a:r>
            <a:r>
              <a:rPr lang="zh-CN" altLang="en-US" baseline="0" dirty="0">
                <a:solidFill>
                  <a:srgbClr val="DE00DE"/>
                </a:solidFill>
                <a:latin typeface="楷体_GB2312" pitchFamily="49" charset="-122"/>
              </a:rPr>
              <a:t>化疗 </a:t>
            </a:r>
            <a:r>
              <a:rPr lang="zh-CN" altLang="en-US" baseline="0" dirty="0">
                <a:latin typeface="楷体_GB2312" pitchFamily="49" charset="-122"/>
              </a:rPr>
              <a:t>。</a:t>
            </a:r>
            <a:endParaRPr lang="zh-CN" altLang="en-US" baseline="0" dirty="0">
              <a:latin typeface="楷体_GB2312" pitchFamily="49" charset="-122"/>
            </a:endParaRPr>
          </a:p>
          <a:p>
            <a:pPr>
              <a:lnSpc>
                <a:spcPct val="140000"/>
              </a:lnSpc>
              <a:spcBef>
                <a:spcPct val="20000"/>
              </a:spcBef>
              <a:buClr>
                <a:schemeClr val="folHlink"/>
              </a:buClr>
              <a:buSzPct val="60000"/>
              <a:buFont typeface="Wingdings" panose="05000000000000000000" pitchFamily="2" charset="2"/>
            </a:pPr>
            <a:endParaRPr lang="zh-CN" altLang="en-US" sz="800" baseline="0" dirty="0">
              <a:latin typeface="楷体_GB2312" pitchFamily="49" charset="-122"/>
            </a:endParaRPr>
          </a:p>
          <a:p>
            <a:pPr eaLnBrk="0" hangingPunct="0">
              <a:lnSpc>
                <a:spcPct val="140000"/>
              </a:lnSpc>
            </a:pPr>
            <a:r>
              <a:rPr lang="zh-CN" altLang="en-US" sz="2600" b="0" baseline="0" dirty="0">
                <a:latin typeface="楷体_GB2312" pitchFamily="49" charset="-122"/>
              </a:rPr>
              <a:t> </a:t>
            </a:r>
            <a:r>
              <a:rPr lang="en-US" altLang="zh-CN" sz="2600" baseline="0" dirty="0">
                <a:latin typeface="楷体_GB2312" pitchFamily="49" charset="-122"/>
              </a:rPr>
              <a:t>C.  </a:t>
            </a:r>
            <a:r>
              <a:rPr lang="zh-CN" altLang="en-US" sz="2600" baseline="0" dirty="0">
                <a:latin typeface="楷体_GB2312" pitchFamily="49" charset="-122"/>
              </a:rPr>
              <a:t>杀灭法</a:t>
            </a:r>
            <a:r>
              <a:rPr lang="en-US" altLang="zh-CN" sz="2600" baseline="0" dirty="0">
                <a:latin typeface="楷体_GB2312" pitchFamily="49" charset="-122"/>
              </a:rPr>
              <a:t>:  </a:t>
            </a:r>
            <a:r>
              <a:rPr lang="zh-CN" altLang="en-US" sz="2600" baseline="0" dirty="0">
                <a:latin typeface="楷体_GB2312" pitchFamily="49" charset="-122"/>
              </a:rPr>
              <a:t>消毒  和  灭菌 ：</a:t>
            </a:r>
            <a:endParaRPr lang="zh-CN" altLang="en-US" sz="2600" baseline="0" dirty="0">
              <a:latin typeface="楷体_GB2312" pitchFamily="49" charset="-122"/>
            </a:endParaRPr>
          </a:p>
          <a:p>
            <a:pPr>
              <a:lnSpc>
                <a:spcPct val="140000"/>
              </a:lnSpc>
            </a:pPr>
            <a:r>
              <a:rPr lang="zh-CN" altLang="en-US" baseline="0" dirty="0">
                <a:latin typeface="楷体_GB2312" pitchFamily="49" charset="-122"/>
              </a:rPr>
              <a:t>     利用某种方法杀死或灭活所有病原微生物的一种措施，以达到防止传染病传播的目的，称为 </a:t>
            </a:r>
            <a:r>
              <a:rPr lang="zh-CN" altLang="en-US" baseline="0" dirty="0">
                <a:solidFill>
                  <a:srgbClr val="DE00DE"/>
                </a:solidFill>
                <a:latin typeface="楷体_GB2312" pitchFamily="49" charset="-122"/>
              </a:rPr>
              <a:t>消毒</a:t>
            </a:r>
            <a:r>
              <a:rPr lang="zh-CN" altLang="en-US" baseline="0" dirty="0">
                <a:latin typeface="楷体_GB2312" pitchFamily="49" charset="-122"/>
              </a:rPr>
              <a:t> 。</a:t>
            </a:r>
            <a:endParaRPr lang="zh-CN" altLang="en-US" baseline="0" dirty="0">
              <a:latin typeface="楷体_GB2312" pitchFamily="49" charset="-122"/>
            </a:endParaRPr>
          </a:p>
          <a:p>
            <a:pPr>
              <a:lnSpc>
                <a:spcPct val="140000"/>
              </a:lnSpc>
            </a:pPr>
            <a:r>
              <a:rPr lang="zh-CN" altLang="en-US" baseline="0" dirty="0">
                <a:latin typeface="楷体_GB2312" pitchFamily="49" charset="-122"/>
              </a:rPr>
              <a:t>     </a:t>
            </a:r>
            <a:r>
              <a:rPr lang="zh-CN" altLang="en-US" baseline="0" dirty="0">
                <a:solidFill>
                  <a:srgbClr val="1E08C4"/>
                </a:solidFill>
                <a:latin typeface="楷体_GB2312" pitchFamily="49" charset="-122"/>
              </a:rPr>
              <a:t>消毒后只是没有病原菌，并非无菌。</a:t>
            </a:r>
            <a:endParaRPr lang="zh-CN" altLang="en-US" baseline="0" dirty="0">
              <a:solidFill>
                <a:srgbClr val="1E08C4"/>
              </a:solidFill>
              <a:latin typeface="楷体_GB2312" pitchFamily="49" charset="-122"/>
            </a:endParaRPr>
          </a:p>
          <a:p>
            <a:pPr>
              <a:lnSpc>
                <a:spcPct val="140000"/>
              </a:lnSpc>
            </a:pPr>
            <a:r>
              <a:rPr lang="zh-CN" altLang="en-US" baseline="0" dirty="0">
                <a:latin typeface="楷体_GB2312" pitchFamily="49" charset="-122"/>
              </a:rPr>
              <a:t>     利用强烈的理化因素使存在于物体内外的所有微生物永久性地丧失生长、繁殖能力（包括最耐热的芽孢）的一种措施， 称为 </a:t>
            </a:r>
            <a:r>
              <a:rPr lang="zh-CN" altLang="en-US" baseline="0" dirty="0">
                <a:solidFill>
                  <a:srgbClr val="DE00DE"/>
                </a:solidFill>
                <a:latin typeface="楷体_GB2312" pitchFamily="49" charset="-122"/>
              </a:rPr>
              <a:t>灭菌</a:t>
            </a:r>
            <a:r>
              <a:rPr lang="zh-CN" altLang="en-US" baseline="0" dirty="0">
                <a:latin typeface="楷体_GB2312" pitchFamily="49" charset="-122"/>
              </a:rPr>
              <a:t> 。</a:t>
            </a:r>
            <a:endParaRPr lang="zh-CN" altLang="en-US" baseline="0" dirty="0">
              <a:latin typeface="楷体_GB2312" pitchFamily="49" charset="-122"/>
            </a:endParaRPr>
          </a:p>
          <a:p>
            <a:pPr>
              <a:lnSpc>
                <a:spcPct val="140000"/>
              </a:lnSpc>
            </a:pPr>
            <a:r>
              <a:rPr lang="zh-CN" altLang="en-US" baseline="0" dirty="0">
                <a:latin typeface="楷体_GB2312" pitchFamily="49" charset="-122"/>
              </a:rPr>
              <a:t>     </a:t>
            </a:r>
            <a:r>
              <a:rPr lang="zh-CN" altLang="en-US" baseline="0" dirty="0">
                <a:solidFill>
                  <a:srgbClr val="1E08C4"/>
                </a:solidFill>
                <a:latin typeface="楷体_GB2312" pitchFamily="49" charset="-122"/>
              </a:rPr>
              <a:t>灭菌后的物体不再有可存活的微生物。</a:t>
            </a:r>
            <a:endParaRPr lang="zh-CN" altLang="en-US" baseline="0" dirty="0">
              <a:solidFill>
                <a:srgbClr val="1E08C4"/>
              </a:solidFill>
              <a:latin typeface="楷体_GB2312" pitchFamily="49" charset="-122"/>
            </a:endParaRP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3426" name="Rectangle 2"/>
          <p:cNvSpPr/>
          <p:nvPr/>
        </p:nvSpPr>
        <p:spPr>
          <a:xfrm>
            <a:off x="304800" y="1752600"/>
            <a:ext cx="8839200" cy="3886200"/>
          </a:xfrm>
          <a:prstGeom prst="rect">
            <a:avLst/>
          </a:prstGeom>
          <a:noFill/>
          <a:ln w="9525">
            <a:noFill/>
          </a:ln>
        </p:spPr>
        <p:txBody>
          <a:bodyPr>
            <a:spAutoFit/>
          </a:bodyPr>
          <a:p>
            <a:pPr>
              <a:lnSpc>
                <a:spcPct val="140000"/>
              </a:lnSpc>
              <a:buClr>
                <a:schemeClr val="folHlink"/>
              </a:buClr>
              <a:buSzPct val="60000"/>
              <a:buFont typeface="Wingdings" panose="05000000000000000000" pitchFamily="2" charset="2"/>
            </a:pPr>
            <a:r>
              <a:rPr lang="en-US" altLang="zh-CN" sz="2600" baseline="0" dirty="0">
                <a:latin typeface="楷体_GB2312" pitchFamily="49" charset="-122"/>
              </a:rPr>
              <a:t>D.  </a:t>
            </a:r>
            <a:r>
              <a:rPr lang="zh-CN" altLang="en-US" sz="2600" baseline="0" dirty="0">
                <a:latin typeface="楷体_GB2312" pitchFamily="49" charset="-122"/>
              </a:rPr>
              <a:t>杀菌 和  商业灭菌 ：</a:t>
            </a:r>
            <a:endParaRPr lang="zh-CN" altLang="en-US" sz="2600" baseline="0" dirty="0">
              <a:latin typeface="楷体_GB2312" pitchFamily="49" charset="-122"/>
            </a:endParaRPr>
          </a:p>
          <a:p>
            <a:pPr>
              <a:lnSpc>
                <a:spcPct val="140000"/>
              </a:lnSpc>
            </a:pPr>
            <a:r>
              <a:rPr lang="zh-CN" altLang="en-US" baseline="0" dirty="0">
                <a:latin typeface="楷体_GB2312" pitchFamily="49" charset="-122"/>
              </a:rPr>
              <a:t>     在食品工业中，常用</a:t>
            </a:r>
            <a:r>
              <a:rPr lang="zh-CN" altLang="en-US" baseline="0" dirty="0">
                <a:latin typeface="Tahoma" panose="020B0604030504040204" pitchFamily="34" charset="0"/>
              </a:rPr>
              <a:t>“</a:t>
            </a:r>
            <a:r>
              <a:rPr lang="zh-CN" altLang="en-US" baseline="0" dirty="0">
                <a:latin typeface="楷体_GB2312" pitchFamily="49" charset="-122"/>
              </a:rPr>
              <a:t>杀菌</a:t>
            </a:r>
            <a:r>
              <a:rPr lang="zh-CN" altLang="en-US" baseline="0" dirty="0">
                <a:latin typeface="Tahoma" panose="020B0604030504040204" pitchFamily="34" charset="0"/>
              </a:rPr>
              <a:t>”</a:t>
            </a:r>
            <a:r>
              <a:rPr lang="zh-CN" altLang="en-US" baseline="0" dirty="0">
                <a:latin typeface="楷体_GB2312" pitchFamily="49" charset="-122"/>
              </a:rPr>
              <a:t>这个名词，它包括灭菌</a:t>
            </a:r>
            <a:endParaRPr lang="zh-CN" altLang="en-US" baseline="0" dirty="0">
              <a:latin typeface="楷体_GB2312" pitchFamily="49" charset="-122"/>
            </a:endParaRPr>
          </a:p>
          <a:p>
            <a:pPr>
              <a:lnSpc>
                <a:spcPct val="140000"/>
              </a:lnSpc>
            </a:pPr>
            <a:r>
              <a:rPr lang="zh-CN" altLang="en-US" baseline="0" dirty="0">
                <a:latin typeface="楷体_GB2312" pitchFamily="49" charset="-122"/>
              </a:rPr>
              <a:t>和消毒。</a:t>
            </a:r>
            <a:endParaRPr lang="zh-CN" altLang="en-US" baseline="0" dirty="0">
              <a:latin typeface="楷体_GB2312" pitchFamily="49" charset="-122"/>
            </a:endParaRPr>
          </a:p>
          <a:p>
            <a:pPr>
              <a:lnSpc>
                <a:spcPct val="140000"/>
              </a:lnSpc>
            </a:pPr>
            <a:r>
              <a:rPr lang="zh-CN" altLang="en-US" baseline="0" dirty="0">
                <a:latin typeface="楷体_GB2312" pitchFamily="49" charset="-122"/>
              </a:rPr>
              <a:t>     食品经过杀菌处理后，按照所规定的微生物检验方法，在所检食品中无活菌被检出，或仅能检出极少数的非病原菌，并且在食品保藏过程中，它们不能进行生长、繁殖，这种灭菌方法就叫 </a:t>
            </a:r>
            <a:r>
              <a:rPr lang="zh-CN" altLang="en-US" baseline="0" dirty="0">
                <a:solidFill>
                  <a:srgbClr val="DE00DE"/>
                </a:solidFill>
                <a:latin typeface="楷体_GB2312" pitchFamily="49" charset="-122"/>
              </a:rPr>
              <a:t>商业灭菌</a:t>
            </a:r>
            <a:r>
              <a:rPr lang="zh-CN" altLang="en-US" baseline="0" dirty="0">
                <a:latin typeface="楷体_GB2312" pitchFamily="49" charset="-122"/>
              </a:rPr>
              <a:t> 。</a:t>
            </a:r>
            <a:endParaRPr lang="zh-CN" altLang="en-US" baseline="0" dirty="0">
              <a:latin typeface="楷体_GB2312" pitchFamily="49" charset="-122"/>
            </a:endParaRPr>
          </a:p>
          <a:p>
            <a:pPr>
              <a:lnSpc>
                <a:spcPct val="140000"/>
              </a:lnSpc>
            </a:pPr>
            <a:endParaRPr lang="en-US" altLang="zh-CN" sz="800" baseline="0" dirty="0">
              <a:latin typeface="楷体_GB2312" pitchFamily="49" charset="-122"/>
            </a:endParaRP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4450" name="Rectangle 2"/>
          <p:cNvSpPr/>
          <p:nvPr/>
        </p:nvSpPr>
        <p:spPr>
          <a:xfrm>
            <a:off x="152400" y="304800"/>
            <a:ext cx="8839200" cy="690563"/>
          </a:xfrm>
          <a:prstGeom prst="rect">
            <a:avLst/>
          </a:prstGeom>
          <a:noFill/>
          <a:ln w="9525">
            <a:noFill/>
          </a:ln>
        </p:spPr>
        <p:txBody>
          <a:bodyPr>
            <a:spAutoFit/>
          </a:bodyPr>
          <a:p>
            <a:pPr>
              <a:lnSpc>
                <a:spcPct val="140000"/>
              </a:lnSpc>
            </a:pPr>
            <a:r>
              <a:rPr lang="zh-CN" altLang="en-US" sz="2800" baseline="0" dirty="0">
                <a:latin typeface="楷体_GB2312" pitchFamily="49" charset="-122"/>
              </a:rPr>
              <a:t>高温灭菌法：</a:t>
            </a:r>
            <a:endParaRPr lang="zh-CN" altLang="en-US" sz="2800" baseline="0" dirty="0">
              <a:solidFill>
                <a:srgbClr val="1E08C4"/>
              </a:solidFill>
              <a:latin typeface="楷体_GB2312" pitchFamily="49" charset="-122"/>
            </a:endParaRPr>
          </a:p>
        </p:txBody>
      </p:sp>
      <p:pic>
        <p:nvPicPr>
          <p:cNvPr id="104451" name="Picture 3"/>
          <p:cNvPicPr>
            <a:picLocks noChangeAspect="1"/>
          </p:cNvPicPr>
          <p:nvPr/>
        </p:nvPicPr>
        <p:blipFill>
          <a:blip r:embed="rId1"/>
          <a:stretch>
            <a:fillRect/>
          </a:stretch>
        </p:blipFill>
        <p:spPr>
          <a:xfrm>
            <a:off x="609600" y="609600"/>
            <a:ext cx="8153400" cy="6248400"/>
          </a:xfrm>
          <a:prstGeom prst="rect">
            <a:avLst/>
          </a:prstGeom>
          <a:noFill/>
          <a:ln w="9525">
            <a:noFill/>
          </a:ln>
        </p:spPr>
      </p:pic>
    </p:spTree>
  </p:cSld>
  <p:clrMapOvr>
    <a:masterClrMapping/>
  </p:clrMapOvr>
  <p:transition>
    <p:cover dir="rd"/>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5474" name="Rectangle 2"/>
          <p:cNvSpPr/>
          <p:nvPr/>
        </p:nvSpPr>
        <p:spPr>
          <a:xfrm>
            <a:off x="152400" y="533400"/>
            <a:ext cx="8839200" cy="2108200"/>
          </a:xfrm>
          <a:prstGeom prst="rect">
            <a:avLst/>
          </a:prstGeom>
          <a:noFill/>
          <a:ln w="9525">
            <a:noFill/>
          </a:ln>
        </p:spPr>
        <p:txBody>
          <a:bodyPr>
            <a:spAutoFit/>
          </a:bodyPr>
          <a:p>
            <a:pPr>
              <a:lnSpc>
                <a:spcPct val="140000"/>
              </a:lnSpc>
              <a:buClr>
                <a:schemeClr val="folHlink"/>
              </a:buClr>
              <a:buSzPct val="60000"/>
              <a:buFont typeface="Wingdings" panose="05000000000000000000" pitchFamily="2" charset="2"/>
            </a:pPr>
            <a:r>
              <a:rPr lang="zh-CN" altLang="en-US" sz="2600" baseline="0" dirty="0">
                <a:latin typeface="楷体_GB2312" pitchFamily="49" charset="-122"/>
              </a:rPr>
              <a:t>湿热杀菌技术：</a:t>
            </a:r>
            <a:endParaRPr lang="zh-CN" altLang="en-US" sz="2600" baseline="0" dirty="0">
              <a:latin typeface="楷体_GB2312" pitchFamily="49" charset="-122"/>
            </a:endParaRPr>
          </a:p>
          <a:p>
            <a:pPr>
              <a:lnSpc>
                <a:spcPct val="140000"/>
              </a:lnSpc>
            </a:pPr>
            <a:r>
              <a:rPr lang="zh-CN" altLang="en-US" baseline="0" dirty="0">
                <a:latin typeface="楷体_GB2312" pitchFamily="49" charset="-122"/>
              </a:rPr>
              <a:t>   ★ 巴氏杀菌：</a:t>
            </a:r>
            <a:endParaRPr lang="zh-CN" altLang="en-US" baseline="0" dirty="0">
              <a:latin typeface="楷体_GB2312" pitchFamily="49" charset="-122"/>
            </a:endParaRPr>
          </a:p>
          <a:p>
            <a:pPr algn="just">
              <a:lnSpc>
                <a:spcPct val="130000"/>
              </a:lnSpc>
            </a:pPr>
            <a:r>
              <a:rPr lang="zh-CN" altLang="en-US" baseline="0" dirty="0">
                <a:latin typeface="楷体_GB2312" pitchFamily="49" charset="-122"/>
              </a:rPr>
              <a:t>     高温对牛奶及其热敏感物质不适宜，因为高热破坏了食品的营养与风味。</a:t>
            </a:r>
            <a:endParaRPr lang="zh-CN" altLang="en-US" baseline="0" dirty="0">
              <a:latin typeface="楷体_GB2312" pitchFamily="49" charset="-122"/>
            </a:endParaRPr>
          </a:p>
        </p:txBody>
      </p:sp>
      <p:sp>
        <p:nvSpPr>
          <p:cNvPr id="105475" name="Text Box 3"/>
          <p:cNvSpPr txBox="1"/>
          <p:nvPr/>
        </p:nvSpPr>
        <p:spPr>
          <a:xfrm>
            <a:off x="685800" y="3581400"/>
            <a:ext cx="609600" cy="1857375"/>
          </a:xfrm>
          <a:prstGeom prst="rect">
            <a:avLst/>
          </a:prstGeom>
          <a:noFill/>
          <a:ln w="57150" cap="flat" cmpd="thinThick">
            <a:solidFill>
              <a:srgbClr val="00CCFF"/>
            </a:solidFill>
            <a:prstDash val="solid"/>
            <a:miter/>
            <a:headEnd type="none" w="med" len="med"/>
            <a:tailEnd type="none" w="med" len="med"/>
          </a:ln>
        </p:spPr>
        <p:txBody>
          <a:bodyPr>
            <a:spAutoFit/>
          </a:bodyPr>
          <a:p>
            <a:pPr>
              <a:spcBef>
                <a:spcPct val="50000"/>
              </a:spcBef>
            </a:pPr>
            <a:r>
              <a:rPr lang="zh-CN" altLang="en-US" sz="2800" baseline="0" dirty="0">
                <a:latin typeface="Times New Roman" panose="02020603050405020304" pitchFamily="18" charset="0"/>
                <a:ea typeface="SimSun" panose="02010600030101010101" pitchFamily="2" charset="-122"/>
              </a:rPr>
              <a:t>具体方法</a:t>
            </a:r>
            <a:endParaRPr lang="zh-CN" altLang="en-US" sz="2800" baseline="0" dirty="0">
              <a:latin typeface="Times New Roman" panose="02020603050405020304" pitchFamily="18" charset="0"/>
              <a:ea typeface="SimSun" panose="02010600030101010101" pitchFamily="2" charset="-122"/>
            </a:endParaRPr>
          </a:p>
        </p:txBody>
      </p:sp>
      <p:sp>
        <p:nvSpPr>
          <p:cNvPr id="105476" name="AutoShape 4"/>
          <p:cNvSpPr/>
          <p:nvPr/>
        </p:nvSpPr>
        <p:spPr>
          <a:xfrm>
            <a:off x="1447800" y="3200400"/>
            <a:ext cx="457200" cy="2438400"/>
          </a:xfrm>
          <a:prstGeom prst="leftBrace">
            <a:avLst>
              <a:gd name="adj1" fmla="val 44444"/>
              <a:gd name="adj2" fmla="val 50000"/>
            </a:avLst>
          </a:prstGeom>
          <a:noFill/>
          <a:ln w="9525" cap="flat" cmpd="sng">
            <a:solidFill>
              <a:schemeClr val="tx1"/>
            </a:solidFill>
            <a:prstDash val="solid"/>
            <a:headEnd type="none" w="med" len="med"/>
            <a:tailEnd type="none" w="med" len="med"/>
          </a:ln>
        </p:spPr>
        <p:txBody>
          <a:bodyPr wrap="none" anchor="ctr" anchorCtr="0"/>
          <a:p>
            <a:endParaRPr lang="zh-CN" altLang="en-US" dirty="0">
              <a:latin typeface="楷体_GB2312" pitchFamily="49" charset="-122"/>
            </a:endParaRPr>
          </a:p>
        </p:txBody>
      </p:sp>
      <p:sp>
        <p:nvSpPr>
          <p:cNvPr id="105477" name="Text Box 5"/>
          <p:cNvSpPr txBox="1"/>
          <p:nvPr/>
        </p:nvSpPr>
        <p:spPr>
          <a:xfrm>
            <a:off x="2041525" y="2916238"/>
            <a:ext cx="5832475" cy="466725"/>
          </a:xfrm>
          <a:prstGeom prst="rect">
            <a:avLst/>
          </a:prstGeom>
          <a:noFill/>
          <a:ln w="9525" cap="flat" cmpd="sng">
            <a:solidFill>
              <a:srgbClr val="FF0000"/>
            </a:solidFill>
            <a:prstDash val="solid"/>
            <a:miter/>
            <a:headEnd type="none" w="med" len="med"/>
            <a:tailEnd type="none" w="med" len="med"/>
          </a:ln>
        </p:spPr>
        <p:txBody>
          <a:bodyPr wrap="none">
            <a:spAutoFit/>
          </a:bodyPr>
          <a:p>
            <a:r>
              <a:rPr lang="zh-CN" altLang="en-US" baseline="0" dirty="0">
                <a:latin typeface="楷体_GB2312" pitchFamily="49" charset="-122"/>
              </a:rPr>
              <a:t>低温维持法：只要在 </a:t>
            </a:r>
            <a:r>
              <a:rPr lang="en-US" altLang="zh-CN" baseline="0" dirty="0">
                <a:latin typeface="楷体_GB2312" pitchFamily="49" charset="-122"/>
              </a:rPr>
              <a:t>65℃ </a:t>
            </a:r>
            <a:r>
              <a:rPr lang="zh-CN" altLang="en-US" baseline="0" dirty="0">
                <a:latin typeface="楷体_GB2312" pitchFamily="49" charset="-122"/>
              </a:rPr>
              <a:t>下维持 </a:t>
            </a:r>
            <a:r>
              <a:rPr lang="en-US" altLang="zh-CN" baseline="0" dirty="0">
                <a:latin typeface="楷体_GB2312" pitchFamily="49" charset="-122"/>
              </a:rPr>
              <a:t>30 min</a:t>
            </a:r>
            <a:endParaRPr lang="en-US" altLang="zh-CN" baseline="0" dirty="0">
              <a:latin typeface="楷体_GB2312" pitchFamily="49" charset="-122"/>
            </a:endParaRPr>
          </a:p>
        </p:txBody>
      </p:sp>
      <p:sp>
        <p:nvSpPr>
          <p:cNvPr id="105478" name="Text Box 6"/>
          <p:cNvSpPr txBox="1"/>
          <p:nvPr/>
        </p:nvSpPr>
        <p:spPr>
          <a:xfrm>
            <a:off x="2057400" y="4068763"/>
            <a:ext cx="5408613" cy="466725"/>
          </a:xfrm>
          <a:prstGeom prst="rect">
            <a:avLst/>
          </a:prstGeom>
          <a:noFill/>
          <a:ln w="9525" cap="flat" cmpd="sng">
            <a:solidFill>
              <a:srgbClr val="FF0000"/>
            </a:solidFill>
            <a:prstDash val="solid"/>
            <a:miter/>
            <a:headEnd type="none" w="med" len="med"/>
            <a:tailEnd type="none" w="med" len="med"/>
          </a:ln>
        </p:spPr>
        <p:txBody>
          <a:bodyPr wrap="none">
            <a:spAutoFit/>
          </a:bodyPr>
          <a:p>
            <a:r>
              <a:rPr lang="zh-CN" altLang="en-US" baseline="0" dirty="0">
                <a:latin typeface="楷体_GB2312" pitchFamily="49" charset="-122"/>
              </a:rPr>
              <a:t>高温瞬时法：只要在 </a:t>
            </a:r>
            <a:r>
              <a:rPr lang="en-US" altLang="zh-CN" baseline="0" dirty="0">
                <a:latin typeface="楷体_GB2312" pitchFamily="49" charset="-122"/>
              </a:rPr>
              <a:t>72℃ </a:t>
            </a:r>
            <a:r>
              <a:rPr lang="zh-CN" altLang="en-US" baseline="0" dirty="0">
                <a:latin typeface="楷体_GB2312" pitchFamily="49" charset="-122"/>
              </a:rPr>
              <a:t>下维持 </a:t>
            </a:r>
            <a:r>
              <a:rPr lang="en-US" altLang="zh-CN" baseline="0" dirty="0">
                <a:latin typeface="楷体_GB2312" pitchFamily="49" charset="-122"/>
              </a:rPr>
              <a:t>15s</a:t>
            </a:r>
            <a:endParaRPr lang="en-US" altLang="zh-CN" baseline="0" dirty="0">
              <a:latin typeface="楷体_GB2312" pitchFamily="49" charset="-122"/>
            </a:endParaRPr>
          </a:p>
        </p:txBody>
      </p:sp>
      <p:sp>
        <p:nvSpPr>
          <p:cNvPr id="105479" name="Text Box 7"/>
          <p:cNvSpPr txBox="1"/>
          <p:nvPr/>
        </p:nvSpPr>
        <p:spPr>
          <a:xfrm>
            <a:off x="2057400" y="5135563"/>
            <a:ext cx="6180138" cy="466725"/>
          </a:xfrm>
          <a:prstGeom prst="rect">
            <a:avLst/>
          </a:prstGeom>
          <a:noFill/>
          <a:ln w="9525" cap="flat" cmpd="sng">
            <a:solidFill>
              <a:srgbClr val="FF0000"/>
            </a:solidFill>
            <a:prstDash val="solid"/>
            <a:miter/>
            <a:headEnd type="none" w="med" len="med"/>
            <a:tailEnd type="none" w="med" len="med"/>
          </a:ln>
        </p:spPr>
        <p:txBody>
          <a:bodyPr wrap="none">
            <a:spAutoFit/>
          </a:bodyPr>
          <a:p>
            <a:r>
              <a:rPr lang="zh-CN" altLang="en-US" baseline="0" dirty="0">
                <a:latin typeface="楷体_GB2312" pitchFamily="49" charset="-122"/>
              </a:rPr>
              <a:t>超高温法：只要在 </a:t>
            </a:r>
            <a:r>
              <a:rPr lang="en-US" altLang="zh-CN" baseline="0" dirty="0">
                <a:latin typeface="楷体_GB2312" pitchFamily="49" charset="-122"/>
              </a:rPr>
              <a:t>135-150℃ </a:t>
            </a:r>
            <a:r>
              <a:rPr lang="zh-CN" altLang="en-US" baseline="0" dirty="0">
                <a:latin typeface="楷体_GB2312" pitchFamily="49" charset="-122"/>
              </a:rPr>
              <a:t>下维持 </a:t>
            </a:r>
            <a:r>
              <a:rPr lang="en-US" altLang="zh-CN" baseline="0" dirty="0">
                <a:latin typeface="楷体_GB2312" pitchFamily="49" charset="-122"/>
              </a:rPr>
              <a:t>2-6 s</a:t>
            </a:r>
            <a:endParaRPr lang="en-US" altLang="zh-CN" baseline="0" dirty="0">
              <a:latin typeface="楷体_GB2312" pitchFamily="49" charset="-122"/>
            </a:endParaRPr>
          </a:p>
        </p:txBody>
      </p:sp>
    </p:spTree>
  </p:cSld>
  <p:clrMapOvr>
    <a:masterClrMapping/>
  </p:clrMapOvr>
</p:sld>
</file>

<file path=ppt/theme/theme1.xml><?xml version="1.0" encoding="utf-8"?>
<a:theme xmlns:a="http://schemas.openxmlformats.org/drawingml/2006/main" name="Network">
  <a:themeElements>
    <a:clrScheme name="Office 主题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主题">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Office 主题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Office 主题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Office 主题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Office 主题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Office 主题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Office 主题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Office 主题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Office 主题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Office 主题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Office 主题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18032</Words>
  <Application>WPS 演示</Application>
  <PresentationFormat>全屏显示(4:3)</PresentationFormat>
  <Paragraphs>861</Paragraphs>
  <Slides>103</Slides>
  <Notes>3</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103</vt:i4>
      </vt:variant>
    </vt:vector>
  </HeadingPairs>
  <TitlesOfParts>
    <vt:vector size="117" baseType="lpstr">
      <vt:lpstr>Arial</vt:lpstr>
      <vt:lpstr>宋体</vt:lpstr>
      <vt:lpstr>Wingdings</vt:lpstr>
      <vt:lpstr>楷体_GB2312</vt:lpstr>
      <vt:lpstr>汉仪楷体简</vt:lpstr>
      <vt:lpstr>SimSun</vt:lpstr>
      <vt:lpstr>微软雅黑</vt:lpstr>
      <vt:lpstr>华文新魏</vt:lpstr>
      <vt:lpstr>Times New Roman</vt:lpstr>
      <vt:lpstr>Wingdings 2</vt:lpstr>
      <vt:lpstr>Tahoma</vt:lpstr>
      <vt:lpstr>Arial Unicode MS</vt:lpstr>
      <vt:lpstr>Calibri</vt:lpstr>
      <vt:lpstr>Network</vt:lpstr>
      <vt:lpstr>第5章 微生物的营养和生长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李向阳</cp:lastModifiedBy>
  <cp:revision>188</cp:revision>
  <dcterms:created xsi:type="dcterms:W3CDTF">2023-11-22T01:43:30Z</dcterms:created>
  <dcterms:modified xsi:type="dcterms:W3CDTF">2023-11-22T01:43:30Z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NXTAG2">
    <vt:lpwstr>000800520c0000000000010251600207f7000400038000</vt:lpwstr>
  </property>
  <property fmtid="{D5CDD505-2E9C-101B-9397-08002B2CF9AE}" pid="4" name="ICV">
    <vt:lpwstr>1C7C351DA9B462E0D4093F652CB75C82_43</vt:lpwstr>
  </property>
  <property fmtid="{D5CDD505-2E9C-101B-9397-08002B2CF9AE}" pid="5" name="KSOProductBuildVer">
    <vt:lpwstr>2052-5.5.1.7991</vt:lpwstr>
  </property>
</Properties>
</file>