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png" ContentType="image/png"/>
  <Default Extension="jpeg" ContentType="image/jpeg"/>
  <Default Extension="JPG" ContentType="image/.jpg"/>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5"/>
  </p:notesMasterIdLst>
  <p:handoutMasterIdLst>
    <p:handoutMasterId r:id="rId66"/>
  </p:handoutMasterIdLst>
  <p:sldIdLst>
    <p:sldId id="613" r:id="rId4"/>
    <p:sldId id="644" r:id="rId5"/>
    <p:sldId id="638" r:id="rId6"/>
    <p:sldId id="639" r:id="rId7"/>
    <p:sldId id="640" r:id="rId8"/>
    <p:sldId id="641" r:id="rId9"/>
    <p:sldId id="642" r:id="rId10"/>
    <p:sldId id="643" r:id="rId11"/>
    <p:sldId id="634" r:id="rId12"/>
    <p:sldId id="635" r:id="rId13"/>
    <p:sldId id="636" r:id="rId14"/>
    <p:sldId id="723" r:id="rId15"/>
    <p:sldId id="724" r:id="rId16"/>
    <p:sldId id="637" r:id="rId17"/>
    <p:sldId id="722" r:id="rId18"/>
    <p:sldId id="729" r:id="rId19"/>
    <p:sldId id="730" r:id="rId20"/>
    <p:sldId id="731" r:id="rId21"/>
    <p:sldId id="732" r:id="rId22"/>
    <p:sldId id="645" r:id="rId23"/>
    <p:sldId id="646" r:id="rId24"/>
    <p:sldId id="647" r:id="rId26"/>
    <p:sldId id="671" r:id="rId27"/>
    <p:sldId id="726" r:id="rId28"/>
    <p:sldId id="672" r:id="rId29"/>
    <p:sldId id="673" r:id="rId30"/>
    <p:sldId id="674" r:id="rId31"/>
    <p:sldId id="675" r:id="rId32"/>
    <p:sldId id="676" r:id="rId33"/>
    <p:sldId id="725" r:id="rId34"/>
    <p:sldId id="677" r:id="rId35"/>
    <p:sldId id="678" r:id="rId36"/>
    <p:sldId id="679" r:id="rId37"/>
    <p:sldId id="652" r:id="rId38"/>
    <p:sldId id="680" r:id="rId39"/>
    <p:sldId id="727" r:id="rId40"/>
    <p:sldId id="681" r:id="rId41"/>
    <p:sldId id="682" r:id="rId42"/>
    <p:sldId id="689" r:id="rId43"/>
    <p:sldId id="650" r:id="rId44"/>
    <p:sldId id="651" r:id="rId45"/>
    <p:sldId id="702" r:id="rId46"/>
    <p:sldId id="691" r:id="rId47"/>
    <p:sldId id="705" r:id="rId48"/>
    <p:sldId id="692" r:id="rId49"/>
    <p:sldId id="693" r:id="rId50"/>
    <p:sldId id="706" r:id="rId51"/>
    <p:sldId id="694" r:id="rId52"/>
    <p:sldId id="649" r:id="rId53"/>
    <p:sldId id="695" r:id="rId54"/>
    <p:sldId id="696" r:id="rId55"/>
    <p:sldId id="697" r:id="rId56"/>
    <p:sldId id="707" r:id="rId57"/>
    <p:sldId id="701" r:id="rId58"/>
    <p:sldId id="698" r:id="rId59"/>
    <p:sldId id="665" r:id="rId60"/>
    <p:sldId id="666" r:id="rId61"/>
    <p:sldId id="668" r:id="rId62"/>
    <p:sldId id="728" r:id="rId63"/>
    <p:sldId id="669" r:id="rId64"/>
    <p:sldId id="670" r:id="rId65"/>
  </p:sldIdLst>
  <p:sldSz cx="9144000" cy="6858000" type="screen4x3"/>
  <p:notesSz cx="6797675" cy="9926955"/>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2FDB2607-1784-4EEB-B798-7EB5836EED8A}">
        <p14:showMediaCtrls xmlns:p14="http://schemas.microsoft.com/office/powerpoint/2010/main" val="1"/>
      </p:ext>
    </p:extLst>
  </p:showPr>
  <p:clrMru>
    <a:srgbClr val="993300"/>
    <a:srgbClr val="0033CC"/>
    <a:srgbClr val="C285FF"/>
    <a:srgbClr val="000000"/>
    <a:srgbClr val="66FF33"/>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3823"/>
    <p:restoredTop sz="94660"/>
  </p:normalViewPr>
  <p:slideViewPr>
    <p:cSldViewPr showGuides="1">
      <p:cViewPr varScale="1">
        <p:scale>
          <a:sx n="60" d="100"/>
          <a:sy n="60" d="100"/>
        </p:scale>
        <p:origin x="-1476" y="-96"/>
      </p:cViewPr>
      <p:guideLst>
        <p:guide orient="horz" pos="2160"/>
        <p:guide pos="28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206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handoutMaster" Target="handoutMasters/handoutMaster1.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2.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4274" name="Rectangle 2"/>
          <p:cNvSpPr>
            <a:spLocks noGrp="1" noChangeArrowheads="1"/>
          </p:cNvSpPr>
          <p:nvPr>
            <p:ph type="hdr" sz="quarter"/>
          </p:nvPr>
        </p:nvSpPr>
        <p:spPr bwMode="auto">
          <a:xfrm>
            <a:off x="0" y="0"/>
            <a:ext cx="2946400" cy="496888"/>
          </a:xfrm>
          <a:prstGeom prst="rect">
            <a:avLst/>
          </a:prstGeom>
          <a:noFill/>
          <a:ln w="9525">
            <a:noFill/>
            <a:miter lim="800000"/>
          </a:ln>
          <a:effectLst/>
        </p:spPr>
        <p:txBody>
          <a:bodyPr vert="horz" wrap="square" lIns="91440" tIns="45720" rIns="91440" bIns="45720" numCol="1" anchor="t" anchorCtr="0" compatLnSpc="1"/>
          <a:lstStyle>
            <a:lvl1pPr>
              <a:buFontTx/>
              <a:buNone/>
              <a:defRPr sz="1200">
                <a:latin typeface="Times New Roman" panose="02020603050405020304" pitchFamily="18"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54275" name="Rectangle 3"/>
          <p:cNvSpPr>
            <a:spLocks noGrp="1" noChangeArrowheads="1"/>
          </p:cNvSpPr>
          <p:nvPr>
            <p:ph type="dt" sz="quarter" idx="1"/>
          </p:nvPr>
        </p:nvSpPr>
        <p:spPr bwMode="auto">
          <a:xfrm>
            <a:off x="3851275" y="0"/>
            <a:ext cx="2946400" cy="496888"/>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a:latin typeface="Times New Roman" panose="02020603050405020304" pitchFamily="18" charset="0"/>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54276" name="Rectangle 4"/>
          <p:cNvSpPr>
            <a:spLocks noGrp="1" noChangeArrowheads="1"/>
          </p:cNvSpPr>
          <p:nvPr>
            <p:ph type="ftr" sz="quarter" idx="2"/>
          </p:nvPr>
        </p:nvSpPr>
        <p:spPr bwMode="auto">
          <a:xfrm>
            <a:off x="0" y="9429750"/>
            <a:ext cx="2946400" cy="496888"/>
          </a:xfrm>
          <a:prstGeom prst="rect">
            <a:avLst/>
          </a:prstGeom>
          <a:noFill/>
          <a:ln w="9525">
            <a:noFill/>
            <a:miter lim="800000"/>
          </a:ln>
          <a:effectLst/>
        </p:spPr>
        <p:txBody>
          <a:bodyPr vert="horz" wrap="square" lIns="91440" tIns="45720" rIns="91440" bIns="45720" numCol="1" anchor="b" anchorCtr="0" compatLnSpc="1"/>
          <a:lstStyle>
            <a:lvl1pPr>
              <a:buFontTx/>
              <a:buNone/>
              <a:defRPr sz="1200">
                <a:latin typeface="Times New Roman" panose="02020603050405020304" pitchFamily="18"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54277" name="Rectangle 5"/>
          <p:cNvSpPr>
            <a:spLocks noGrp="1" noChangeArrowheads="1"/>
          </p:cNvSpPr>
          <p:nvPr>
            <p:ph type="sldNum" sz="quarter" idx="3"/>
          </p:nvPr>
        </p:nvSpPr>
        <p:spPr bwMode="auto">
          <a:xfrm>
            <a:off x="3851275" y="9429750"/>
            <a:ext cx="2946400" cy="496888"/>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en-GB" altLang="zh-CN" sz="1200" dirty="0">
                <a:latin typeface="Times New Roman" panose="02020603050405020304" pitchFamily="18" charset="0"/>
                <a:ea typeface="SimSun" panose="02010600030101010101" pitchFamily="2" charset="-122"/>
              </a:rPr>
            </a:fld>
            <a:endParaRPr lang="en-GB" altLang="zh-CN" sz="1200" dirty="0">
              <a:latin typeface="Times New Roman" panose="02020603050405020304" pitchFamily="18" charset="0"/>
              <a:ea typeface="SimSun"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9810" name="Rectangle 2"/>
          <p:cNvSpPr>
            <a:spLocks noGrp="1" noChangeArrowheads="1"/>
          </p:cNvSpPr>
          <p:nvPr>
            <p:ph type="hdr" sz="quarter"/>
          </p:nvPr>
        </p:nvSpPr>
        <p:spPr bwMode="auto">
          <a:xfrm>
            <a:off x="0" y="0"/>
            <a:ext cx="2946400" cy="496888"/>
          </a:xfrm>
          <a:prstGeom prst="rect">
            <a:avLst/>
          </a:prstGeom>
          <a:noFill/>
          <a:ln w="9525">
            <a:noFill/>
            <a:miter lim="800000"/>
          </a:ln>
          <a:effectLst/>
        </p:spPr>
        <p:txBody>
          <a:bodyPr vert="horz" wrap="square" lIns="91440" tIns="45720" rIns="91440" bIns="45720" numCol="1" anchor="t" anchorCtr="0" compatLnSpc="1"/>
          <a:p>
            <a:pPr lvl="0" eaLnBrk="1" hangingPunct="1">
              <a:buNone/>
            </a:pPr>
            <a:endParaRPr lang="hu-HU" altLang="en-US" sz="1200" dirty="0">
              <a:latin typeface="Times New Roman" panose="02020603050405020304" pitchFamily="18" charset="0"/>
            </a:endParaRPr>
          </a:p>
        </p:txBody>
      </p:sp>
      <p:sp>
        <p:nvSpPr>
          <p:cNvPr id="119811" name="Rectangle 3"/>
          <p:cNvSpPr>
            <a:spLocks noGrp="1" noChangeArrowheads="1"/>
          </p:cNvSpPr>
          <p:nvPr>
            <p:ph type="dt" idx="1"/>
          </p:nvPr>
        </p:nvSpPr>
        <p:spPr bwMode="auto">
          <a:xfrm>
            <a:off x="3849688" y="0"/>
            <a:ext cx="2946400" cy="496888"/>
          </a:xfrm>
          <a:prstGeom prst="rect">
            <a:avLst/>
          </a:prstGeom>
          <a:noFill/>
          <a:ln w="9525">
            <a:noFill/>
            <a:miter lim="800000"/>
          </a:ln>
          <a:effectLst/>
        </p:spPr>
        <p:txBody>
          <a:bodyPr vert="horz" wrap="square" lIns="91440" tIns="45720" rIns="91440" bIns="45720" numCol="1" anchor="t" anchorCtr="0" compatLnSpc="1"/>
          <a:p>
            <a:pPr lvl="0" algn="r" eaLnBrk="1" hangingPunct="1">
              <a:buNone/>
            </a:pPr>
            <a:endParaRPr lang="hu-HU" altLang="en-US" sz="1200" dirty="0">
              <a:latin typeface="Times New Roman" panose="02020603050405020304" pitchFamily="18" charset="0"/>
            </a:endParaRPr>
          </a:p>
        </p:txBody>
      </p:sp>
      <p:sp>
        <p:nvSpPr>
          <p:cNvPr id="56324" name="Rectangle 4"/>
          <p:cNvSpPr>
            <a:spLocks noGrp="1" noRot="1" noChangeAspect="1" noTextEdit="1"/>
          </p:cNvSpPr>
          <p:nvPr>
            <p:ph type="sldImg"/>
          </p:nvPr>
        </p:nvSpPr>
        <p:spPr>
          <a:xfrm>
            <a:off x="915988" y="744538"/>
            <a:ext cx="4965700" cy="3722687"/>
          </a:xfrm>
          <a:prstGeom prst="rect">
            <a:avLst/>
          </a:prstGeom>
          <a:noFill/>
          <a:ln w="9525" cap="flat" cmpd="sng">
            <a:solidFill>
              <a:srgbClr val="000000"/>
            </a:solidFill>
            <a:prstDash val="solid"/>
            <a:miter/>
            <a:headEnd type="none" w="med" len="med"/>
            <a:tailEnd type="none" w="med" len="med"/>
          </a:ln>
        </p:spPr>
      </p:sp>
      <p:sp>
        <p:nvSpPr>
          <p:cNvPr id="5125" name="Rectangle 5"/>
          <p:cNvSpPr>
            <a:spLocks noGrp="1" noChangeArrowheads="1"/>
          </p:cNvSpPr>
          <p:nvPr>
            <p:ph type="body" sz="quarter" idx="4294967295"/>
          </p:nvPr>
        </p:nvSpPr>
        <p:spPr bwMode="auto">
          <a:xfrm>
            <a:off x="679450" y="4714875"/>
            <a:ext cx="5438775" cy="4467225"/>
          </a:xfrm>
          <a:prstGeom prst="rect">
            <a:avLst/>
          </a:prstGeom>
          <a:noFill/>
          <a:ln>
            <a:noFill/>
          </a:ln>
        </p:spPr>
        <p:txBody>
          <a:bodyPr vert="horz" wrap="square" lIns="91440" tIns="45720" rIns="91440" bIns="45720" numCol="1" anchor="t" anchorCtr="0" compatLnSpc="1"/>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19814" name="Rectangle 6"/>
          <p:cNvSpPr>
            <a:spLocks noGrp="1" noChangeArrowheads="1"/>
          </p:cNvSpPr>
          <p:nvPr>
            <p:ph type="ftr" sz="quarter" idx="4"/>
          </p:nvPr>
        </p:nvSpPr>
        <p:spPr bwMode="auto">
          <a:xfrm>
            <a:off x="0" y="9428163"/>
            <a:ext cx="2946400" cy="496888"/>
          </a:xfrm>
          <a:prstGeom prst="rect">
            <a:avLst/>
          </a:prstGeom>
          <a:noFill/>
          <a:ln w="9525">
            <a:noFill/>
            <a:miter lim="800000"/>
          </a:ln>
          <a:effectLst/>
        </p:spPr>
        <p:txBody>
          <a:bodyPr vert="horz" wrap="square" lIns="91440" tIns="45720" rIns="91440" bIns="45720" numCol="1" anchor="b" anchorCtr="0" compatLnSpc="1"/>
          <a:p>
            <a:pPr lvl="0" eaLnBrk="1" hangingPunct="1">
              <a:buNone/>
            </a:pPr>
            <a:endParaRPr lang="hu-HU" altLang="en-US" sz="1200" dirty="0">
              <a:latin typeface="Times New Roman" panose="02020603050405020304" pitchFamily="18" charset="0"/>
            </a:endParaRPr>
          </a:p>
        </p:txBody>
      </p:sp>
      <p:sp>
        <p:nvSpPr>
          <p:cNvPr id="119815" name="Rectangle 7"/>
          <p:cNvSpPr>
            <a:spLocks noGrp="1" noChangeArrowheads="1"/>
          </p:cNvSpPr>
          <p:nvPr>
            <p:ph type="sldNum" sz="quarter" idx="5"/>
          </p:nvPr>
        </p:nvSpPr>
        <p:spPr bwMode="auto">
          <a:xfrm>
            <a:off x="3849688" y="9428163"/>
            <a:ext cx="2946400" cy="496888"/>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hu-HU" altLang="en-US" sz="1200" dirty="0">
                <a:latin typeface="Times New Roman" panose="02020603050405020304" pitchFamily="18" charset="0"/>
              </a:rPr>
            </a:fld>
            <a:endParaRPr lang="hu-HU"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30000;&#8212;&#35838;&#20214;\&#30149;&#27602;\illustration%20of%20HIV" TargetMode="External"/><Relationship Id="rId8" Type="http://schemas.openxmlformats.org/officeDocument/2006/relationships/hyperlink" Target="..\..\&#30000;&#8212;&#35838;&#20214;\&#30149;&#27602;\illustration%20of%20a%20helical%20polyhedral%20virus" TargetMode="External"/><Relationship Id="rId7" Type="http://schemas.openxmlformats.org/officeDocument/2006/relationships/hyperlink" Target="..\..\&#30000;&#8212;&#35838;&#20214;\&#30149;&#27602;\illustration%20of%20a%20helical%20enveloped%20virus" TargetMode="External"/><Relationship Id="rId6" Type="http://schemas.openxmlformats.org/officeDocument/2006/relationships/hyperlink" Target="..\..\&#30000;&#8212;&#35838;&#20214;\&#30149;&#27602;\electron%20micrograph%20of%20an%20adenovirus" TargetMode="External"/><Relationship Id="rId5" Type="http://schemas.openxmlformats.org/officeDocument/2006/relationships/hyperlink" Target="..\..\&#30000;&#8212;&#35838;&#20214;\&#30149;&#27602;\illustration%20of%20a%20polyhedral%20virus" TargetMode="External"/><Relationship Id="rId4" Type="http://schemas.openxmlformats.org/officeDocument/2006/relationships/hyperlink" Target="..\..\&#30000;&#8212;&#35838;&#20214;\&#30149;&#27602;\illustration%20of%20a%20helical%20virus" TargetMode="External"/><Relationship Id="rId3" Type="http://schemas.openxmlformats.org/officeDocument/2006/relationships/hyperlink" Target="..\..\&#30000;&#8212;&#35838;&#20214;\&#30149;&#27602;\Glossary" TargetMode="External"/><Relationship Id="rId2" Type="http://schemas.openxmlformats.org/officeDocument/2006/relationships/notesMaster" Target="../notesMasters/notesMaster1.xml"/><Relationship Id="rId15" Type="http://schemas.openxmlformats.org/officeDocument/2006/relationships/hyperlink" Target="..\..\&#30000;&#8212;&#35838;&#20214;\&#30149;&#27602;\electron%20micrograph%20of%20HIF%20showing%20surface%20glycoproteins" TargetMode="External"/><Relationship Id="rId14" Type="http://schemas.openxmlformats.org/officeDocument/2006/relationships/hyperlink" Target="..\..\&#30000;&#8212;&#35838;&#20214;\&#30149;&#27602;\electron%20micrograph%20of%20coronaviruses" TargetMode="External"/><Relationship Id="rId13" Type="http://schemas.openxmlformats.org/officeDocument/2006/relationships/hyperlink" Target="..\..\&#30000;&#8212;&#35838;&#20214;\&#30149;&#27602;\electron%20micrograph%20of%20HIV%20budding%20from%20a%20T4-Lymphocyte" TargetMode="External"/><Relationship Id="rId12" Type="http://schemas.openxmlformats.org/officeDocument/2006/relationships/hyperlink" Target="..\..\&#30000;&#8212;&#35838;&#20214;\&#30149;&#27602;\illustration%20of%20a%20virus%20obtaining%20its%20envelope%20by%20budding" TargetMode="External"/><Relationship Id="rId11" Type="http://schemas.openxmlformats.org/officeDocument/2006/relationships/hyperlink" Target="..\..\&#30000;&#8212;&#35838;&#20214;\&#30149;&#27602;\electron%20micrograph%20of%20HSV" TargetMode="External"/><Relationship Id="rId10" Type="http://schemas.openxmlformats.org/officeDocument/2006/relationships/hyperlink" Target="..\..\&#30000;&#8212;&#35838;&#20214;\&#30149;&#27602;\electron%20micrograph%20of%20HIV" TargetMode="External"/><Relationship Id="rId1" Type="http://schemas.openxmlformats.org/officeDocument/2006/relationships/slide" Target="../slides/slide2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57347" name="Rectangle 2"/>
          <p:cNvSpPr>
            <a:spLocks noTextEdit="1"/>
          </p:cNvSpPr>
          <p:nvPr>
            <p:ph type="sldImg"/>
          </p:nvPr>
        </p:nvSpPr>
        <p:spPr>
          <a:xfrm>
            <a:off x="917575" y="744538"/>
            <a:ext cx="4962525" cy="3722687"/>
          </a:xfrm>
        </p:spPr>
      </p:sp>
      <p:sp>
        <p:nvSpPr>
          <p:cNvPr id="57348" name="Rectangle 3"/>
          <p:cNvSpPr>
            <a:spLocks noGrp="1"/>
          </p:cNvSpPr>
          <p:nvPr>
            <p:ph type="body" idx="1"/>
          </p:nvPr>
        </p:nvSpPr>
        <p:spPr/>
        <p:txBody>
          <a:bodyPr wrap="square" lIns="91440" tIns="45720" rIns="91440" bIns="45720" anchor="t" anchorCtr="0"/>
          <a:p>
            <a:pPr lvl="0"/>
            <a:r>
              <a:rPr lang="zh-CN" altLang="en-US" dirty="0">
                <a:ea typeface="SimSun" panose="02010600030101010101" pitchFamily="2" charset="-122"/>
                <a:sym typeface="Monotype Sorts" panose="01010601010101010101" pitchFamily="2" charset="2"/>
              </a:rPr>
              <a:t>．典型病毒粒子的构造</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病毒粒子（</a:t>
            </a:r>
            <a:r>
              <a:rPr lang="en-US" altLang="zh-CN" dirty="0">
                <a:ea typeface="SimSun" panose="02010600030101010101" pitchFamily="2" charset="-122"/>
                <a:sym typeface="Monotype Sorts" panose="01010601010101010101" pitchFamily="2" charset="2"/>
              </a:rPr>
              <a:t>virion</a:t>
            </a:r>
            <a:r>
              <a:rPr lang="zh-CN" altLang="en-US" dirty="0">
                <a:ea typeface="SimSun" panose="02010600030101010101" pitchFamily="2" charset="-122"/>
                <a:sym typeface="Monotype Sorts" panose="01010601010101010101" pitchFamily="2" charset="2"/>
              </a:rPr>
              <a:t>，即病毒体）：成熟的、结构完整的单个病毒。又称病毒颗粒（</a:t>
            </a:r>
            <a:r>
              <a:rPr lang="en-US" altLang="zh-CN" dirty="0">
                <a:ea typeface="SimSun" panose="02010600030101010101" pitchFamily="2" charset="-122"/>
                <a:sym typeface="Monotype Sorts" panose="01010601010101010101" pitchFamily="2" charset="2"/>
              </a:rPr>
              <a:t>virus particle</a:t>
            </a:r>
            <a:r>
              <a:rPr lang="zh-CN" altLang="en-US" dirty="0">
                <a:ea typeface="SimSun" panose="02010600030101010101" pitchFamily="2" charset="-122"/>
                <a:sym typeface="Monotype Sorts" panose="01010601010101010101" pitchFamily="2" charset="2"/>
              </a:rPr>
              <a:t>）；</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核心（</a:t>
            </a:r>
            <a:r>
              <a:rPr lang="en-US" altLang="zh-CN" dirty="0">
                <a:ea typeface="SimSun" panose="02010600030101010101" pitchFamily="2" charset="-122"/>
                <a:sym typeface="Monotype Sorts" panose="01010601010101010101" pitchFamily="2" charset="2"/>
              </a:rPr>
              <a:t>core</a:t>
            </a:r>
            <a:r>
              <a:rPr lang="zh-CN" altLang="en-US" dirty="0">
                <a:ea typeface="SimSun" panose="02010600030101010101" pitchFamily="2" charset="-122"/>
                <a:sym typeface="Monotype Sorts" panose="01010601010101010101" pitchFamily="2" charset="2"/>
              </a:rPr>
              <a:t>）：核酸位于病毒粒子的中心，即为核心或基因组（</a:t>
            </a:r>
            <a:r>
              <a:rPr lang="en-US" altLang="zh-CN" dirty="0">
                <a:ea typeface="SimSun" panose="02010600030101010101" pitchFamily="2" charset="-122"/>
                <a:sym typeface="Monotype Sorts" panose="01010601010101010101" pitchFamily="2" charset="2"/>
              </a:rPr>
              <a:t>genome</a:t>
            </a:r>
            <a:r>
              <a:rPr lang="zh-CN" altLang="en-US" dirty="0">
                <a:ea typeface="SimSun" panose="02010600030101010101" pitchFamily="2" charset="-122"/>
                <a:sym typeface="Monotype Sorts" panose="01010601010101010101" pitchFamily="2" charset="2"/>
              </a:rPr>
              <a:t>）；</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衣壳（</a:t>
            </a:r>
            <a:r>
              <a:rPr lang="en-US" altLang="zh-CN" dirty="0">
                <a:ea typeface="SimSun" panose="02010600030101010101" pitchFamily="2" charset="-122"/>
                <a:sym typeface="Monotype Sorts" panose="01010601010101010101" pitchFamily="2" charset="2"/>
              </a:rPr>
              <a:t>capsid</a:t>
            </a:r>
            <a:r>
              <a:rPr lang="zh-CN" altLang="en-US" dirty="0">
                <a:ea typeface="SimSun" panose="02010600030101010101" pitchFamily="2" charset="-122"/>
                <a:sym typeface="Monotype Sorts" panose="01010601010101010101" pitchFamily="2" charset="2"/>
              </a:rPr>
              <a:t>）：蛋白质包围在核心周围，即为衣壳。是病毒粒子的主要结构支架和抗原成分，对核酸有保护作用；</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衣壳粒（</a:t>
            </a:r>
            <a:r>
              <a:rPr lang="en-US" altLang="zh-CN" dirty="0">
                <a:ea typeface="SimSun" panose="02010600030101010101" pitchFamily="2" charset="-122"/>
                <a:sym typeface="Monotype Sorts" panose="01010601010101010101" pitchFamily="2" charset="2"/>
              </a:rPr>
              <a:t>capsomere</a:t>
            </a:r>
            <a:r>
              <a:rPr lang="zh-CN" altLang="en-US" dirty="0">
                <a:ea typeface="SimSun" panose="02010600030101010101" pitchFamily="2" charset="-122"/>
                <a:sym typeface="Monotype Sorts" panose="01010601010101010101" pitchFamily="2" charset="2"/>
              </a:rPr>
              <a:t>或</a:t>
            </a:r>
            <a:r>
              <a:rPr lang="en-US" altLang="zh-CN" dirty="0">
                <a:ea typeface="SimSun" panose="02010600030101010101" pitchFamily="2" charset="-122"/>
                <a:sym typeface="Monotype Sorts" panose="01010601010101010101" pitchFamily="2" charset="2"/>
              </a:rPr>
              <a:t>capsomer</a:t>
            </a:r>
            <a:r>
              <a:rPr lang="zh-CN" altLang="en-US" dirty="0">
                <a:ea typeface="SimSun" panose="02010600030101010101" pitchFamily="2" charset="-122"/>
                <a:sym typeface="Monotype Sorts" panose="01010601010101010101" pitchFamily="2" charset="2"/>
              </a:rPr>
              <a:t>）：构成衣壳的一个个蛋白质颗粒；</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核衣壳（</a:t>
            </a:r>
            <a:r>
              <a:rPr lang="en-US" altLang="zh-CN" dirty="0">
                <a:ea typeface="SimSun" panose="02010600030101010101" pitchFamily="2" charset="-122"/>
                <a:sym typeface="Monotype Sorts" panose="01010601010101010101" pitchFamily="2" charset="2"/>
              </a:rPr>
              <a:t>nucleocapsid</a:t>
            </a:r>
            <a:r>
              <a:rPr lang="zh-CN" altLang="en-US" dirty="0">
                <a:ea typeface="SimSun" panose="02010600030101010101" pitchFamily="2" charset="-122"/>
                <a:sym typeface="Monotype Sorts" panose="01010601010101010101" pitchFamily="2" charset="2"/>
              </a:rPr>
              <a:t>）：是任何病毒所必须具备的基本结构，核心和衣壳合起来称为核衣壳。</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包膜（</a:t>
            </a:r>
            <a:r>
              <a:rPr lang="en-US" altLang="zh-CN" dirty="0">
                <a:ea typeface="SimSun" panose="02010600030101010101" pitchFamily="2" charset="-122"/>
                <a:sym typeface="Monotype Sorts" panose="01010601010101010101" pitchFamily="2" charset="2"/>
              </a:rPr>
              <a:t>envelope</a:t>
            </a:r>
            <a:r>
              <a:rPr lang="zh-CN" altLang="en-US" dirty="0">
                <a:ea typeface="SimSun" panose="02010600030101010101" pitchFamily="2" charset="-122"/>
                <a:sym typeface="Monotype Sorts" panose="01010601010101010101" pitchFamily="2" charset="2"/>
              </a:rPr>
              <a:t>）：有些结构复杂的病毒，其核衣壳外被以曾有类脂或脂蛋白组成的外衣，称为包膜。有时包膜上还长有刺突（</a:t>
            </a:r>
            <a:r>
              <a:rPr lang="en-US" altLang="zh-CN" dirty="0">
                <a:ea typeface="SimSun" panose="02010600030101010101" pitchFamily="2" charset="-122"/>
                <a:sym typeface="Monotype Sorts" panose="01010601010101010101" pitchFamily="2" charset="2"/>
              </a:rPr>
              <a:t>spike</a:t>
            </a:r>
            <a:r>
              <a:rPr lang="zh-CN" altLang="en-US" dirty="0">
                <a:ea typeface="SimSun" panose="02010600030101010101" pitchFamily="2" charset="-122"/>
                <a:sym typeface="Monotype Sorts" panose="01010601010101010101" pitchFamily="2" charset="2"/>
              </a:rPr>
              <a:t>）等附属物。包膜实际上来自寄主细胞膜，但被病毒改造成具有其独特抗原特性的膜状结构，故易被乙醇等脂溶剂破坏。</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图</a:t>
            </a:r>
            <a:r>
              <a:rPr lang="en-US" altLang="zh-CN" dirty="0">
                <a:ea typeface="SimSun" panose="02010600030101010101" pitchFamily="2" charset="-122"/>
                <a:sym typeface="Monotype Sorts" panose="01010601010101010101" pitchFamily="2" charset="2"/>
              </a:rPr>
              <a:t>——33  </a:t>
            </a:r>
            <a:r>
              <a:rPr lang="zh-CN" altLang="en-US" dirty="0">
                <a:ea typeface="SimSun" panose="02010600030101010101" pitchFamily="2" charset="-122"/>
                <a:sym typeface="Monotype Sorts" panose="01010601010101010101" pitchFamily="2" charset="2"/>
              </a:rPr>
              <a:t>病毒粒子的模式构造</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．病毒粒子的对称体制  通常只有二十面体对称和螺旋对称。噬菌体中存在着复．合对称。</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表</a:t>
            </a:r>
            <a:r>
              <a:rPr lang="en-US" altLang="zh-CN" dirty="0">
                <a:ea typeface="SimSun" panose="02010600030101010101" pitchFamily="2" charset="-122"/>
                <a:sym typeface="Monotype Sorts" panose="01010601010101010101" pitchFamily="2" charset="2"/>
              </a:rPr>
              <a:t>——34  </a:t>
            </a:r>
            <a:r>
              <a:rPr lang="zh-CN" altLang="en-US" dirty="0">
                <a:ea typeface="SimSun" panose="02010600030101010101" pitchFamily="2" charset="-122"/>
                <a:sym typeface="Monotype Sorts" panose="01010601010101010101" pitchFamily="2" charset="2"/>
              </a:rPr>
              <a:t>病毒的对称体制</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．病毒的群体形态  </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包涵体（</a:t>
            </a:r>
            <a:r>
              <a:rPr lang="en-US" altLang="zh-CN" dirty="0">
                <a:ea typeface="SimSun" panose="02010600030101010101" pitchFamily="2" charset="-122"/>
                <a:sym typeface="Monotype Sorts" panose="01010601010101010101" pitchFamily="2" charset="2"/>
              </a:rPr>
              <a:t>inclusion body</a:t>
            </a:r>
            <a:r>
              <a:rPr lang="zh-CN" altLang="en-US" dirty="0">
                <a:ea typeface="SimSun" panose="02010600030101010101" pitchFamily="2" charset="-122"/>
                <a:sym typeface="Monotype Sorts" panose="01010601010101010101" pitchFamily="2" charset="2"/>
              </a:rPr>
              <a:t>）：感染病毒的宿主细胞内，出现在光学显微镜下可见的大小、形态、数量不等的小体，称为包涵体。在宿主细胞内形成包涵体是病毒的特征，不同的病毒其形成的包涵体具有不同的形态、结构、和特性，可用于分类鉴定。</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噬菌斑（</a:t>
            </a:r>
            <a:r>
              <a:rPr lang="en-US" altLang="zh-CN" dirty="0">
                <a:ea typeface="SimSun" panose="02010600030101010101" pitchFamily="2" charset="-122"/>
                <a:sym typeface="Monotype Sorts" panose="01010601010101010101" pitchFamily="2" charset="2"/>
              </a:rPr>
              <a:t>plaque</a:t>
            </a:r>
            <a:r>
              <a:rPr lang="zh-CN" altLang="en-US" dirty="0">
                <a:ea typeface="SimSun" panose="02010600030101010101" pitchFamily="2" charset="-122"/>
                <a:sym typeface="Monotype Sorts" panose="01010601010101010101" pitchFamily="2" charset="2"/>
              </a:rPr>
              <a:t>）：少量噬菌体与大量宿主细胞混合后，在平板上混合培养，经过数小时或</a:t>
            </a:r>
            <a:r>
              <a:rPr lang="en-US" altLang="zh-CN" dirty="0">
                <a:ea typeface="SimSun" panose="02010600030101010101" pitchFamily="2" charset="-122"/>
                <a:sym typeface="Monotype Sorts" panose="01010601010101010101" pitchFamily="2" charset="2"/>
              </a:rPr>
              <a:t>10</a:t>
            </a:r>
            <a:r>
              <a:rPr lang="zh-CN" altLang="en-US" dirty="0">
                <a:ea typeface="SimSun" panose="02010600030101010101" pitchFamily="2" charset="-122"/>
                <a:sym typeface="Monotype Sorts" panose="01010601010101010101" pitchFamily="2" charset="2"/>
              </a:rPr>
              <a:t>余小时后，在布满平板的宿主菌苔上，有肉眼可见的一个个透明不长菌的小圆斑，即噬菌斑。只要噬菌体稀释倍数足够高，就可以保证每一个噬菌斑是由一个噬菌体粒子形成的。噬菌斑的形成与菌落的形成有些相似，不同的是噬菌斑象是一个负菌落。噬菌斑可用于检出、分离、纯化噬菌体和进行噬菌体计数。</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空斑和病斑：用于动物病毒粒子的计数可以采用噬菌斑技术，但是这种斑点只能称为空斑或病斑。</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枯斑：植物病毒在植物叶片上形成的群体称为枯斑。</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（三）三类典型形态的病毒</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．螺旋对称的代表：烟草花叶病毒（</a:t>
            </a:r>
            <a:r>
              <a:rPr lang="en-US" altLang="zh-CN" dirty="0">
                <a:ea typeface="SimSun" panose="02010600030101010101" pitchFamily="2" charset="-122"/>
                <a:sym typeface="Monotype Sorts" panose="01010601010101010101" pitchFamily="2" charset="2"/>
              </a:rPr>
              <a:t>TMV</a:t>
            </a:r>
            <a:r>
              <a:rPr lang="zh-CN" altLang="en-US" dirty="0">
                <a:ea typeface="SimSun" panose="02010600030101010101" pitchFamily="2" charset="-122"/>
                <a:sym typeface="Monotype Sorts" panose="01010601010101010101" pitchFamily="2" charset="2"/>
              </a:rPr>
              <a:t>）</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图</a:t>
            </a:r>
            <a:r>
              <a:rPr lang="en-US" altLang="zh-CN" dirty="0">
                <a:ea typeface="SimSun" panose="02010600030101010101" pitchFamily="2" charset="-122"/>
                <a:sym typeface="Monotype Sorts" panose="01010601010101010101" pitchFamily="2" charset="2"/>
              </a:rPr>
              <a:t>——35  </a:t>
            </a:r>
            <a:r>
              <a:rPr lang="zh-CN" altLang="en-US" dirty="0">
                <a:ea typeface="SimSun" panose="02010600030101010101" pitchFamily="2" charset="-122"/>
                <a:sym typeface="Monotype Sorts" panose="01010601010101010101" pitchFamily="2" charset="2"/>
              </a:rPr>
              <a:t>烟草花叶病毒的形态</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．二十面体对称的代表：腺病毒（</a:t>
            </a:r>
            <a:r>
              <a:rPr lang="en-US" altLang="zh-CN" dirty="0">
                <a:ea typeface="SimSun" panose="02010600030101010101" pitchFamily="2" charset="-122"/>
                <a:sym typeface="Monotype Sorts" panose="01010601010101010101" pitchFamily="2" charset="2"/>
              </a:rPr>
              <a:t>Adenovirus</a:t>
            </a:r>
            <a:r>
              <a:rPr lang="zh-CN" altLang="en-US" dirty="0">
                <a:ea typeface="SimSun" panose="02010600030101010101" pitchFamily="2" charset="-122"/>
                <a:sym typeface="Monotype Sorts" panose="01010601010101010101" pitchFamily="2" charset="2"/>
              </a:rPr>
              <a:t>）</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图</a:t>
            </a:r>
            <a:r>
              <a:rPr lang="en-US" altLang="zh-CN" dirty="0">
                <a:ea typeface="SimSun" panose="02010600030101010101" pitchFamily="2" charset="-122"/>
                <a:sym typeface="Monotype Sorts" panose="01010601010101010101" pitchFamily="2" charset="2"/>
              </a:rPr>
              <a:t>——36  </a:t>
            </a:r>
            <a:r>
              <a:rPr lang="zh-CN" altLang="en-US" dirty="0">
                <a:ea typeface="SimSun" panose="02010600030101010101" pitchFamily="2" charset="-122"/>
                <a:sym typeface="Monotype Sorts" panose="01010601010101010101" pitchFamily="2" charset="2"/>
              </a:rPr>
              <a:t>腺病毒的模式构造</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．复．合对称的代表：</a:t>
            </a:r>
            <a:r>
              <a:rPr lang="en-US" altLang="zh-CN" dirty="0">
                <a:ea typeface="SimSun" panose="02010600030101010101" pitchFamily="2" charset="-122"/>
                <a:sym typeface="Monotype Sorts" panose="01010601010101010101" pitchFamily="2" charset="2"/>
              </a:rPr>
              <a:t>T-</a:t>
            </a:r>
            <a:r>
              <a:rPr lang="zh-CN" altLang="en-US" dirty="0">
                <a:ea typeface="SimSun" panose="02010600030101010101" pitchFamily="2" charset="-122"/>
                <a:sym typeface="Monotype Sorts" panose="01010601010101010101" pitchFamily="2" charset="2"/>
              </a:rPr>
              <a:t>偶数噬菌体。  大肠杆菌</a:t>
            </a:r>
            <a:r>
              <a:rPr lang="en-US" altLang="zh-CN" dirty="0">
                <a:ea typeface="SimSun" panose="02010600030101010101" pitchFamily="2" charset="-122"/>
                <a:sym typeface="Monotype Sorts" panose="01010601010101010101" pitchFamily="2" charset="2"/>
              </a:rPr>
              <a:t>T-</a:t>
            </a:r>
            <a:r>
              <a:rPr lang="zh-CN" altLang="en-US" dirty="0">
                <a:ea typeface="SimSun" panose="02010600030101010101" pitchFamily="2" charset="-122"/>
                <a:sym typeface="Monotype Sorts" panose="01010601010101010101" pitchFamily="2" charset="2"/>
              </a:rPr>
              <a:t>偶数（</a:t>
            </a:r>
            <a:r>
              <a:rPr lang="en-US" altLang="zh-CN" dirty="0">
                <a:ea typeface="SimSun" panose="02010600030101010101" pitchFamily="2" charset="-122"/>
                <a:sym typeface="Monotype Sorts" panose="01010601010101010101" pitchFamily="2" charset="2"/>
              </a:rPr>
              <a:t>even type</a:t>
            </a:r>
            <a:r>
              <a:rPr lang="zh-CN" altLang="en-US" dirty="0">
                <a:ea typeface="SimSun" panose="02010600030101010101" pitchFamily="2" charset="-122"/>
                <a:sym typeface="Monotype Sorts" panose="01010601010101010101" pitchFamily="2" charset="2"/>
              </a:rPr>
              <a:t>）噬菌体共有三种，．即</a:t>
            </a:r>
            <a:r>
              <a:rPr lang="en-US" altLang="zh-CN" dirty="0">
                <a:ea typeface="SimSun" panose="02010600030101010101" pitchFamily="2" charset="-122"/>
                <a:sym typeface="Monotype Sorts" panose="01010601010101010101" pitchFamily="2" charset="2"/>
              </a:rPr>
              <a:t>T2</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T4</a:t>
            </a:r>
            <a:r>
              <a:rPr lang="zh-CN" altLang="en-US" dirty="0">
                <a:ea typeface="SimSun" panose="02010600030101010101" pitchFamily="2" charset="-122"/>
                <a:sym typeface="Monotype Sorts" panose="01010601010101010101" pitchFamily="2" charset="2"/>
              </a:rPr>
              <a:t>和</a:t>
            </a:r>
            <a:r>
              <a:rPr lang="en-US" altLang="zh-CN" dirty="0">
                <a:ea typeface="SimSun" panose="02010600030101010101" pitchFamily="2" charset="-122"/>
                <a:sym typeface="Monotype Sorts" panose="01010601010101010101" pitchFamily="2" charset="2"/>
              </a:rPr>
              <a:t>T6</a:t>
            </a:r>
            <a:r>
              <a:rPr lang="zh-CN" altLang="en-US" dirty="0">
                <a:ea typeface="SimSun" panose="02010600030101010101" pitchFamily="2" charset="-122"/>
                <a:sym typeface="Monotype Sorts" panose="01010601010101010101" pitchFamily="2" charset="2"/>
              </a:rPr>
              <a:t>，．在自然界分布极广。它们是病毒学和分子遗传学中研究的极好材料，．因此对它们的了解极其深刻，．尤其</a:t>
            </a:r>
            <a:r>
              <a:rPr lang="en-US" altLang="zh-CN" dirty="0">
                <a:ea typeface="SimSun" panose="02010600030101010101" pitchFamily="2" charset="-122"/>
                <a:sym typeface="Monotype Sorts" panose="01010601010101010101" pitchFamily="2" charset="2"/>
              </a:rPr>
              <a:t>T4</a:t>
            </a:r>
            <a:r>
              <a:rPr lang="zh-CN" altLang="en-US" dirty="0">
                <a:ea typeface="SimSun" panose="02010600030101010101" pitchFamily="2" charset="-122"/>
                <a:sym typeface="Monotype Sorts" panose="01010601010101010101" pitchFamily="2" charset="2"/>
              </a:rPr>
              <a:t>早已有了十分清晰的电镜照片和最完整的基因组图谱。</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图</a:t>
            </a:r>
            <a:r>
              <a:rPr lang="en-US" altLang="zh-CN" dirty="0">
                <a:ea typeface="SimSun" panose="02010600030101010101" pitchFamily="2" charset="-122"/>
                <a:sym typeface="Monotype Sorts" panose="01010601010101010101" pitchFamily="2" charset="2"/>
              </a:rPr>
              <a:t>——37  T4</a:t>
            </a:r>
            <a:r>
              <a:rPr lang="zh-CN" altLang="en-US" dirty="0">
                <a:ea typeface="SimSun" panose="02010600030101010101" pitchFamily="2" charset="-122"/>
                <a:sym typeface="Monotype Sorts" panose="01010601010101010101" pitchFamily="2" charset="2"/>
              </a:rPr>
              <a:t>的模式结构（按照图详细讲解）</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头部：</a:t>
            </a:r>
            <a:r>
              <a:rPr lang="en-US" altLang="zh-CN" dirty="0">
                <a:ea typeface="SimSun" panose="02010600030101010101" pitchFamily="2" charset="-122"/>
                <a:sym typeface="Monotype Sorts" panose="01010601010101010101" pitchFamily="2" charset="2"/>
              </a:rPr>
              <a:t>9565nm</a:t>
            </a:r>
            <a:r>
              <a:rPr lang="zh-CN" altLang="en-US" dirty="0">
                <a:ea typeface="SimSun" panose="02010600030101010101" pitchFamily="2" charset="-122"/>
                <a:sym typeface="Monotype Sorts" panose="01010601010101010101" pitchFamily="2" charset="2"/>
              </a:rPr>
              <a:t>，衣壳粒</a:t>
            </a:r>
            <a:r>
              <a:rPr lang="en-US" altLang="zh-CN" dirty="0">
                <a:ea typeface="SimSun" panose="02010600030101010101" pitchFamily="2" charset="-122"/>
                <a:sym typeface="Monotype Sorts" panose="01010601010101010101" pitchFamily="2" charset="2"/>
              </a:rPr>
              <a:t>6nm</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212</a:t>
            </a:r>
            <a:r>
              <a:rPr lang="zh-CN" altLang="en-US" dirty="0">
                <a:ea typeface="SimSun" panose="02010600030101010101" pitchFamily="2" charset="-122"/>
                <a:sym typeface="Monotype Sorts" panose="01010601010101010101" pitchFamily="2" charset="2"/>
              </a:rPr>
              <a:t>粒，</a:t>
            </a:r>
            <a:r>
              <a:rPr lang="en-US" altLang="zh-CN" dirty="0">
                <a:ea typeface="SimSun" panose="02010600030101010101" pitchFamily="2" charset="-122"/>
                <a:sym typeface="Monotype Sorts" panose="01010601010101010101" pitchFamily="2" charset="2"/>
              </a:rPr>
              <a:t>8</a:t>
            </a:r>
            <a:r>
              <a:rPr lang="zh-CN" altLang="en-US" dirty="0">
                <a:ea typeface="SimSun" panose="02010600030101010101" pitchFamily="2" charset="-122"/>
                <a:sym typeface="Monotype Sorts" panose="01010601010101010101" pitchFamily="2" charset="2"/>
              </a:rPr>
              <a:t>种蛋白质，占头部的</a:t>
            </a:r>
            <a:r>
              <a:rPr lang="en-US" altLang="zh-CN" dirty="0">
                <a:ea typeface="SimSun" panose="02010600030101010101" pitchFamily="2" charset="-122"/>
                <a:sym typeface="Monotype Sorts" panose="01010601010101010101" pitchFamily="2" charset="2"/>
              </a:rPr>
              <a:t>76~81%</a:t>
            </a:r>
            <a:r>
              <a:rPr lang="zh-CN" altLang="en-US" dirty="0">
                <a:ea typeface="SimSun" panose="02010600030101010101" pitchFamily="2" charset="-122"/>
                <a:sym typeface="Monotype Sorts" panose="01010601010101010101" pitchFamily="2" charset="2"/>
              </a:rPr>
              <a:t>。核心为线状</a:t>
            </a:r>
            <a:r>
              <a:rPr lang="en-US" altLang="zh-CN" dirty="0">
                <a:ea typeface="SimSun" panose="02010600030101010101" pitchFamily="2" charset="-122"/>
                <a:sym typeface="Monotype Sorts" panose="01010601010101010101" pitchFamily="2" charset="2"/>
              </a:rPr>
              <a:t>dsDNA</a:t>
            </a:r>
            <a:r>
              <a:rPr lang="zh-CN" altLang="en-US" dirty="0">
                <a:ea typeface="SimSun" panose="02010600030101010101" pitchFamily="2" charset="-122"/>
                <a:sym typeface="Monotype Sorts" panose="01010601010101010101" pitchFamily="2" charset="2"/>
              </a:rPr>
              <a:t>。</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颈环：六角形盘状构造，</a:t>
            </a:r>
            <a:r>
              <a:rPr lang="en-US" altLang="zh-CN" dirty="0">
                <a:ea typeface="SimSun" panose="02010600030101010101" pitchFamily="2" charset="-122"/>
                <a:sym typeface="Monotype Sorts" panose="01010601010101010101" pitchFamily="2" charset="2"/>
              </a:rPr>
              <a:t>φ37.5nm</a:t>
            </a:r>
            <a:r>
              <a:rPr lang="zh-CN" altLang="en-US" dirty="0">
                <a:ea typeface="SimSun" panose="02010600030101010101" pitchFamily="2" charset="-122"/>
                <a:sym typeface="Monotype Sorts" panose="01010601010101010101" pitchFamily="2" charset="2"/>
              </a:rPr>
              <a:t>，有六根颈须从颈环上伸出，功能是裹住吸附前的尾丝。</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尾部：有尾鞘（</a:t>
            </a:r>
            <a:r>
              <a:rPr lang="en-US" altLang="zh-CN" dirty="0">
                <a:ea typeface="SimSun" panose="02010600030101010101" pitchFamily="2" charset="-122"/>
                <a:sym typeface="Monotype Sorts" panose="01010601010101010101" pitchFamily="2" charset="2"/>
              </a:rPr>
              <a:t>95nm</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144</a:t>
            </a:r>
            <a:r>
              <a:rPr lang="zh-CN" altLang="en-US" dirty="0">
                <a:ea typeface="SimSun" panose="02010600030101010101" pitchFamily="2" charset="-122"/>
                <a:sym typeface="Monotype Sorts" panose="01010601010101010101" pitchFamily="2" charset="2"/>
              </a:rPr>
              <a:t>个分子量为</a:t>
            </a:r>
            <a:r>
              <a:rPr lang="en-US" altLang="zh-CN" dirty="0">
                <a:ea typeface="SimSun" panose="02010600030101010101" pitchFamily="2" charset="-122"/>
                <a:sym typeface="Monotype Sorts" panose="01010601010101010101" pitchFamily="2" charset="2"/>
              </a:rPr>
              <a:t>55,000</a:t>
            </a:r>
            <a:r>
              <a:rPr lang="zh-CN" altLang="en-US" dirty="0">
                <a:ea typeface="SimSun" panose="02010600030101010101" pitchFamily="2" charset="-122"/>
                <a:sym typeface="Monotype Sorts" panose="01010601010101010101" pitchFamily="2" charset="2"/>
              </a:rPr>
              <a:t>的衣壳粒缠绕成</a:t>
            </a:r>
            <a:r>
              <a:rPr lang="en-US" altLang="zh-CN" dirty="0">
                <a:ea typeface="SimSun" panose="02010600030101010101" pitchFamily="2" charset="-122"/>
                <a:sym typeface="Monotype Sorts" panose="01010601010101010101" pitchFamily="2" charset="2"/>
              </a:rPr>
              <a:t>24</a:t>
            </a:r>
            <a:r>
              <a:rPr lang="zh-CN" altLang="en-US" dirty="0">
                <a:ea typeface="SimSun" panose="02010600030101010101" pitchFamily="2" charset="-122"/>
                <a:sym typeface="Monotype Sorts" panose="01010601010101010101" pitchFamily="2" charset="2"/>
              </a:rPr>
              <a:t>环螺旋）、尾管（</a:t>
            </a:r>
            <a:r>
              <a:rPr lang="en-US" altLang="zh-CN" dirty="0">
                <a:ea typeface="SimSun" panose="02010600030101010101" pitchFamily="2" charset="-122"/>
                <a:sym typeface="Monotype Sorts" panose="01010601010101010101" pitchFamily="2" charset="2"/>
              </a:rPr>
              <a:t>95</a:t>
            </a:r>
            <a:r>
              <a:rPr lang="en-US" altLang="zh-CN" dirty="0">
                <a:latin typeface="SimSun" panose="02010600030101010101" pitchFamily="2" charset="-122"/>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8nm</a:t>
            </a:r>
            <a:r>
              <a:rPr lang="zh-CN" altLang="en-US" dirty="0">
                <a:ea typeface="SimSun" panose="02010600030101010101" pitchFamily="2" charset="-122"/>
                <a:sym typeface="Monotype Sorts" panose="01010601010101010101" pitchFamily="2" charset="2"/>
              </a:rPr>
              <a:t>，中央孔道</a:t>
            </a:r>
            <a:r>
              <a:rPr lang="en-US" altLang="zh-CN" dirty="0">
                <a:ea typeface="SimSun" panose="02010600030101010101" pitchFamily="2" charset="-122"/>
                <a:sym typeface="Monotype Sorts" panose="01010601010101010101" pitchFamily="2" charset="2"/>
              </a:rPr>
              <a:t>φ2.5~3.5nm</a:t>
            </a:r>
            <a:r>
              <a:rPr lang="zh-CN" altLang="en-US" dirty="0">
                <a:ea typeface="SimSun" panose="02010600030101010101" pitchFamily="2" charset="-122"/>
                <a:sym typeface="Monotype Sorts" panose="01010601010101010101" pitchFamily="2" charset="2"/>
              </a:rPr>
              <a:t>，也由</a:t>
            </a:r>
            <a:r>
              <a:rPr lang="en-US" altLang="zh-CN" dirty="0">
                <a:ea typeface="SimSun" panose="02010600030101010101" pitchFamily="2" charset="-122"/>
                <a:sym typeface="Monotype Sorts" panose="01010601010101010101" pitchFamily="2" charset="2"/>
              </a:rPr>
              <a:t>24</a:t>
            </a:r>
            <a:r>
              <a:rPr lang="zh-CN" altLang="en-US" dirty="0">
                <a:ea typeface="SimSun" panose="02010600030101010101" pitchFamily="2" charset="-122"/>
                <a:sym typeface="Monotype Sorts" panose="01010601010101010101" pitchFamily="2" charset="2"/>
              </a:rPr>
              <a:t>环螺旋组成）、基板（同颈环，中空，</a:t>
            </a:r>
            <a:r>
              <a:rPr lang="en-US" altLang="zh-CN" dirty="0">
                <a:ea typeface="SimSun" panose="02010600030101010101" pitchFamily="2" charset="-122"/>
                <a:sym typeface="Monotype Sorts" panose="01010601010101010101" pitchFamily="2" charset="2"/>
              </a:rPr>
              <a:t>φ30.5nm</a:t>
            </a:r>
            <a:r>
              <a:rPr lang="zh-CN" altLang="en-US" dirty="0">
                <a:ea typeface="SimSun" panose="02010600030101010101" pitchFamily="2" charset="-122"/>
                <a:sym typeface="Monotype Sorts" panose="01010601010101010101" pitchFamily="2" charset="2"/>
              </a:rPr>
              <a:t>）、刺突和尾丝（着生于颈环上，各六根，刺突长</a:t>
            </a:r>
            <a:r>
              <a:rPr lang="en-US" altLang="zh-CN" dirty="0">
                <a:ea typeface="SimSun" panose="02010600030101010101" pitchFamily="2" charset="-122"/>
                <a:sym typeface="Monotype Sorts" panose="01010601010101010101" pitchFamily="2" charset="2"/>
              </a:rPr>
              <a:t>20nm</a:t>
            </a:r>
            <a:r>
              <a:rPr lang="zh-CN" altLang="en-US" dirty="0">
                <a:ea typeface="SimSun" panose="02010600030101010101" pitchFamily="2" charset="-122"/>
                <a:sym typeface="Monotype Sorts" panose="01010601010101010101" pitchFamily="2" charset="2"/>
              </a:rPr>
              <a:t>，有吸附功能；尾丝长</a:t>
            </a:r>
            <a:r>
              <a:rPr lang="en-US" altLang="zh-CN" dirty="0">
                <a:ea typeface="SimSun" panose="02010600030101010101" pitchFamily="2" charset="-122"/>
                <a:sym typeface="Monotype Sorts" panose="01010601010101010101" pitchFamily="2" charset="2"/>
              </a:rPr>
              <a:t>140</a:t>
            </a:r>
            <a:r>
              <a:rPr lang="en-US" altLang="zh-CN" dirty="0">
                <a:latin typeface="SimSun" panose="02010600030101010101" pitchFamily="2" charset="-122"/>
                <a:ea typeface="SimSun" panose="02010600030101010101" pitchFamily="2" charset="-122"/>
                <a:sym typeface="Monotype Sorts" panose="01010601010101010101" pitchFamily="2" charset="2"/>
              </a:rPr>
              <a:t>2</a:t>
            </a:r>
            <a:r>
              <a:rPr lang="en-US" altLang="zh-CN" dirty="0">
                <a:ea typeface="SimSun" panose="02010600030101010101" pitchFamily="2" charset="-122"/>
                <a:sym typeface="Monotype Sorts" panose="01010601010101010101" pitchFamily="2" charset="2"/>
              </a:rPr>
              <a:t>nm</a:t>
            </a:r>
            <a:r>
              <a:rPr lang="zh-CN" altLang="en-US" dirty="0">
                <a:ea typeface="SimSun" panose="02010600030101010101" pitchFamily="2" charset="-122"/>
                <a:sym typeface="Monotype Sorts" panose="01010601010101010101" pitchFamily="2" charset="2"/>
              </a:rPr>
              <a:t>，折成等长的两段，由两种较大的蛋白质和四种较小的蛋白质构成，它专一地吸附于敏感宿主细胞表面的相应受体上）。</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（四）病毒的核酸</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核酸是病毒粒子中最重要的成分，是病毒遗传信息的载体和传递体，是病毒生命活动的主要物质基础。病毒核酸的类型很多，有</a:t>
            </a:r>
            <a:r>
              <a:rPr lang="en-US" altLang="zh-CN" dirty="0">
                <a:ea typeface="SimSun" panose="02010600030101010101" pitchFamily="2" charset="-122"/>
                <a:sym typeface="Monotype Sorts" panose="01010601010101010101" pitchFamily="2" charset="2"/>
              </a:rPr>
              <a:t>ssDNA</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dsDNA</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ssRNA</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dsRNA</a:t>
            </a:r>
            <a:r>
              <a:rPr lang="zh-CN" altLang="en-US" dirty="0">
                <a:ea typeface="SimSun" panose="02010600030101010101" pitchFamily="2" charset="-122"/>
                <a:sym typeface="Monotype Sorts" panose="01010601010101010101" pitchFamily="2" charset="2"/>
              </a:rPr>
              <a:t>。病毒的核酸有线状、也有环状，有闭环或缺口环等不同类型。有的病毒含有不止一个基因组。</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表</a:t>
            </a:r>
            <a:r>
              <a:rPr lang="en-US" altLang="zh-CN" dirty="0">
                <a:ea typeface="SimSun" panose="02010600030101010101" pitchFamily="2" charset="-122"/>
                <a:sym typeface="Monotype Sorts" panose="01010601010101010101" pitchFamily="2" charset="2"/>
              </a:rPr>
              <a:t>——38  </a:t>
            </a:r>
            <a:r>
              <a:rPr lang="zh-CN" altLang="en-US" dirty="0">
                <a:ea typeface="SimSun" panose="02010600030101010101" pitchFamily="2" charset="-122"/>
                <a:sym typeface="Monotype Sorts" panose="01010601010101010101" pitchFamily="2" charset="2"/>
              </a:rPr>
              <a:t>若干代表性病毒的核酸类型</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仅以噬菌体为例，介绍病毒的独特繁殖方式。植物病毒、动物病毒的繁殖略。</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）原核生物的病毒</a:t>
            </a:r>
            <a:r>
              <a:rPr lang="en-US" altLang="zh-CN" dirty="0">
                <a:ea typeface="SimSun" panose="02010600030101010101" pitchFamily="2" charset="-122"/>
                <a:sym typeface="Monotype Sorts" panose="01010601010101010101" pitchFamily="2" charset="2"/>
              </a:rPr>
              <a:t>——</a:t>
            </a:r>
            <a:r>
              <a:rPr lang="zh-CN" altLang="en-US" dirty="0">
                <a:ea typeface="SimSun" panose="02010600030101010101" pitchFamily="2" charset="-122"/>
                <a:sym typeface="Monotype Sorts" panose="01010601010101010101" pitchFamily="2" charset="2"/>
              </a:rPr>
              <a:t>噬菌体</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．．一般介绍：噬菌体（</a:t>
            </a:r>
            <a:r>
              <a:rPr lang="en-US" altLang="zh-CN" dirty="0">
                <a:ea typeface="SimSun" panose="02010600030101010101" pitchFamily="2" charset="-122"/>
                <a:sym typeface="Monotype Sorts" panose="01010601010101010101" pitchFamily="2" charset="2"/>
              </a:rPr>
              <a:t>bacteriophage</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phage</a:t>
            </a:r>
            <a:r>
              <a:rPr lang="zh-CN" altLang="en-US" dirty="0">
                <a:ea typeface="SimSun" panose="02010600030101010101" pitchFamily="2" charset="-122"/>
                <a:sym typeface="Monotype Sorts" panose="01010601010101010101" pitchFamily="2" charset="2"/>
              </a:rPr>
              <a:t>）广泛存在于自然界中，．至今在绝大多数原核生物中都发现了相应的噬菌体。据报道，．至今已作过电镜观察的噬菌体至少有</a:t>
            </a:r>
            <a:r>
              <a:rPr lang="en-US" altLang="zh-CN" dirty="0">
                <a:ea typeface="SimSun" panose="02010600030101010101" pitchFamily="2" charset="-122"/>
                <a:sym typeface="Monotype Sorts" panose="01010601010101010101" pitchFamily="2" charset="2"/>
              </a:rPr>
              <a:t>2850</a:t>
            </a:r>
            <a:r>
              <a:rPr lang="zh-CN" altLang="en-US" dirty="0">
                <a:ea typeface="SimSun" panose="02010600030101010101" pitchFamily="2" charset="-122"/>
                <a:sym typeface="Monotype Sorts" panose="01010601010101010101" pitchFamily="2" charset="2"/>
              </a:rPr>
              <a:t>种（株），．其中</a:t>
            </a:r>
            <a:r>
              <a:rPr lang="en-US" altLang="zh-CN" dirty="0">
                <a:ea typeface="SimSun" panose="02010600030101010101" pitchFamily="2" charset="-122"/>
                <a:sym typeface="Monotype Sorts" panose="01010601010101010101" pitchFamily="2" charset="2"/>
              </a:rPr>
              <a:t>2700</a:t>
            </a:r>
            <a:r>
              <a:rPr lang="zh-CN" altLang="en-US" dirty="0">
                <a:ea typeface="SimSun" panose="02010600030101010101" pitchFamily="2" charset="-122"/>
                <a:sym typeface="Monotype Sorts" panose="01010601010101010101" pitchFamily="2" charset="2"/>
              </a:rPr>
              <a:t>种是有尾的。据</a:t>
            </a:r>
            <a:r>
              <a:rPr lang="en-US" altLang="zh-CN" dirty="0">
                <a:ea typeface="SimSun" panose="02010600030101010101" pitchFamily="2" charset="-122"/>
                <a:sym typeface="Monotype Sorts" panose="01010601010101010101" pitchFamily="2" charset="2"/>
              </a:rPr>
              <a:t>Bradley</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1967</a:t>
            </a:r>
            <a:r>
              <a:rPr lang="zh-CN" altLang="en-US" dirty="0">
                <a:ea typeface="SimSun" panose="02010600030101010101" pitchFamily="2" charset="-122"/>
                <a:sym typeface="Monotype Sorts" panose="01010601010101010101" pitchFamily="2" charset="2"/>
              </a:rPr>
              <a:t>）归纳，．噬菌体共有六种形态，．即：</a:t>
            </a:r>
            <a:endParaRPr lang="zh-CN" altLang="en-US" dirty="0">
              <a:ea typeface="SimSun" panose="02010600030101010101" pitchFamily="2" charset="-122"/>
              <a:sym typeface="Monotype Sorts" panose="01010601010101010101" pitchFamily="2" charset="2"/>
            </a:endParaRPr>
          </a:p>
          <a:p>
            <a:pPr lvl="0"/>
            <a:r>
              <a:rPr lang="en-US" altLang="zh-CN" b="1" dirty="0">
                <a:ea typeface="SimSun" panose="02010600030101010101" pitchFamily="2" charset="-122"/>
                <a:sym typeface="Monotype Sorts" panose="01010601010101010101" pitchFamily="2" charset="2"/>
              </a:rPr>
              <a:t>C. Viral Structure </a:t>
            </a:r>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r>
              <a:rPr lang="en-US" altLang="zh-CN" dirty="0">
                <a:ea typeface="SimSun" panose="02010600030101010101" pitchFamily="2" charset="-122"/>
                <a:sym typeface="Monotype Sorts" panose="01010601010101010101" pitchFamily="2" charset="2"/>
              </a:rPr>
              <a:t>Since viruses are not cells, they are structurally much more simple than bacteria. An intact infectious viral particle is called a </a:t>
            </a:r>
            <a:r>
              <a:rPr lang="en-US" altLang="zh-CN" b="1" dirty="0">
                <a:ea typeface="SimSun" panose="02010600030101010101" pitchFamily="2" charset="-122"/>
                <a:sym typeface="Monotype Sorts" panose="01010601010101010101" pitchFamily="2" charset="2"/>
              </a:rPr>
              <a:t>virion</a:t>
            </a:r>
            <a:r>
              <a:rPr lang="en-US" altLang="zh-CN" dirty="0">
                <a:ea typeface="SimSun" panose="02010600030101010101" pitchFamily="2" charset="-122"/>
                <a:sym typeface="Monotype Sorts" panose="01010601010101010101" pitchFamily="2" charset="2"/>
              </a:rPr>
              <a:t> </a:t>
            </a:r>
            <a:r>
              <a:rPr lang="en-US" altLang="zh-CN" i="1" dirty="0">
                <a:ea typeface="SimSun" panose="02010600030101010101" pitchFamily="2" charset="-122"/>
                <a:sym typeface="Monotype Sorts" panose="01010601010101010101" pitchFamily="2" charset="2"/>
                <a:hlinkMouseOver r:id="rId3" action="ppaction://hlinkfile"/>
              </a:rPr>
              <a:t>(def)</a:t>
            </a:r>
            <a:r>
              <a:rPr lang="en-US" altLang="zh-CN" dirty="0">
                <a:ea typeface="SimSun" panose="02010600030101010101" pitchFamily="2" charset="-122"/>
                <a:sym typeface="Monotype Sorts" panose="01010601010101010101" pitchFamily="2" charset="2"/>
              </a:rPr>
              <a:t> and consists of: </a:t>
            </a:r>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r>
              <a:rPr lang="en-US" altLang="zh-CN" b="1" dirty="0">
                <a:ea typeface="SimSun" panose="02010600030101010101" pitchFamily="2" charset="-122"/>
                <a:sym typeface="Monotype Sorts" panose="01010601010101010101" pitchFamily="2" charset="2"/>
              </a:rPr>
              <a:t>1. A genome</a:t>
            </a:r>
            <a:r>
              <a:rPr lang="en-US" altLang="zh-CN" dirty="0">
                <a:ea typeface="SimSun" panose="02010600030101010101" pitchFamily="2" charset="-122"/>
                <a:sym typeface="Monotype Sorts" panose="01010601010101010101" pitchFamily="2" charset="2"/>
              </a:rPr>
              <a:t> </a:t>
            </a:r>
            <a:r>
              <a:rPr lang="en-US" altLang="zh-CN" i="1" dirty="0">
                <a:ea typeface="SimSun" panose="02010600030101010101" pitchFamily="2" charset="-122"/>
                <a:sym typeface="Monotype Sorts" panose="01010601010101010101" pitchFamily="2" charset="2"/>
                <a:hlinkMouseOver r:id="rId3" action="ppaction://hlinkfile"/>
              </a:rPr>
              <a:t>(def)</a:t>
            </a:r>
            <a:r>
              <a:rPr lang="en-US" altLang="zh-CN" dirty="0">
                <a:latin typeface="SimSun" panose="02010600030101010101" pitchFamily="2" charset="-122"/>
                <a:ea typeface="SimSun" panose="02010600030101010101" pitchFamily="2" charset="-122"/>
                <a:sym typeface="Monotype Sorts" panose="01010601010101010101" pitchFamily="2" charset="2"/>
              </a:rPr>
              <a:t> </a:t>
            </a:r>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r>
              <a:rPr lang="en-US" altLang="zh-CN" dirty="0">
                <a:ea typeface="SimSun" panose="02010600030101010101" pitchFamily="2" charset="-122"/>
                <a:sym typeface="Monotype Sorts" panose="01010601010101010101" pitchFamily="2" charset="2"/>
              </a:rPr>
              <a:t>The </a:t>
            </a:r>
            <a:r>
              <a:rPr lang="en-US" altLang="zh-CN" b="1" dirty="0">
                <a:ea typeface="SimSun" panose="02010600030101010101" pitchFamily="2" charset="-122"/>
                <a:sym typeface="Monotype Sorts" panose="01010601010101010101" pitchFamily="2" charset="2"/>
              </a:rPr>
              <a:t>viral genome</a:t>
            </a:r>
            <a:r>
              <a:rPr lang="en-US" altLang="zh-CN" dirty="0">
                <a:ea typeface="SimSun" panose="02010600030101010101" pitchFamily="2" charset="-122"/>
                <a:sym typeface="Monotype Sorts" panose="01010601010101010101" pitchFamily="2" charset="2"/>
              </a:rPr>
              <a:t> is a single or segmented, circular or linear molecule of nucleic acid functioning as the genetic material of the virus. It can be single-stranded or double-stranded </a:t>
            </a:r>
            <a:r>
              <a:rPr lang="en-US" altLang="zh-CN" b="1" dirty="0">
                <a:ea typeface="SimSun" panose="02010600030101010101" pitchFamily="2" charset="-122"/>
                <a:sym typeface="Monotype Sorts" panose="01010601010101010101" pitchFamily="2" charset="2"/>
              </a:rPr>
              <a:t>DNA or RNA </a:t>
            </a:r>
            <a:r>
              <a:rPr lang="en-US" altLang="zh-CN" dirty="0">
                <a:ea typeface="SimSun" panose="02010600030101010101" pitchFamily="2" charset="-122"/>
                <a:sym typeface="Monotype Sorts" panose="01010601010101010101" pitchFamily="2" charset="2"/>
              </a:rPr>
              <a:t>(but never both), and codes for the synthesis of viral components and viral enzymes for replication. </a:t>
            </a:r>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r>
              <a:rPr lang="en-US" altLang="zh-CN" b="1" dirty="0">
                <a:ea typeface="SimSun" panose="02010600030101010101" pitchFamily="2" charset="-122"/>
                <a:sym typeface="Monotype Sorts" panose="01010601010101010101" pitchFamily="2" charset="2"/>
              </a:rPr>
              <a:t>2. A capsid </a:t>
            </a:r>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r>
              <a:rPr lang="en-US" altLang="zh-CN" dirty="0">
                <a:ea typeface="SimSun" panose="02010600030101010101" pitchFamily="2" charset="-122"/>
                <a:sym typeface="Monotype Sorts" panose="01010601010101010101" pitchFamily="2" charset="2"/>
              </a:rPr>
              <a:t>The </a:t>
            </a:r>
            <a:r>
              <a:rPr lang="en-US" altLang="zh-CN" b="1" dirty="0">
                <a:ea typeface="SimSun" panose="02010600030101010101" pitchFamily="2" charset="-122"/>
                <a:sym typeface="Monotype Sorts" panose="01010601010101010101" pitchFamily="2" charset="2"/>
              </a:rPr>
              <a:t>capsid</a:t>
            </a:r>
            <a:r>
              <a:rPr lang="en-US" altLang="zh-CN" dirty="0">
                <a:ea typeface="SimSun" panose="02010600030101010101" pitchFamily="2" charset="-122"/>
                <a:sym typeface="Monotype Sorts" panose="01010601010101010101" pitchFamily="2" charset="2"/>
              </a:rPr>
              <a:t> </a:t>
            </a:r>
            <a:r>
              <a:rPr lang="en-US" altLang="zh-CN" i="1" dirty="0">
                <a:ea typeface="SimSun" panose="02010600030101010101" pitchFamily="2" charset="-122"/>
                <a:sym typeface="Monotype Sorts" panose="01010601010101010101" pitchFamily="2" charset="2"/>
                <a:hlinkMouseOver r:id="rId3" action="ppaction://hlinkfile"/>
              </a:rPr>
              <a:t>(def)</a:t>
            </a:r>
            <a:r>
              <a:rPr lang="en-US" altLang="zh-CN" dirty="0">
                <a:ea typeface="SimSun" panose="02010600030101010101" pitchFamily="2" charset="-122"/>
                <a:sym typeface="Monotype Sorts" panose="01010601010101010101" pitchFamily="2" charset="2"/>
              </a:rPr>
              <a:t>, or </a:t>
            </a:r>
            <a:r>
              <a:rPr lang="en-US" altLang="zh-CN" b="1" dirty="0">
                <a:ea typeface="SimSun" panose="02010600030101010101" pitchFamily="2" charset="-122"/>
                <a:sym typeface="Monotype Sorts" panose="01010601010101010101" pitchFamily="2" charset="2"/>
              </a:rPr>
              <a:t>core</a:t>
            </a:r>
            <a:r>
              <a:rPr lang="en-US" altLang="zh-CN" dirty="0">
                <a:ea typeface="SimSun" panose="02010600030101010101" pitchFamily="2" charset="-122"/>
                <a:sym typeface="Monotype Sorts" panose="01010601010101010101" pitchFamily="2" charset="2"/>
              </a:rPr>
              <a:t>, is a protein shell surrounding the genome and is usually composed of protein subunits called </a:t>
            </a:r>
            <a:r>
              <a:rPr lang="en-US" altLang="zh-CN" b="1" dirty="0">
                <a:ea typeface="SimSun" panose="02010600030101010101" pitchFamily="2" charset="-122"/>
                <a:sym typeface="Monotype Sorts" panose="01010601010101010101" pitchFamily="2" charset="2"/>
              </a:rPr>
              <a:t>capsomeres</a:t>
            </a:r>
            <a:r>
              <a:rPr lang="en-US" altLang="zh-CN" dirty="0">
                <a:ea typeface="SimSun" panose="02010600030101010101" pitchFamily="2" charset="-122"/>
                <a:sym typeface="Monotype Sorts" panose="01010601010101010101" pitchFamily="2" charset="2"/>
              </a:rPr>
              <a:t> </a:t>
            </a:r>
            <a:r>
              <a:rPr lang="en-US" altLang="zh-CN" i="1" dirty="0">
                <a:ea typeface="SimSun" panose="02010600030101010101" pitchFamily="2" charset="-122"/>
                <a:sym typeface="Monotype Sorts" panose="01010601010101010101" pitchFamily="2" charset="2"/>
                <a:hlinkMouseOver r:id="rId3" action="ppaction://hlinkfile"/>
              </a:rPr>
              <a:t>(def)</a:t>
            </a:r>
            <a:r>
              <a:rPr lang="en-US" altLang="zh-CN" dirty="0">
                <a:ea typeface="SimSun" panose="02010600030101010101" pitchFamily="2" charset="-122"/>
                <a:sym typeface="Monotype Sorts" panose="01010601010101010101" pitchFamily="2" charset="2"/>
              </a:rPr>
              <a:t>. The capsid serves to protect and introduce the genome into host cells. Some viruses consist of no more than a genome surrounded by a capsid and are called </a:t>
            </a:r>
            <a:r>
              <a:rPr lang="en-US" altLang="zh-CN" b="1" dirty="0">
                <a:ea typeface="SimSun" panose="02010600030101010101" pitchFamily="2" charset="-122"/>
                <a:sym typeface="Monotype Sorts" panose="01010601010101010101" pitchFamily="2" charset="2"/>
              </a:rPr>
              <a:t>nucleocapsid or naked viruses</a:t>
            </a:r>
            <a:r>
              <a:rPr lang="en-US" altLang="zh-CN" dirty="0">
                <a:ea typeface="SimSun" panose="02010600030101010101" pitchFamily="2" charset="-122"/>
                <a:sym typeface="Monotype Sorts" panose="01010601010101010101" pitchFamily="2" charset="2"/>
              </a:rPr>
              <a:t> </a:t>
            </a:r>
            <a:r>
              <a:rPr lang="en-US" altLang="zh-CN" i="1" dirty="0">
                <a:ea typeface="SimSun" panose="02010600030101010101" pitchFamily="2" charset="-122"/>
                <a:sym typeface="Monotype Sorts" panose="01010601010101010101" pitchFamily="2" charset="2"/>
                <a:hlinkMouseOver r:id="rId3" action="ppaction://hlinkfile"/>
              </a:rPr>
              <a:t>(def)</a:t>
            </a:r>
            <a:r>
              <a:rPr lang="en-US" altLang="zh-CN" dirty="0">
                <a:ea typeface="SimSun" panose="02010600030101010101" pitchFamily="2" charset="-122"/>
                <a:sym typeface="Monotype Sorts" panose="01010601010101010101" pitchFamily="2" charset="2"/>
              </a:rPr>
              <a:t> </a:t>
            </a:r>
            <a:r>
              <a:rPr lang="en-US" altLang="zh-CN" dirty="0">
                <a:ea typeface="SimSun" panose="02010600030101010101" pitchFamily="2" charset="-122"/>
                <a:sym typeface="Monotype Sorts" panose="01010601010101010101" pitchFamily="2" charset="2"/>
                <a:hlinkMouseOver r:id="rId4" action="ppaction://hlinkfile"/>
              </a:rPr>
              <a:t>(see Fig. 2A</a:t>
            </a:r>
            <a:r>
              <a:rPr lang="en-US" altLang="zh-CN" dirty="0">
                <a:ea typeface="SimSun" panose="02010600030101010101" pitchFamily="2" charset="-122"/>
                <a:sym typeface="Monotype Sorts" panose="01010601010101010101" pitchFamily="2" charset="2"/>
              </a:rPr>
              <a:t> and </a:t>
            </a:r>
            <a:r>
              <a:rPr lang="en-US" altLang="zh-CN" dirty="0">
                <a:ea typeface="SimSun" panose="02010600030101010101" pitchFamily="2" charset="-122"/>
                <a:sym typeface="Monotype Sorts" panose="01010601010101010101" pitchFamily="2" charset="2"/>
                <a:hlinkMouseOver r:id="rId5" action="ppaction://hlinkfile"/>
              </a:rPr>
              <a:t>Fig. 2B</a:t>
            </a:r>
            <a:r>
              <a:rPr lang="en-US" altLang="zh-CN" dirty="0">
                <a:ea typeface="SimSun" panose="02010600030101010101" pitchFamily="2" charset="-122"/>
                <a:sym typeface="Monotype Sorts" panose="01010601010101010101" pitchFamily="2" charset="2"/>
              </a:rPr>
              <a:t> and </a:t>
            </a:r>
            <a:r>
              <a:rPr lang="en-US" altLang="zh-CN" dirty="0">
                <a:ea typeface="SimSun" panose="02010600030101010101" pitchFamily="2" charset="-122"/>
                <a:sym typeface="Monotype Sorts" panose="01010601010101010101" pitchFamily="2" charset="2"/>
                <a:hlinkMouseOver r:id="rId6" action="ppaction://hlinkfile"/>
              </a:rPr>
              <a:t>Fig. 1E)</a:t>
            </a:r>
            <a:r>
              <a:rPr lang="en-US" altLang="zh-CN" dirty="0">
                <a:ea typeface="SimSun" panose="02010600030101010101" pitchFamily="2" charset="-122"/>
                <a:sym typeface="Monotype Sorts" panose="01010601010101010101" pitchFamily="2" charset="2"/>
              </a:rPr>
              <a:t>. </a:t>
            </a:r>
            <a:r>
              <a:rPr lang="en-US" altLang="zh-CN" b="1" dirty="0">
                <a:ea typeface="SimSun" panose="02010600030101010101" pitchFamily="2" charset="-122"/>
                <a:sym typeface="Monotype Sorts" panose="01010601010101010101" pitchFamily="2" charset="2"/>
              </a:rPr>
              <a:t>Attachment proteins</a:t>
            </a:r>
            <a:r>
              <a:rPr lang="en-US" altLang="zh-CN" dirty="0">
                <a:ea typeface="SimSun" panose="02010600030101010101" pitchFamily="2" charset="-122"/>
                <a:sym typeface="Monotype Sorts" panose="01010601010101010101" pitchFamily="2" charset="2"/>
              </a:rPr>
              <a:t> project out from the capsid and </a:t>
            </a:r>
            <a:r>
              <a:rPr lang="en-US" altLang="zh-CN" b="1" dirty="0">
                <a:ea typeface="SimSun" panose="02010600030101010101" pitchFamily="2" charset="-122"/>
                <a:sym typeface="Monotype Sorts" panose="01010601010101010101" pitchFamily="2" charset="2"/>
              </a:rPr>
              <a:t>bind the virus to susceptible host cells</a:t>
            </a:r>
            <a:r>
              <a:rPr lang="en-US" altLang="zh-CN" dirty="0">
                <a:ea typeface="SimSun" panose="02010600030101010101" pitchFamily="2" charset="-122"/>
                <a:sym typeface="Monotype Sorts" panose="01010601010101010101" pitchFamily="2" charset="2"/>
              </a:rPr>
              <a:t>.</a:t>
            </a:r>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r>
              <a:rPr lang="en-US" altLang="zh-CN" b="1" dirty="0">
                <a:ea typeface="SimSun" panose="02010600030101010101" pitchFamily="2" charset="-122"/>
                <a:sym typeface="Monotype Sorts" panose="01010601010101010101" pitchFamily="2" charset="2"/>
              </a:rPr>
              <a:t>3. An envelope </a:t>
            </a:r>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r>
              <a:rPr lang="en-US" altLang="zh-CN" dirty="0">
                <a:ea typeface="SimSun" panose="02010600030101010101" pitchFamily="2" charset="-122"/>
                <a:sym typeface="Monotype Sorts" panose="01010601010101010101" pitchFamily="2" charset="2"/>
              </a:rPr>
              <a:t>Most animal viruses also have an </a:t>
            </a:r>
            <a:r>
              <a:rPr lang="en-US" altLang="zh-CN" b="1" dirty="0">
                <a:ea typeface="SimSun" panose="02010600030101010101" pitchFamily="2" charset="-122"/>
                <a:sym typeface="Monotype Sorts" panose="01010601010101010101" pitchFamily="2" charset="2"/>
              </a:rPr>
              <a:t>envelope </a:t>
            </a:r>
            <a:r>
              <a:rPr lang="en-US" altLang="zh-CN" dirty="0">
                <a:ea typeface="SimSun" panose="02010600030101010101" pitchFamily="2" charset="-122"/>
                <a:sym typeface="Monotype Sorts" panose="01010601010101010101" pitchFamily="2" charset="2"/>
              </a:rPr>
              <a:t>surrounding a polyhedral or helical nucleocapsid, in which case they are called </a:t>
            </a:r>
            <a:r>
              <a:rPr lang="en-US" altLang="zh-CN" b="1" dirty="0">
                <a:ea typeface="SimSun" panose="02010600030101010101" pitchFamily="2" charset="-122"/>
                <a:sym typeface="Monotype Sorts" panose="01010601010101010101" pitchFamily="2" charset="2"/>
              </a:rPr>
              <a:t>enveloped viruses</a:t>
            </a:r>
            <a:r>
              <a:rPr lang="en-US" altLang="zh-CN" dirty="0">
                <a:ea typeface="SimSun" panose="02010600030101010101" pitchFamily="2" charset="-122"/>
                <a:sym typeface="Monotype Sorts" panose="01010601010101010101" pitchFamily="2" charset="2"/>
              </a:rPr>
              <a:t> </a:t>
            </a:r>
            <a:r>
              <a:rPr lang="en-US" altLang="zh-CN" dirty="0">
                <a:ea typeface="SimSun" panose="02010600030101010101" pitchFamily="2" charset="-122"/>
                <a:sym typeface="Monotype Sorts" panose="01010601010101010101" pitchFamily="2" charset="2"/>
                <a:hlinkMouseOver r:id="rId7" action="ppaction://hlinkfile"/>
              </a:rPr>
              <a:t>(see Fig. 2C</a:t>
            </a:r>
            <a:r>
              <a:rPr lang="en-US" altLang="zh-CN" dirty="0">
                <a:ea typeface="SimSun" panose="02010600030101010101" pitchFamily="2" charset="-122"/>
                <a:sym typeface="Monotype Sorts" panose="01010601010101010101" pitchFamily="2" charset="2"/>
              </a:rPr>
              <a:t>, </a:t>
            </a:r>
            <a:r>
              <a:rPr lang="en-US" altLang="zh-CN" dirty="0">
                <a:ea typeface="SimSun" panose="02010600030101010101" pitchFamily="2" charset="-122"/>
                <a:sym typeface="Monotype Sorts" panose="01010601010101010101" pitchFamily="2" charset="2"/>
                <a:hlinkMouseOver r:id="rId8" action="ppaction://hlinkfile"/>
              </a:rPr>
              <a:t>Fig. 2D</a:t>
            </a:r>
            <a:r>
              <a:rPr lang="en-US" altLang="zh-CN" dirty="0">
                <a:ea typeface="SimSun" panose="02010600030101010101" pitchFamily="2" charset="-122"/>
                <a:sym typeface="Monotype Sorts" panose="01010601010101010101" pitchFamily="2" charset="2"/>
              </a:rPr>
              <a:t>, </a:t>
            </a:r>
            <a:r>
              <a:rPr lang="en-US" altLang="zh-CN" dirty="0">
                <a:ea typeface="SimSun" panose="02010600030101010101" pitchFamily="2" charset="-122"/>
                <a:sym typeface="Monotype Sorts" panose="01010601010101010101" pitchFamily="2" charset="2"/>
                <a:hlinkMouseOver r:id="rId9" action="ppaction://hlinkfile"/>
              </a:rPr>
              <a:t>Fig. 3</a:t>
            </a:r>
            <a:r>
              <a:rPr lang="en-US" altLang="zh-CN" dirty="0">
                <a:ea typeface="SimSun" panose="02010600030101010101" pitchFamily="2" charset="-122"/>
                <a:sym typeface="Monotype Sorts" panose="01010601010101010101" pitchFamily="2" charset="2"/>
              </a:rPr>
              <a:t>, </a:t>
            </a:r>
            <a:r>
              <a:rPr lang="en-US" altLang="zh-CN" dirty="0">
                <a:ea typeface="SimSun" panose="02010600030101010101" pitchFamily="2" charset="-122"/>
                <a:sym typeface="Monotype Sorts" panose="01010601010101010101" pitchFamily="2" charset="2"/>
                <a:hlinkMouseOver r:id="rId10" action="ppaction://hlinkfile"/>
              </a:rPr>
              <a:t>Fig. 3A</a:t>
            </a:r>
            <a:r>
              <a:rPr lang="en-US" altLang="zh-CN" dirty="0">
                <a:ea typeface="SimSun" panose="02010600030101010101" pitchFamily="2" charset="-122"/>
                <a:sym typeface="Monotype Sorts" panose="01010601010101010101" pitchFamily="2" charset="2"/>
              </a:rPr>
              <a:t>, and </a:t>
            </a:r>
            <a:r>
              <a:rPr lang="en-US" altLang="zh-CN" dirty="0">
                <a:ea typeface="SimSun" panose="02010600030101010101" pitchFamily="2" charset="-122"/>
                <a:sym typeface="Monotype Sorts" panose="01010601010101010101" pitchFamily="2" charset="2"/>
                <a:hlinkMouseOver r:id="rId11" action="ppaction://hlinkfile"/>
              </a:rPr>
              <a:t>Fig. 1H)</a:t>
            </a:r>
            <a:r>
              <a:rPr lang="en-US" altLang="zh-CN" dirty="0">
                <a:ea typeface="SimSun" panose="02010600030101010101" pitchFamily="2" charset="-122"/>
                <a:sym typeface="Monotype Sorts" panose="01010601010101010101" pitchFamily="2" charset="2"/>
              </a:rPr>
              <a:t>. The envelope is composed of phospholipids and glycoprotein and for most viruses, is </a:t>
            </a:r>
            <a:r>
              <a:rPr lang="en-US" altLang="zh-CN" b="1" dirty="0">
                <a:ea typeface="SimSun" panose="02010600030101010101" pitchFamily="2" charset="-122"/>
                <a:sym typeface="Monotype Sorts" panose="01010601010101010101" pitchFamily="2" charset="2"/>
              </a:rPr>
              <a:t>derived from host cell membranes by a process called budding</a:t>
            </a:r>
            <a:r>
              <a:rPr lang="en-US" altLang="zh-CN" dirty="0">
                <a:ea typeface="SimSun" panose="02010600030101010101" pitchFamily="2" charset="-122"/>
                <a:sym typeface="Monotype Sorts" panose="01010601010101010101" pitchFamily="2" charset="2"/>
              </a:rPr>
              <a:t> </a:t>
            </a:r>
            <a:r>
              <a:rPr lang="en-US" altLang="zh-CN" dirty="0">
                <a:ea typeface="SimSun" panose="02010600030101010101" pitchFamily="2" charset="-122"/>
                <a:sym typeface="Monotype Sorts" panose="01010601010101010101" pitchFamily="2" charset="2"/>
                <a:hlinkMouseOver r:id="rId12" action="ppaction://hlinkfile"/>
              </a:rPr>
              <a:t>(see Fig. 4</a:t>
            </a:r>
            <a:r>
              <a:rPr lang="en-US" altLang="zh-CN" dirty="0">
                <a:ea typeface="SimSun" panose="02010600030101010101" pitchFamily="2" charset="-122"/>
                <a:sym typeface="Monotype Sorts" panose="01010601010101010101" pitchFamily="2" charset="2"/>
              </a:rPr>
              <a:t> and </a:t>
            </a:r>
            <a:r>
              <a:rPr lang="en-US" altLang="zh-CN" dirty="0">
                <a:ea typeface="SimSun" panose="02010600030101010101" pitchFamily="2" charset="-122"/>
                <a:sym typeface="Monotype Sorts" panose="01010601010101010101" pitchFamily="2" charset="2"/>
                <a:hlinkMouseOver r:id="rId13" action="ppaction://hlinkfile"/>
              </a:rPr>
              <a:t>Fig. 3B)</a:t>
            </a:r>
            <a:r>
              <a:rPr lang="en-US" altLang="zh-CN" dirty="0">
                <a:ea typeface="SimSun" panose="02010600030101010101" pitchFamily="2" charset="-122"/>
                <a:sym typeface="Monotype Sorts" panose="01010601010101010101" pitchFamily="2" charset="2"/>
              </a:rPr>
              <a:t>. The envelope may come from the host cell's nuclear membrane, vacuolar membranes (packaged by the Golgi apparatus), or outer cytoplasmic membrane. Although the envelope is usually of host cell origin, the virus does incorporate proteins of its own, often appearing as </a:t>
            </a:r>
            <a:r>
              <a:rPr lang="en-US" altLang="zh-CN" b="1" dirty="0">
                <a:ea typeface="SimSun" panose="02010600030101010101" pitchFamily="2" charset="-122"/>
                <a:sym typeface="Monotype Sorts" panose="01010601010101010101" pitchFamily="2" charset="2"/>
              </a:rPr>
              <a:t>glycoprotein</a:t>
            </a:r>
            <a:r>
              <a:rPr lang="en-US" altLang="zh-CN" dirty="0">
                <a:ea typeface="SimSun" panose="02010600030101010101" pitchFamily="2" charset="-122"/>
                <a:sym typeface="Monotype Sorts" panose="01010601010101010101" pitchFamily="2" charset="2"/>
              </a:rPr>
              <a:t> </a:t>
            </a:r>
            <a:r>
              <a:rPr lang="en-US" altLang="zh-CN" i="1" dirty="0">
                <a:ea typeface="SimSun" panose="02010600030101010101" pitchFamily="2" charset="-122"/>
                <a:sym typeface="Monotype Sorts" panose="01010601010101010101" pitchFamily="2" charset="2"/>
                <a:hlinkMouseOver r:id="rId3" action="ppaction://hlinkfile"/>
              </a:rPr>
              <a:t>(def)</a:t>
            </a:r>
            <a:r>
              <a:rPr lang="en-US" altLang="zh-CN" dirty="0">
                <a:ea typeface="SimSun" panose="02010600030101010101" pitchFamily="2" charset="-122"/>
                <a:sym typeface="Monotype Sorts" panose="01010601010101010101" pitchFamily="2" charset="2"/>
              </a:rPr>
              <a:t> </a:t>
            </a:r>
            <a:r>
              <a:rPr lang="en-US" altLang="zh-CN" b="1" dirty="0">
                <a:ea typeface="SimSun" panose="02010600030101010101" pitchFamily="2" charset="-122"/>
                <a:sym typeface="Monotype Sorts" panose="01010601010101010101" pitchFamily="2" charset="2"/>
              </a:rPr>
              <a:t>spikes</a:t>
            </a:r>
            <a:r>
              <a:rPr lang="en-US" altLang="zh-CN" dirty="0">
                <a:ea typeface="SimSun" panose="02010600030101010101" pitchFamily="2" charset="-122"/>
                <a:sym typeface="Monotype Sorts" panose="01010601010101010101" pitchFamily="2" charset="2"/>
              </a:rPr>
              <a:t>, into the envelope (see </a:t>
            </a:r>
            <a:r>
              <a:rPr lang="en-US" altLang="zh-CN" dirty="0">
                <a:ea typeface="SimSun" panose="02010600030101010101" pitchFamily="2" charset="-122"/>
                <a:sym typeface="Monotype Sorts" panose="01010601010101010101" pitchFamily="2" charset="2"/>
                <a:hlinkMouseOver r:id="rId14" action="ppaction://hlinkfile"/>
              </a:rPr>
              <a:t>Fig. 1F</a:t>
            </a:r>
            <a:r>
              <a:rPr lang="en-US" altLang="zh-CN" dirty="0">
                <a:ea typeface="SimSun" panose="02010600030101010101" pitchFamily="2" charset="-122"/>
                <a:sym typeface="Monotype Sorts" panose="01010601010101010101" pitchFamily="2" charset="2"/>
              </a:rPr>
              <a:t> and </a:t>
            </a:r>
            <a:r>
              <a:rPr lang="en-US" altLang="zh-CN" dirty="0">
                <a:ea typeface="SimSun" panose="02010600030101010101" pitchFamily="2" charset="-122"/>
                <a:sym typeface="Monotype Sorts" panose="01010601010101010101" pitchFamily="2" charset="2"/>
                <a:hlinkMouseOver r:id="rId15" action="ppaction://hlinkfile"/>
              </a:rPr>
              <a:t>Fig. 3D</a:t>
            </a:r>
            <a:r>
              <a:rPr lang="en-US" altLang="zh-CN" dirty="0">
                <a:ea typeface="SimSun" panose="02010600030101010101" pitchFamily="2" charset="-122"/>
                <a:sym typeface="Monotype Sorts" panose="01010601010101010101" pitchFamily="2" charset="2"/>
              </a:rPr>
              <a:t>). These glycoprotein spikes function in </a:t>
            </a:r>
            <a:r>
              <a:rPr lang="en-US" altLang="zh-CN" b="1" dirty="0">
                <a:ea typeface="SimSun" panose="02010600030101010101" pitchFamily="2" charset="-122"/>
                <a:sym typeface="Monotype Sorts" panose="01010601010101010101" pitchFamily="2" charset="2"/>
              </a:rPr>
              <a:t>attaching the virus to receptors on susceptible host cells</a:t>
            </a:r>
            <a:r>
              <a:rPr lang="en-US" altLang="zh-CN" dirty="0">
                <a:ea typeface="SimSun" panose="02010600030101010101" pitchFamily="2" charset="-122"/>
                <a:sym typeface="Monotype Sorts" panose="01010601010101010101" pitchFamily="2" charset="2"/>
              </a:rPr>
              <a:t>.</a:t>
            </a:r>
            <a:r>
              <a:rPr lang="en-US" altLang="zh-CN" dirty="0">
                <a:latin typeface="SimSun" panose="02010600030101010101" pitchFamily="2" charset="-122"/>
                <a:ea typeface="SimSun" panose="02010600030101010101" pitchFamily="2" charset="-122"/>
                <a:sym typeface="Monotype Sorts" panose="01010601010101010101" pitchFamily="2" charset="2"/>
              </a:rPr>
              <a:t> </a:t>
            </a:r>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latin typeface="SimSun" panose="02010600030101010101" pitchFamily="2" charset="-122"/>
              <a:ea typeface="SimSun" panose="02010600030101010101" pitchFamily="2" charset="-122"/>
              <a:sym typeface="Monotype Sorts" panose="01010601010101010101" pitchFamily="2" charset="2"/>
            </a:endParaRPr>
          </a:p>
          <a:p>
            <a:pPr lvl="0"/>
            <a:endParaRPr lang="en-US" altLang="zh-CN" dirty="0">
              <a:ea typeface="SimSun" panose="02010600030101010101" pitchFamily="2" charset="-122"/>
              <a:sym typeface="Monotype Sorts" panose="01010601010101010101" pitchFamily="2" charset="2"/>
            </a:endParaRPr>
          </a:p>
          <a:p>
            <a:pPr lvl="0"/>
            <a:endParaRPr lang="en-US" altLang="zh-CN" dirty="0">
              <a:ea typeface="SimSun"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5539" name="Rectangle 2"/>
          <p:cNvSpPr>
            <a:spLocks noTextEdit="1"/>
          </p:cNvSpPr>
          <p:nvPr>
            <p:ph type="sldImg"/>
          </p:nvPr>
        </p:nvSpPr>
        <p:spPr>
          <a:xfrm>
            <a:off x="917575" y="744538"/>
            <a:ext cx="4962525" cy="3722687"/>
          </a:xfrm>
        </p:spPr>
      </p:sp>
      <p:sp>
        <p:nvSpPr>
          <p:cNvPr id="65540" name="Rectangle 3"/>
          <p:cNvSpPr>
            <a:spLocks noGrp="1"/>
          </p:cNvSpPr>
          <p:nvPr>
            <p:ph type="body" idx="1"/>
          </p:nvPr>
        </p:nvSpPr>
        <p:spPr/>
        <p:txBody>
          <a:bodyPr wrap="square" lIns="91440" tIns="45720" rIns="91440" bIns="45720" anchor="t" anchorCtr="0"/>
          <a:p>
            <a:pPr lvl="0"/>
            <a:r>
              <a:rPr lang="zh-CN" altLang="en-US" sz="1000" dirty="0">
                <a:ea typeface="SimSun" panose="02010600030101010101" pitchFamily="2" charset="-122"/>
              </a:rPr>
              <a:t>仅以噬菌体为例，介绍病毒的独特繁殖方式。植物病毒、动物病毒的繁殖略。</a:t>
            </a:r>
            <a:br>
              <a:rPr lang="zh-CN" altLang="en-US" sz="1000" dirty="0">
                <a:ea typeface="SimSun" panose="02010600030101010101" pitchFamily="2" charset="-122"/>
              </a:rPr>
            </a:br>
            <a:r>
              <a:rPr lang="zh-CN" altLang="en-US" sz="1000" dirty="0">
                <a:ea typeface="SimSun" panose="02010600030101010101" pitchFamily="2" charset="-122"/>
              </a:rPr>
              <a:t>（一）原核生物的病毒</a:t>
            </a:r>
            <a:r>
              <a:rPr lang="en-US" altLang="zh-CN" sz="1000" dirty="0">
                <a:ea typeface="SimSun" panose="02010600030101010101" pitchFamily="2" charset="-122"/>
              </a:rPr>
              <a:t>——</a:t>
            </a:r>
            <a:r>
              <a:rPr lang="zh-CN" altLang="en-US" sz="1000" dirty="0">
                <a:ea typeface="SimSun" panose="02010600030101010101" pitchFamily="2" charset="-122"/>
              </a:rPr>
              <a:t>噬菌体</a:t>
            </a:r>
            <a:br>
              <a:rPr lang="zh-CN" altLang="en-US" sz="1000" dirty="0">
                <a:ea typeface="SimSun" panose="02010600030101010101" pitchFamily="2" charset="-122"/>
              </a:rPr>
            </a:br>
            <a:br>
              <a:rPr lang="zh-CN" altLang="en-US" sz="1000" dirty="0">
                <a:ea typeface="SimSun" panose="02010600030101010101" pitchFamily="2" charset="-122"/>
              </a:rPr>
            </a:br>
            <a:r>
              <a:rPr lang="zh-CN" altLang="en-US" sz="1000" dirty="0">
                <a:ea typeface="SimSun" panose="02010600030101010101" pitchFamily="2" charset="-122"/>
              </a:rPr>
              <a:t>一般介绍：噬菌体（</a:t>
            </a:r>
            <a:r>
              <a:rPr lang="en-US" altLang="zh-CN" sz="1000" dirty="0">
                <a:ea typeface="SimSun" panose="02010600030101010101" pitchFamily="2" charset="-122"/>
              </a:rPr>
              <a:t>bacteriophage</a:t>
            </a:r>
            <a:r>
              <a:rPr lang="zh-CN" altLang="en-US" sz="1000" dirty="0">
                <a:ea typeface="SimSun" panose="02010600030101010101" pitchFamily="2" charset="-122"/>
              </a:rPr>
              <a:t>，</a:t>
            </a:r>
            <a:r>
              <a:rPr lang="en-US" altLang="zh-CN" sz="1000" dirty="0">
                <a:ea typeface="SimSun" panose="02010600030101010101" pitchFamily="2" charset="-122"/>
              </a:rPr>
              <a:t>phage</a:t>
            </a:r>
            <a:r>
              <a:rPr lang="zh-CN" altLang="en-US" sz="1000" dirty="0">
                <a:ea typeface="SimSun" panose="02010600030101010101" pitchFamily="2" charset="-122"/>
              </a:rPr>
              <a:t>）广泛存在于自然界中，至今在绝大多数原核生物中都发现了相应的噬菌体。据报道，至今已作过电镜观察的噬菌体至少有</a:t>
            </a:r>
            <a:r>
              <a:rPr lang="en-US" altLang="zh-CN" sz="1000" dirty="0">
                <a:ea typeface="SimSun" panose="02010600030101010101" pitchFamily="2" charset="-122"/>
              </a:rPr>
              <a:t>2850</a:t>
            </a:r>
            <a:r>
              <a:rPr lang="zh-CN" altLang="en-US" sz="1000" dirty="0">
                <a:ea typeface="SimSun" panose="02010600030101010101" pitchFamily="2" charset="-122"/>
              </a:rPr>
              <a:t>种（株），其中</a:t>
            </a:r>
            <a:r>
              <a:rPr lang="en-US" altLang="zh-CN" sz="1000" dirty="0">
                <a:ea typeface="SimSun" panose="02010600030101010101" pitchFamily="2" charset="-122"/>
              </a:rPr>
              <a:t>2700</a:t>
            </a:r>
            <a:r>
              <a:rPr lang="zh-CN" altLang="en-US" sz="1000" dirty="0">
                <a:ea typeface="SimSun" panose="02010600030101010101" pitchFamily="2" charset="-122"/>
              </a:rPr>
              <a:t>种是有尾的。据</a:t>
            </a:r>
            <a:r>
              <a:rPr lang="en-US" altLang="zh-CN" sz="1000" dirty="0">
                <a:ea typeface="SimSun" panose="02010600030101010101" pitchFamily="2" charset="-122"/>
              </a:rPr>
              <a:t>Bradley</a:t>
            </a:r>
            <a:r>
              <a:rPr lang="zh-CN" altLang="en-US" sz="1000" dirty="0">
                <a:ea typeface="SimSun" panose="02010600030101010101" pitchFamily="2" charset="-122"/>
              </a:rPr>
              <a:t>（</a:t>
            </a:r>
            <a:r>
              <a:rPr lang="en-US" altLang="zh-CN" sz="1000" dirty="0">
                <a:ea typeface="SimSun" panose="02010600030101010101" pitchFamily="2" charset="-122"/>
              </a:rPr>
              <a:t>1967</a:t>
            </a:r>
            <a:r>
              <a:rPr lang="zh-CN" altLang="en-US" sz="1000" dirty="0">
                <a:ea typeface="SimSun" panose="02010600030101010101" pitchFamily="2" charset="-122"/>
              </a:rPr>
              <a:t>）归纳，噬菌体共有六种形态，即： </a:t>
            </a:r>
            <a:endParaRPr lang="zh-CN" altLang="en-US" sz="1000" dirty="0">
              <a:ea typeface="SimSun" panose="02010600030101010101" pitchFamily="2" charset="-122"/>
            </a:endParaRPr>
          </a:p>
          <a:p>
            <a:pPr lvl="0"/>
            <a:endParaRPr lang="en-US" altLang="zh-CN" dirty="0">
              <a:ea typeface="SimSun"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6563" name="Rectangle 2"/>
          <p:cNvSpPr>
            <a:spLocks noTextEdit="1"/>
          </p:cNvSpPr>
          <p:nvPr>
            <p:ph type="sldImg"/>
          </p:nvPr>
        </p:nvSpPr>
        <p:spPr>
          <a:xfrm>
            <a:off x="917575" y="744538"/>
            <a:ext cx="4962525" cy="3722687"/>
          </a:xfrm>
        </p:spPr>
      </p:sp>
      <p:sp>
        <p:nvSpPr>
          <p:cNvPr id="66564" name="Rectangle 3"/>
          <p:cNvSpPr>
            <a:spLocks noGrp="1"/>
          </p:cNvSpPr>
          <p:nvPr>
            <p:ph type="body" idx="1"/>
          </p:nvPr>
        </p:nvSpPr>
        <p:spPr/>
        <p:txBody>
          <a:bodyPr wrap="square" lIns="91440" tIns="45720" rIns="91440" bIns="45720" anchor="t" anchorCtr="0"/>
          <a:p>
            <a:pPr lvl="0"/>
            <a:r>
              <a:rPr lang="en-US" altLang="zh-CN" b="1" dirty="0">
                <a:ea typeface="SimSun" panose="02010600030101010101" pitchFamily="2" charset="-122"/>
              </a:rPr>
              <a:t>As mentioned in an earlier section, bacteriophages are viruses that only infect bacteria. There are two primary types of bacteriophages: lytic bacteriophages and temperate bacteriophages.</a:t>
            </a:r>
            <a:endParaRPr lang="en-US" altLang="zh-CN" b="1" dirty="0">
              <a:ea typeface="SimSun" panose="02010600030101010101" pitchFamily="2" charset="-122"/>
            </a:endParaRPr>
          </a:p>
          <a:p>
            <a:pPr lvl="0"/>
            <a:r>
              <a:rPr lang="en-US" altLang="zh-CN" b="1" dirty="0">
                <a:ea typeface="SimSun" panose="02010600030101010101" pitchFamily="2" charset="-122"/>
              </a:rPr>
              <a:t>1. Bacteriophages that replicate through the lytic life cycle are called lytic bacteriophages, and are so named because they lyse the host bacterium as a normal part of their life cycle. </a:t>
            </a:r>
            <a:endParaRPr lang="en-US" altLang="zh-CN" b="1" dirty="0">
              <a:ea typeface="SimSun" panose="02010600030101010101" pitchFamily="2" charset="-122"/>
            </a:endParaRPr>
          </a:p>
          <a:p>
            <a:pPr lvl="0"/>
            <a:r>
              <a:rPr lang="en-US" altLang="zh-CN" b="1" dirty="0">
                <a:ea typeface="SimSun" panose="02010600030101010101" pitchFamily="2" charset="-122"/>
              </a:rPr>
              <a:t>2. Bacteriophages capable of a lysogenic life cycle are termed temperate phages. When a temperate phage infects a bacterium, it can either replicate by means of the lytic life cycle and cause lysis of the host bacterium, or, it can incorporate its DNA into the bacterium's DNA and become a noninfectious prophage. </a:t>
            </a:r>
            <a:endParaRPr lang="en-US" altLang="zh-CN" b="1" dirty="0">
              <a:ea typeface="SimSun" panose="02010600030101010101" pitchFamily="2" charset="-122"/>
            </a:endParaRPr>
          </a:p>
          <a:p>
            <a:pPr lvl="0"/>
            <a:r>
              <a:rPr lang="en-US" altLang="zh-CN" b="1" dirty="0">
                <a:ea typeface="SimSun" panose="02010600030101010101" pitchFamily="2" charset="-122"/>
              </a:rPr>
              <a:t>We will now look at the lytic life cycle of bacteriophages.</a:t>
            </a:r>
            <a:endParaRPr lang="en-US" altLang="zh-CN" sz="1400" dirty="0">
              <a:solidFill>
                <a:srgbClr val="FF6600"/>
              </a:solidFill>
              <a:latin typeface="楷体_GB2312" pitchFamily="49" charset="-122"/>
              <a:ea typeface="楷体_GB2312" pitchFamily="49" charset="-122"/>
            </a:endParaRPr>
          </a:p>
          <a:p>
            <a:pPr lvl="0"/>
            <a:r>
              <a:rPr lang="zh-CN" altLang="en-US" sz="1400" dirty="0">
                <a:solidFill>
                  <a:srgbClr val="FF6600"/>
                </a:solidFill>
                <a:latin typeface="楷体_GB2312" pitchFamily="49" charset="-122"/>
                <a:ea typeface="楷体_GB2312" pitchFamily="49" charset="-122"/>
              </a:rPr>
              <a:t>温和噬菌体：</a:t>
            </a:r>
            <a:r>
              <a:rPr lang="zh-CN" altLang="en-US" sz="1400" dirty="0">
                <a:latin typeface="楷体_GB2312" pitchFamily="49" charset="-122"/>
                <a:ea typeface="楷体_GB2312" pitchFamily="49" charset="-122"/>
              </a:rPr>
              <a:t>噬菌体感染细胞后，将其核酸整合（附着）到宿主的核</a:t>
            </a:r>
            <a:r>
              <a:rPr lang="en-GB" altLang="zh-CN" sz="1400" dirty="0">
                <a:latin typeface="楷体_GB2312" pitchFamily="49" charset="-122"/>
                <a:ea typeface="楷体_GB2312" pitchFamily="49" charset="-122"/>
              </a:rPr>
              <a:t>DNA</a:t>
            </a:r>
            <a:r>
              <a:rPr lang="zh-CN" altLang="en-US" sz="1400" dirty="0">
                <a:latin typeface="楷体_GB2312" pitchFamily="49" charset="-122"/>
                <a:ea typeface="楷体_GB2312" pitchFamily="49" charset="-122"/>
              </a:rPr>
              <a:t>上，并且可以随宿主</a:t>
            </a:r>
            <a:r>
              <a:rPr lang="en-GB" altLang="zh-CN" sz="1400" dirty="0">
                <a:latin typeface="楷体_GB2312" pitchFamily="49" charset="-122"/>
                <a:ea typeface="楷体_GB2312" pitchFamily="49" charset="-122"/>
              </a:rPr>
              <a:t>DNA</a:t>
            </a:r>
            <a:r>
              <a:rPr lang="zh-CN" altLang="en-GB" sz="1400" dirty="0">
                <a:latin typeface="楷体_GB2312" pitchFamily="49" charset="-122"/>
                <a:ea typeface="楷体_GB2312" pitchFamily="49" charset="-122"/>
              </a:rPr>
              <a:t>的复制而进行同步复制，在一般情况下，不引起寄主细胞裂解的噬菌体</a:t>
            </a:r>
            <a:endParaRPr lang="zh-CN" altLang="en-US" sz="1400" dirty="0">
              <a:latin typeface="楷体_GB2312" pitchFamily="49" charset="-122"/>
              <a:ea typeface="楷体_GB2312" pitchFamily="49"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7587" name="Rectangle 2"/>
          <p:cNvSpPr>
            <a:spLocks noTextEdit="1"/>
          </p:cNvSpPr>
          <p:nvPr>
            <p:ph type="sldImg"/>
          </p:nvPr>
        </p:nvSpPr>
        <p:spPr>
          <a:xfrm>
            <a:off x="917575" y="744538"/>
            <a:ext cx="4962525" cy="3722687"/>
          </a:xfrm>
        </p:spPr>
      </p:sp>
      <p:sp>
        <p:nvSpPr>
          <p:cNvPr id="67588" name="Rectangle 3"/>
          <p:cNvSpPr>
            <a:spLocks noGrp="1"/>
          </p:cNvSpPr>
          <p:nvPr>
            <p:ph type="body" idx="1"/>
          </p:nvPr>
        </p:nvSpPr>
        <p:spPr/>
        <p:txBody>
          <a:bodyPr wrap="square" lIns="91440" tIns="45720" rIns="91440" bIns="45720" anchor="t" anchorCtr="0"/>
          <a:p>
            <a:pPr lvl="0">
              <a:spcBef>
                <a:spcPct val="20000"/>
              </a:spcBef>
              <a:buChar char="•"/>
            </a:pPr>
            <a:r>
              <a:rPr lang="zh-CN" altLang="en-US" sz="3200" dirty="0">
                <a:ea typeface="SimSun" panose="02010600030101010101" pitchFamily="2" charset="-122"/>
                <a:sym typeface="Monotype Sorts" panose="01010601010101010101" pitchFamily="2" charset="2"/>
              </a:rPr>
              <a:t>包涵体：感染病毒的宿主细胞内，出现在光学显微镜下可见的大小、形态、数量不等的小体，称为包涵体。在宿主细胞内形成包涵体是病毒的特征，不同的病毒其形成的包涵体具有不同的形态、结构、和特性，可用于分类鉴定。</a:t>
            </a:r>
            <a:endParaRPr lang="zh-CN" altLang="en-US" sz="3200" dirty="0">
              <a:ea typeface="SimSun" panose="02010600030101010101" pitchFamily="2" charset="-122"/>
              <a:sym typeface="Monotype Sorts" panose="01010601010101010101" pitchFamily="2" charset="2"/>
            </a:endParaRPr>
          </a:p>
          <a:p>
            <a:pPr lvl="0"/>
            <a:endParaRPr lang="en-US" altLang="zh-CN" dirty="0">
              <a:ea typeface="SimSun"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8611" name="Rectangle 2"/>
          <p:cNvSpPr>
            <a:spLocks noTextEdit="1"/>
          </p:cNvSpPr>
          <p:nvPr>
            <p:ph type="sldImg"/>
          </p:nvPr>
        </p:nvSpPr>
        <p:spPr>
          <a:xfrm>
            <a:off x="917575" y="744538"/>
            <a:ext cx="4962525" cy="3722687"/>
          </a:xfrm>
        </p:spPr>
      </p:sp>
      <p:sp>
        <p:nvSpPr>
          <p:cNvPr id="68612" name="Rectangle 3"/>
          <p:cNvSpPr>
            <a:spLocks noGrp="1"/>
          </p:cNvSpPr>
          <p:nvPr>
            <p:ph type="body" idx="1"/>
          </p:nvPr>
        </p:nvSpPr>
        <p:spPr/>
        <p:txBody>
          <a:bodyPr wrap="square" lIns="91440" tIns="45720" rIns="91440" bIns="45720" anchor="t" anchorCtr="0"/>
          <a:p>
            <a:pPr lvl="0"/>
            <a:r>
              <a:rPr lang="zh-CN" altLang="en-US" dirty="0">
                <a:ea typeface="SimSun" panose="02010600030101010101" pitchFamily="2" charset="-122"/>
                <a:sym typeface="Monotype Sorts" panose="01010601010101010101" pitchFamily="2" charset="2"/>
              </a:rPr>
              <a:t>（噬菌斑（</a:t>
            </a:r>
            <a:r>
              <a:rPr lang="en-US" altLang="zh-CN" dirty="0">
                <a:ea typeface="SimSun" panose="02010600030101010101" pitchFamily="2" charset="-122"/>
                <a:sym typeface="Monotype Sorts" panose="01010601010101010101" pitchFamily="2" charset="2"/>
              </a:rPr>
              <a:t>plaque</a:t>
            </a:r>
            <a:r>
              <a:rPr lang="zh-CN" altLang="en-US" dirty="0">
                <a:ea typeface="SimSun" panose="02010600030101010101" pitchFamily="2" charset="-122"/>
                <a:sym typeface="Monotype Sorts" panose="01010601010101010101" pitchFamily="2" charset="2"/>
              </a:rPr>
              <a:t>）：少量噬菌体与大量宿主细胞混合后，在平板上混合培养，经过数小时或</a:t>
            </a:r>
            <a:r>
              <a:rPr lang="en-US" altLang="zh-CN" dirty="0">
                <a:ea typeface="SimSun" panose="02010600030101010101" pitchFamily="2" charset="-122"/>
                <a:sym typeface="Monotype Sorts" panose="01010601010101010101" pitchFamily="2" charset="2"/>
              </a:rPr>
              <a:t>10</a:t>
            </a:r>
            <a:r>
              <a:rPr lang="zh-CN" altLang="en-US" dirty="0">
                <a:ea typeface="SimSun" panose="02010600030101010101" pitchFamily="2" charset="-122"/>
                <a:sym typeface="Monotype Sorts" panose="01010601010101010101" pitchFamily="2" charset="2"/>
              </a:rPr>
              <a:t>余小时后，在布满平板的宿主菌苔上，有肉眼可见的一个个透明不长菌的小圆斑，即噬菌斑。只要噬菌体稀释倍数足够高，就可以保证每一个噬菌斑是由一个噬菌体粒子形成的。噬菌斑的形成与菌落的形成有些相似，不同的是噬菌斑象是一个负菌落。噬菌斑可用于检出、分离、纯化噬菌体和进行噬菌体计数。）</a:t>
            </a:r>
            <a:endParaRPr lang="zh-CN" altLang="en-US" dirty="0">
              <a:ea typeface="SimSun" panose="02010600030101010101" pitchFamily="2" charset="-122"/>
              <a:sym typeface="Monotype Sorts" panose="01010601010101010101" pitchFamily="2" charset="2"/>
            </a:endParaRPr>
          </a:p>
          <a:p>
            <a:pPr lvl="0">
              <a:spcBef>
                <a:spcPct val="50000"/>
              </a:spcBef>
            </a:pPr>
            <a:r>
              <a:rPr lang="zh-CN" altLang="en-US" sz="1400" dirty="0">
                <a:solidFill>
                  <a:srgbClr val="FF6600"/>
                </a:solidFill>
                <a:latin typeface="楷体_GB2312" pitchFamily="49" charset="-122"/>
                <a:ea typeface="楷体_GB2312" pitchFamily="49" charset="-122"/>
              </a:rPr>
              <a:t>噬菌斑</a:t>
            </a:r>
            <a:r>
              <a:rPr lang="en-US" altLang="zh-CN" sz="1400" dirty="0">
                <a:solidFill>
                  <a:srgbClr val="FF6600"/>
                </a:solidFill>
                <a:latin typeface="楷体_GB2312" pitchFamily="49" charset="-122"/>
                <a:ea typeface="楷体_GB2312" pitchFamily="49" charset="-122"/>
              </a:rPr>
              <a:t>:</a:t>
            </a:r>
            <a:endParaRPr lang="en-US" altLang="zh-CN" sz="1400" dirty="0">
              <a:solidFill>
                <a:srgbClr val="FF6600"/>
              </a:solidFill>
              <a:latin typeface="楷体_GB2312" pitchFamily="49" charset="-122"/>
              <a:ea typeface="楷体_GB2312" pitchFamily="49" charset="-122"/>
            </a:endParaRPr>
          </a:p>
          <a:p>
            <a:pPr lvl="0">
              <a:spcBef>
                <a:spcPct val="0"/>
              </a:spcBef>
            </a:pPr>
            <a:r>
              <a:rPr lang="zh-CN" altLang="en-US" sz="1400" dirty="0">
                <a:solidFill>
                  <a:srgbClr val="FF6600"/>
                </a:solidFill>
                <a:latin typeface="楷体_GB2312" pitchFamily="49" charset="-122"/>
                <a:ea typeface="楷体_GB2312" pitchFamily="49" charset="-122"/>
              </a:rPr>
              <a:t>概念：</a:t>
            </a:r>
            <a:r>
              <a:rPr lang="zh-CN" altLang="en-US" sz="1400" dirty="0">
                <a:latin typeface="楷体_GB2312" pitchFamily="49" charset="-122"/>
                <a:ea typeface="楷体_GB2312" pitchFamily="49" charset="-122"/>
              </a:rPr>
              <a:t>将少量噬菌体与大量敏感菌混合培养在营养琼脂中，在平板表面布满宿主细胞的菌苔上</a:t>
            </a:r>
            <a:r>
              <a:rPr lang="en-US" altLang="zh-CN" sz="1400" dirty="0">
                <a:latin typeface="楷体_GB2312" pitchFamily="49" charset="-122"/>
                <a:ea typeface="楷体_GB2312" pitchFamily="49" charset="-122"/>
              </a:rPr>
              <a:t>,</a:t>
            </a:r>
            <a:r>
              <a:rPr lang="zh-CN" altLang="en-US" sz="1400" dirty="0">
                <a:latin typeface="楷体_GB2312" pitchFamily="49" charset="-122"/>
                <a:ea typeface="楷体_GB2312" pitchFamily="49" charset="-122"/>
              </a:rPr>
              <a:t>可以用肉眼看到一个个透明的不长菌的小圆斑，称为噬菌斑。</a:t>
            </a:r>
            <a:r>
              <a:rPr lang="en-US" altLang="zh-CN" sz="1400" dirty="0">
                <a:latin typeface="楷体_GB2312" pitchFamily="49" charset="-122"/>
                <a:ea typeface="楷体_GB2312" pitchFamily="49" charset="-122"/>
              </a:rPr>
              <a:t>(</a:t>
            </a:r>
            <a:r>
              <a:rPr lang="zh-CN" altLang="en-US" sz="1400" dirty="0">
                <a:latin typeface="楷体_GB2312" pitchFamily="49" charset="-122"/>
                <a:ea typeface="楷体_GB2312" pitchFamily="49" charset="-122"/>
              </a:rPr>
              <a:t>每个噬菌斑一般是由一个噬菌体粒子形成的。</a:t>
            </a:r>
            <a:r>
              <a:rPr lang="en-US" altLang="zh-CN" sz="1400" dirty="0">
                <a:latin typeface="楷体_GB2312" pitchFamily="49" charset="-122"/>
                <a:ea typeface="楷体_GB2312" pitchFamily="49" charset="-122"/>
              </a:rPr>
              <a:t>) </a:t>
            </a:r>
            <a:endParaRPr lang="en-US" altLang="zh-CN" sz="1400" dirty="0">
              <a:latin typeface="楷体_GB2312" pitchFamily="49" charset="-122"/>
              <a:ea typeface="楷体_GB2312" pitchFamily="49" charset="-122"/>
            </a:endParaRPr>
          </a:p>
          <a:p>
            <a:pPr lvl="0">
              <a:spcBef>
                <a:spcPct val="0"/>
              </a:spcBef>
            </a:pPr>
            <a:r>
              <a:rPr lang="en-US" altLang="zh-CN" sz="1400" dirty="0">
                <a:solidFill>
                  <a:srgbClr val="FF6600"/>
                </a:solidFill>
                <a:latin typeface="楷体_GB2312" pitchFamily="49" charset="-122"/>
                <a:ea typeface="楷体_GB2312" pitchFamily="49" charset="-122"/>
              </a:rPr>
              <a:t> </a:t>
            </a:r>
            <a:r>
              <a:rPr lang="zh-CN" altLang="en-US" sz="1400" dirty="0">
                <a:solidFill>
                  <a:srgbClr val="FF6600"/>
                </a:solidFill>
                <a:latin typeface="楷体_GB2312" pitchFamily="49" charset="-122"/>
                <a:ea typeface="楷体_GB2312" pitchFamily="49" charset="-122"/>
              </a:rPr>
              <a:t>应用</a:t>
            </a:r>
            <a:r>
              <a:rPr lang="en-US" altLang="zh-CN" sz="1400" dirty="0">
                <a:solidFill>
                  <a:srgbClr val="FF6600"/>
                </a:solidFill>
                <a:latin typeface="楷体_GB2312" pitchFamily="49" charset="-122"/>
                <a:ea typeface="楷体_GB2312" pitchFamily="49" charset="-122"/>
              </a:rPr>
              <a:t>:</a:t>
            </a:r>
            <a:r>
              <a:rPr lang="en-US" altLang="zh-CN" sz="1400" dirty="0">
                <a:latin typeface="楷体_GB2312" pitchFamily="49" charset="-122"/>
                <a:ea typeface="楷体_GB2312" pitchFamily="49" charset="-122"/>
              </a:rPr>
              <a:t> </a:t>
            </a:r>
            <a:r>
              <a:rPr lang="zh-CN" altLang="en-US" sz="1400" dirty="0">
                <a:latin typeface="楷体_GB2312" pitchFamily="49" charset="-122"/>
                <a:ea typeface="楷体_GB2312" pitchFamily="49" charset="-122"/>
              </a:rPr>
              <a:t>噬菌斑可用于检出、分离、纯化噬菌体和进行噬菌体的计数。</a:t>
            </a:r>
            <a:endParaRPr lang="zh-CN" altLang="en-US" sz="1400" dirty="0">
              <a:latin typeface="楷体_GB2312" pitchFamily="49" charset="-122"/>
              <a:ea typeface="楷体_GB2312" pitchFamily="49" charset="-122"/>
            </a:endParaRPr>
          </a:p>
          <a:p>
            <a:pPr lvl="0"/>
            <a:endParaRPr lang="zh-CN" altLang="en-US" sz="1400" dirty="0">
              <a:latin typeface="楷体_GB2312" pitchFamily="49" charset="-122"/>
              <a:ea typeface="楷体_GB2312" pitchFamily="49" charset="-122"/>
              <a:sym typeface="Monotype Sorts" panose="01010601010101010101" pitchFamily="2" charset="2"/>
            </a:endParaRPr>
          </a:p>
          <a:p>
            <a:pPr lvl="0"/>
            <a:endParaRPr lang="en-US" altLang="zh-CN" dirty="0">
              <a:ea typeface="SimSun"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8611" name="Rectangle 2"/>
          <p:cNvSpPr>
            <a:spLocks noTextEdit="1"/>
          </p:cNvSpPr>
          <p:nvPr>
            <p:ph type="sldImg"/>
          </p:nvPr>
        </p:nvSpPr>
        <p:spPr>
          <a:xfrm>
            <a:off x="917575" y="744538"/>
            <a:ext cx="4962525" cy="3722687"/>
          </a:xfrm>
        </p:spPr>
      </p:sp>
      <p:sp>
        <p:nvSpPr>
          <p:cNvPr id="68612" name="Rectangle 3"/>
          <p:cNvSpPr>
            <a:spLocks noGrp="1"/>
          </p:cNvSpPr>
          <p:nvPr>
            <p:ph type="body" idx="1"/>
          </p:nvPr>
        </p:nvSpPr>
        <p:spPr/>
        <p:txBody>
          <a:bodyPr wrap="square" lIns="91440" tIns="45720" rIns="91440" bIns="45720" anchor="t" anchorCtr="0"/>
          <a:p>
            <a:pPr lvl="0"/>
            <a:r>
              <a:rPr lang="zh-CN" altLang="en-US" dirty="0">
                <a:ea typeface="SimSun" panose="02010600030101010101" pitchFamily="2" charset="-122"/>
                <a:sym typeface="Monotype Sorts" panose="01010601010101010101" pitchFamily="2" charset="2"/>
              </a:rPr>
              <a:t>（噬菌斑（</a:t>
            </a:r>
            <a:r>
              <a:rPr lang="en-US" altLang="zh-CN" dirty="0">
                <a:ea typeface="SimSun" panose="02010600030101010101" pitchFamily="2" charset="-122"/>
                <a:sym typeface="Monotype Sorts" panose="01010601010101010101" pitchFamily="2" charset="2"/>
              </a:rPr>
              <a:t>plaque</a:t>
            </a:r>
            <a:r>
              <a:rPr lang="zh-CN" altLang="en-US" dirty="0">
                <a:ea typeface="SimSun" panose="02010600030101010101" pitchFamily="2" charset="-122"/>
                <a:sym typeface="Monotype Sorts" panose="01010601010101010101" pitchFamily="2" charset="2"/>
              </a:rPr>
              <a:t>）：少量噬菌体与大量宿主细胞混合后，在平板上混合培养，经过数小时或</a:t>
            </a:r>
            <a:r>
              <a:rPr lang="en-US" altLang="zh-CN" dirty="0">
                <a:ea typeface="SimSun" panose="02010600030101010101" pitchFamily="2" charset="-122"/>
                <a:sym typeface="Monotype Sorts" panose="01010601010101010101" pitchFamily="2" charset="2"/>
              </a:rPr>
              <a:t>10</a:t>
            </a:r>
            <a:r>
              <a:rPr lang="zh-CN" altLang="en-US" dirty="0">
                <a:ea typeface="SimSun" panose="02010600030101010101" pitchFamily="2" charset="-122"/>
                <a:sym typeface="Monotype Sorts" panose="01010601010101010101" pitchFamily="2" charset="2"/>
              </a:rPr>
              <a:t>余小时后，在布满平板的宿主菌苔上，有肉眼可见的一个个透明不长菌的小圆斑，即噬菌斑。只要噬菌体稀释倍数足够高，就可以保证每一个噬菌斑是由一个噬菌体粒子形成的。噬菌斑的形成与菌落的形成有些相似，不同的是噬菌斑象是一个负菌落。噬菌斑可用于检出、分离、纯化噬菌体和进行噬菌体计数。）</a:t>
            </a:r>
            <a:endParaRPr lang="zh-CN" altLang="en-US" dirty="0">
              <a:ea typeface="SimSun" panose="02010600030101010101" pitchFamily="2" charset="-122"/>
              <a:sym typeface="Monotype Sorts" panose="01010601010101010101" pitchFamily="2" charset="2"/>
            </a:endParaRPr>
          </a:p>
          <a:p>
            <a:pPr lvl="0">
              <a:spcBef>
                <a:spcPct val="50000"/>
              </a:spcBef>
            </a:pPr>
            <a:r>
              <a:rPr lang="zh-CN" altLang="en-US" sz="1400" dirty="0">
                <a:solidFill>
                  <a:srgbClr val="FF6600"/>
                </a:solidFill>
                <a:latin typeface="楷体_GB2312" pitchFamily="49" charset="-122"/>
                <a:ea typeface="楷体_GB2312" pitchFamily="49" charset="-122"/>
              </a:rPr>
              <a:t>噬菌斑</a:t>
            </a:r>
            <a:r>
              <a:rPr lang="en-US" altLang="zh-CN" sz="1400" dirty="0">
                <a:solidFill>
                  <a:srgbClr val="FF6600"/>
                </a:solidFill>
                <a:latin typeface="楷体_GB2312" pitchFamily="49" charset="-122"/>
                <a:ea typeface="楷体_GB2312" pitchFamily="49" charset="-122"/>
              </a:rPr>
              <a:t>:</a:t>
            </a:r>
            <a:endParaRPr lang="en-US" altLang="zh-CN" sz="1400" dirty="0">
              <a:solidFill>
                <a:srgbClr val="FF6600"/>
              </a:solidFill>
              <a:latin typeface="楷体_GB2312" pitchFamily="49" charset="-122"/>
              <a:ea typeface="楷体_GB2312" pitchFamily="49" charset="-122"/>
            </a:endParaRPr>
          </a:p>
          <a:p>
            <a:pPr lvl="0">
              <a:spcBef>
                <a:spcPct val="0"/>
              </a:spcBef>
            </a:pPr>
            <a:r>
              <a:rPr lang="zh-CN" altLang="en-US" sz="1400" dirty="0">
                <a:solidFill>
                  <a:srgbClr val="FF6600"/>
                </a:solidFill>
                <a:latin typeface="楷体_GB2312" pitchFamily="49" charset="-122"/>
                <a:ea typeface="楷体_GB2312" pitchFamily="49" charset="-122"/>
              </a:rPr>
              <a:t>概念：</a:t>
            </a:r>
            <a:r>
              <a:rPr lang="zh-CN" altLang="en-US" sz="1400" dirty="0">
                <a:latin typeface="楷体_GB2312" pitchFamily="49" charset="-122"/>
                <a:ea typeface="楷体_GB2312" pitchFamily="49" charset="-122"/>
              </a:rPr>
              <a:t>将少量噬菌体与大量敏感菌混合培养在营养琼脂中，在平板表面布满宿主细胞的菌苔上</a:t>
            </a:r>
            <a:r>
              <a:rPr lang="en-US" altLang="zh-CN" sz="1400" dirty="0">
                <a:latin typeface="楷体_GB2312" pitchFamily="49" charset="-122"/>
                <a:ea typeface="楷体_GB2312" pitchFamily="49" charset="-122"/>
              </a:rPr>
              <a:t>,</a:t>
            </a:r>
            <a:r>
              <a:rPr lang="zh-CN" altLang="en-US" sz="1400" dirty="0">
                <a:latin typeface="楷体_GB2312" pitchFamily="49" charset="-122"/>
                <a:ea typeface="楷体_GB2312" pitchFamily="49" charset="-122"/>
              </a:rPr>
              <a:t>可以用肉眼看到一个个透明的不长菌的小圆斑，称为噬菌斑。</a:t>
            </a:r>
            <a:r>
              <a:rPr lang="en-US" altLang="zh-CN" sz="1400" dirty="0">
                <a:latin typeface="楷体_GB2312" pitchFamily="49" charset="-122"/>
                <a:ea typeface="楷体_GB2312" pitchFamily="49" charset="-122"/>
              </a:rPr>
              <a:t>(</a:t>
            </a:r>
            <a:r>
              <a:rPr lang="zh-CN" altLang="en-US" sz="1400" dirty="0">
                <a:latin typeface="楷体_GB2312" pitchFamily="49" charset="-122"/>
                <a:ea typeface="楷体_GB2312" pitchFamily="49" charset="-122"/>
              </a:rPr>
              <a:t>每个噬菌斑一般是由一个噬菌体粒子形成的。</a:t>
            </a:r>
            <a:r>
              <a:rPr lang="en-US" altLang="zh-CN" sz="1400" dirty="0">
                <a:latin typeface="楷体_GB2312" pitchFamily="49" charset="-122"/>
                <a:ea typeface="楷体_GB2312" pitchFamily="49" charset="-122"/>
              </a:rPr>
              <a:t>) </a:t>
            </a:r>
            <a:endParaRPr lang="en-US" altLang="zh-CN" sz="1400" dirty="0">
              <a:latin typeface="楷体_GB2312" pitchFamily="49" charset="-122"/>
              <a:ea typeface="楷体_GB2312" pitchFamily="49" charset="-122"/>
            </a:endParaRPr>
          </a:p>
          <a:p>
            <a:pPr lvl="0">
              <a:spcBef>
                <a:spcPct val="0"/>
              </a:spcBef>
            </a:pPr>
            <a:r>
              <a:rPr lang="en-US" altLang="zh-CN" sz="1400" dirty="0">
                <a:solidFill>
                  <a:srgbClr val="FF6600"/>
                </a:solidFill>
                <a:latin typeface="楷体_GB2312" pitchFamily="49" charset="-122"/>
                <a:ea typeface="楷体_GB2312" pitchFamily="49" charset="-122"/>
              </a:rPr>
              <a:t> </a:t>
            </a:r>
            <a:r>
              <a:rPr lang="zh-CN" altLang="en-US" sz="1400" dirty="0">
                <a:solidFill>
                  <a:srgbClr val="FF6600"/>
                </a:solidFill>
                <a:latin typeface="楷体_GB2312" pitchFamily="49" charset="-122"/>
                <a:ea typeface="楷体_GB2312" pitchFamily="49" charset="-122"/>
              </a:rPr>
              <a:t>应用</a:t>
            </a:r>
            <a:r>
              <a:rPr lang="en-US" altLang="zh-CN" sz="1400" dirty="0">
                <a:solidFill>
                  <a:srgbClr val="FF6600"/>
                </a:solidFill>
                <a:latin typeface="楷体_GB2312" pitchFamily="49" charset="-122"/>
                <a:ea typeface="楷体_GB2312" pitchFamily="49" charset="-122"/>
              </a:rPr>
              <a:t>:</a:t>
            </a:r>
            <a:r>
              <a:rPr lang="en-US" altLang="zh-CN" sz="1400" dirty="0">
                <a:latin typeface="楷体_GB2312" pitchFamily="49" charset="-122"/>
                <a:ea typeface="楷体_GB2312" pitchFamily="49" charset="-122"/>
              </a:rPr>
              <a:t> </a:t>
            </a:r>
            <a:r>
              <a:rPr lang="zh-CN" altLang="en-US" sz="1400" dirty="0">
                <a:latin typeface="楷体_GB2312" pitchFamily="49" charset="-122"/>
                <a:ea typeface="楷体_GB2312" pitchFamily="49" charset="-122"/>
              </a:rPr>
              <a:t>噬菌斑可用于检出、分离、纯化噬菌体和进行噬菌体的计数。</a:t>
            </a:r>
            <a:endParaRPr lang="zh-CN" altLang="en-US" sz="1400" dirty="0">
              <a:latin typeface="楷体_GB2312" pitchFamily="49" charset="-122"/>
              <a:ea typeface="楷体_GB2312" pitchFamily="49" charset="-122"/>
            </a:endParaRPr>
          </a:p>
          <a:p>
            <a:pPr lvl="0"/>
            <a:endParaRPr lang="zh-CN" altLang="en-US" sz="1400" dirty="0">
              <a:latin typeface="楷体_GB2312" pitchFamily="49" charset="-122"/>
              <a:ea typeface="楷体_GB2312" pitchFamily="49" charset="-122"/>
              <a:sym typeface="Monotype Sorts" panose="01010601010101010101" pitchFamily="2" charset="2"/>
            </a:endParaRPr>
          </a:p>
          <a:p>
            <a:pPr lvl="0"/>
            <a:endParaRPr lang="en-US" altLang="zh-CN" dirty="0">
              <a:ea typeface="SimSun"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58371" name="Rectangle 2"/>
          <p:cNvSpPr>
            <a:spLocks noTextEdit="1"/>
          </p:cNvSpPr>
          <p:nvPr>
            <p:ph type="sldImg"/>
          </p:nvPr>
        </p:nvSpPr>
        <p:spPr>
          <a:xfrm>
            <a:off x="917575" y="744538"/>
            <a:ext cx="4962525" cy="3722687"/>
          </a:xfrm>
        </p:spPr>
      </p:sp>
      <p:sp>
        <p:nvSpPr>
          <p:cNvPr id="58372" name="Rectangle 3"/>
          <p:cNvSpPr>
            <a:spLocks noGrp="1"/>
          </p:cNvSpPr>
          <p:nvPr>
            <p:ph type="body" idx="1"/>
          </p:nvPr>
        </p:nvSpPr>
        <p:spPr/>
        <p:txBody>
          <a:bodyPr wrap="square" lIns="91440" tIns="45720" rIns="91440" bIns="45720" anchor="t" anchorCtr="0"/>
          <a:p>
            <a:pPr lvl="0"/>
            <a:r>
              <a:rPr lang="en-US" altLang="zh-CN" sz="1000" b="1" dirty="0">
                <a:ea typeface="SimSun" panose="02010600030101010101" pitchFamily="2" charset="-122"/>
              </a:rPr>
              <a:t>FIGURE 41-1 The helical structure of the rigid tobacco mosaic virus rod.</a:t>
            </a:r>
            <a:r>
              <a:rPr lang="en-US" altLang="zh-CN" sz="1000" dirty="0">
                <a:ea typeface="SimSun" panose="02010600030101010101" pitchFamily="2" charset="-122"/>
              </a:rPr>
              <a:t> About 5 percent of the length of the virion is depicted. Individual 17,400-Da protein subunits (protomers) assemble in a helix with an axial repeat of 6.9 nm (49 subunits per three turns). Each turn contains a nonintegral number of subunits (16-1/3), producing a pitch of 2.3 nm. The RNA (2x1O6 Da) is sandwiched internally between adjacent turns of capsid protein, forming a RNA helix of the same pitch, 8 nm in diameter, that extends the length of virus, with three nucleotide bases in contact with each subunit. Some 2,130 protomers per virion cover and protect the RNA. The complete virus is 300 nm long and 18 nm in diameter with a hollow cylindrical core 4 nm in diameter. (From Mattern CFT: Symmetry in virus architecture. In Nayak DP (ed): Molecular Biology of Animal Viruses. Marcel Dekker, New York, 1977, as modified from Caspar DLD: Adv Protein Chem, 18:37,1963, with permission.)</a:t>
            </a:r>
            <a:endParaRPr lang="en-US" altLang="zh-CN" sz="1000" dirty="0">
              <a:ea typeface="SimSun" panose="02010600030101010101" pitchFamily="2" charset="-122"/>
            </a:endParaRPr>
          </a:p>
          <a:p>
            <a:pPr lvl="0"/>
            <a:r>
              <a:rPr lang="zh-CN" altLang="en-US" sz="1000" dirty="0">
                <a:ea typeface="SimSun" panose="02010600030101010101" pitchFamily="2" charset="-122"/>
              </a:rPr>
              <a:t>螺旋对称的代表：烟草花叶病毒（</a:t>
            </a:r>
            <a:r>
              <a:rPr lang="en-US" altLang="zh-CN" sz="1000" dirty="0">
                <a:ea typeface="SimSun" panose="02010600030101010101" pitchFamily="2" charset="-122"/>
              </a:rPr>
              <a:t>TMV</a:t>
            </a:r>
            <a:r>
              <a:rPr lang="zh-CN" altLang="en-US" sz="1000" dirty="0">
                <a:ea typeface="SimSun" panose="02010600030101010101" pitchFamily="2" charset="-122"/>
              </a:rPr>
              <a:t>）</a:t>
            </a:r>
            <a:br>
              <a:rPr lang="zh-CN" altLang="en-US" sz="1000" dirty="0">
                <a:ea typeface="SimSun" panose="02010600030101010101" pitchFamily="2" charset="-122"/>
              </a:rPr>
            </a:br>
            <a:r>
              <a:rPr lang="zh-CN" altLang="en-US" sz="1000" dirty="0">
                <a:ea typeface="SimSun" panose="02010600030101010101" pitchFamily="2" charset="-122"/>
              </a:rPr>
              <a:t>图</a:t>
            </a:r>
            <a:r>
              <a:rPr lang="en-US" altLang="zh-CN" sz="1000" dirty="0">
                <a:ea typeface="SimSun" panose="02010600030101010101" pitchFamily="2" charset="-122"/>
              </a:rPr>
              <a:t>——35  </a:t>
            </a:r>
            <a:r>
              <a:rPr lang="zh-CN" altLang="en-US" sz="1000" dirty="0">
                <a:ea typeface="SimSun" panose="02010600030101010101" pitchFamily="2" charset="-122"/>
              </a:rPr>
              <a:t>烟草花叶病毒的形态</a:t>
            </a:r>
            <a:br>
              <a:rPr lang="zh-CN" altLang="en-US" sz="1000" dirty="0">
                <a:ea typeface="SimSun" panose="02010600030101010101" pitchFamily="2" charset="-122"/>
              </a:rPr>
            </a:br>
            <a:r>
              <a:rPr lang="en-US" altLang="zh-CN" sz="1000" b="1" dirty="0">
                <a:ea typeface="SimSun" panose="02010600030101010101" pitchFamily="2" charset="-122"/>
              </a:rPr>
              <a:t>Helical Symmetry </a:t>
            </a:r>
            <a:endParaRPr lang="en-US" altLang="zh-CN" sz="1000" b="1" dirty="0">
              <a:ea typeface="SimSun" panose="02010600030101010101" pitchFamily="2" charset="-122"/>
            </a:endParaRPr>
          </a:p>
          <a:p>
            <a:pPr lvl="0"/>
            <a:r>
              <a:rPr lang="en-US" altLang="zh-CN" sz="1000" dirty="0">
                <a:ea typeface="SimSun" panose="02010600030101010101" pitchFamily="2" charset="-122"/>
              </a:rPr>
              <a:t>In the replication of viruses with helical symmetry, identical protein subunits (protomers) self-assemble into a helical array surrounding the nucleic acid, which follows a similar spiral path. Such nucleocapsids form rigid, highly elongated rods or flexible filaments; in either case, details of the capsid structure are often discernible by electron microscopy. In addition to classification as flexible or rigid and as naked or enveloped, helical nucleocapsids are characterized by length, width, pitch of the helix, and number of protomers per helical turn. The most extensively studied helical virus is tobacco mosaic virus (Fig. 41-1). Many important structural features of this plant virus have been detected by x-ray diffraction studies. Figure 41-2 shows Sendai virus, an enveloped virus with helical nucleocapsid symmetry, a member of the paramyxovirus family (see Ch. 30). </a:t>
            </a:r>
            <a:endParaRPr lang="en-US" altLang="zh-CN" sz="1000" dirty="0">
              <a:ea typeface="SimSun" panose="02010600030101010101" pitchFamily="2" charset="-122"/>
            </a:endParaRPr>
          </a:p>
          <a:p>
            <a:pPr lvl="0"/>
            <a:endParaRPr lang="en-US" altLang="zh-CN" sz="1000" dirty="0">
              <a:ea typeface="SimSun" panose="02010600030101010101" pitchFamily="2" charset="-122"/>
            </a:endParaRPr>
          </a:p>
          <a:p>
            <a:pPr lvl="0"/>
            <a:endParaRPr lang="en-US" altLang="zh-CN" sz="1000" dirty="0">
              <a:ea typeface="SimSun"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59395" name="Rectangle 2"/>
          <p:cNvSpPr>
            <a:spLocks noTextEdit="1"/>
          </p:cNvSpPr>
          <p:nvPr>
            <p:ph type="sldImg"/>
          </p:nvPr>
        </p:nvSpPr>
        <p:spPr>
          <a:xfrm>
            <a:off x="917575" y="744538"/>
            <a:ext cx="4962525" cy="3722687"/>
          </a:xfrm>
        </p:spPr>
      </p:sp>
      <p:sp>
        <p:nvSpPr>
          <p:cNvPr id="59396" name="Rectangle 3"/>
          <p:cNvSpPr>
            <a:spLocks noGrp="1"/>
          </p:cNvSpPr>
          <p:nvPr>
            <p:ph type="body" idx="1"/>
          </p:nvPr>
        </p:nvSpPr>
        <p:spPr/>
        <p:txBody>
          <a:bodyPr wrap="square" lIns="91440" tIns="45720" rIns="91440" bIns="45720" anchor="t" anchorCtr="0"/>
          <a:p>
            <a:pPr lvl="0"/>
            <a:r>
              <a:rPr lang="en-US" altLang="zh-CN" sz="1000" b="1" dirty="0">
                <a:ea typeface="SimSun" panose="02010600030101010101" pitchFamily="2" charset="-122"/>
              </a:rPr>
              <a:t>Icosahedral Symmetry </a:t>
            </a:r>
            <a:endParaRPr lang="en-US" altLang="zh-CN" sz="1000" b="1" dirty="0">
              <a:ea typeface="SimSun" panose="02010600030101010101" pitchFamily="2" charset="-122"/>
            </a:endParaRPr>
          </a:p>
          <a:p>
            <a:pPr lvl="0"/>
            <a:r>
              <a:rPr lang="en-US" altLang="zh-CN" sz="1000" dirty="0">
                <a:ea typeface="SimSun" panose="02010600030101010101" pitchFamily="2" charset="-122"/>
              </a:rPr>
              <a:t>An icosahedron is a polyhedron having 20 equilateral triangular faces and 12 vertices (Fig. 41-3). Lines through opposite vertices define axes of fivefold rotational symmetry: all structural features of the polyhedron repeat five times within each 360° of rotation about any of the fivefold axes. Lines through the centers of opposite triangular faces form axes of threefold rotational symmetry; twofold rotational symmetry axes are formed by lines through midpoints of opposite edges. An icosaheron (polyhedral or spherical) with fivefold, threefold, and twofold axes of rotational symmetry (Fig. 41-3) is defined as having 532 symmetry (read as 5,3,2). </a:t>
            </a:r>
            <a:endParaRPr lang="en-US" altLang="zh-CN" sz="1000" dirty="0">
              <a:ea typeface="SimSun" panose="02010600030101010101" pitchFamily="2" charset="-122"/>
            </a:endParaRPr>
          </a:p>
          <a:p>
            <a:pPr lvl="0"/>
            <a:r>
              <a:rPr lang="zh-CN" altLang="en-US" sz="1000" dirty="0">
                <a:ea typeface="SimSun" panose="02010600030101010101" pitchFamily="2" charset="-122"/>
              </a:rPr>
              <a:t>二十面体对称的代表：腺病毒（</a:t>
            </a:r>
            <a:r>
              <a:rPr lang="en-US" altLang="zh-CN" sz="1000" dirty="0">
                <a:ea typeface="SimSun" panose="02010600030101010101" pitchFamily="2" charset="-122"/>
              </a:rPr>
              <a:t>Adenovirus</a:t>
            </a:r>
            <a:r>
              <a:rPr lang="zh-CN" altLang="en-US" sz="1000" dirty="0">
                <a:ea typeface="SimSun" panose="02010600030101010101" pitchFamily="2" charset="-122"/>
              </a:rPr>
              <a:t>）</a:t>
            </a:r>
            <a:br>
              <a:rPr lang="zh-CN" altLang="en-US" sz="1000" dirty="0">
                <a:ea typeface="SimSun" panose="02010600030101010101" pitchFamily="2" charset="-122"/>
              </a:rPr>
            </a:br>
            <a:r>
              <a:rPr lang="zh-CN" altLang="en-US" sz="1000" dirty="0">
                <a:ea typeface="SimSun" panose="02010600030101010101" pitchFamily="2" charset="-122"/>
              </a:rPr>
              <a:t>图</a:t>
            </a:r>
            <a:r>
              <a:rPr lang="en-US" altLang="zh-CN" sz="1000" dirty="0">
                <a:ea typeface="SimSun" panose="02010600030101010101" pitchFamily="2" charset="-122"/>
              </a:rPr>
              <a:t>——36  </a:t>
            </a:r>
            <a:r>
              <a:rPr lang="zh-CN" altLang="en-US" sz="1000" dirty="0">
                <a:ea typeface="SimSun" panose="02010600030101010101" pitchFamily="2" charset="-122"/>
              </a:rPr>
              <a:t>腺病毒的模式构造</a:t>
            </a:r>
            <a:endParaRPr lang="zh-CN" altLang="en-US" sz="1000" dirty="0">
              <a:ea typeface="SimSun" panose="02010600030101010101" pitchFamily="2" charset="-122"/>
            </a:endParaRPr>
          </a:p>
          <a:p>
            <a:pPr lvl="0"/>
            <a:br>
              <a:rPr lang="zh-CN" altLang="en-US" sz="1000" dirty="0">
                <a:ea typeface="SimSun" panose="02010600030101010101" pitchFamily="2" charset="-122"/>
              </a:rPr>
            </a:br>
            <a:r>
              <a:rPr lang="en-US" altLang="zh-CN" sz="1000" b="1" dirty="0">
                <a:ea typeface="SimSun" panose="02010600030101010101" pitchFamily="2" charset="-122"/>
              </a:rPr>
              <a:t>FIGURE 41-4a Adenovirus after negative stain electron microscopy. </a:t>
            </a:r>
            <a:r>
              <a:rPr lang="en-US" altLang="zh-CN" sz="1000" dirty="0">
                <a:ea typeface="SimSun" panose="02010600030101010101" pitchFamily="2" charset="-122"/>
              </a:rPr>
              <a:t>The capsid reveals the typical isometric shell made up from 20 equilateral triangular faces. The 252 capsomeres, 12 pentons and the 240 hollow hexon capsomeres are arranged in a T = 25 symmetry pattern vetite (x 400,000). </a:t>
            </a:r>
            <a:endParaRPr lang="en-US" altLang="zh-CN" sz="1000" dirty="0">
              <a:ea typeface="SimSun" panose="02010600030101010101" pitchFamily="2" charset="-122"/>
            </a:endParaRPr>
          </a:p>
          <a:p>
            <a:pPr lvl="0"/>
            <a:endParaRPr lang="en-US" altLang="zh-CN" sz="1000" dirty="0">
              <a:ea typeface="SimSun"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0419" name="Rectangle 2"/>
          <p:cNvSpPr>
            <a:spLocks noTextEdit="1"/>
          </p:cNvSpPr>
          <p:nvPr>
            <p:ph type="sldImg"/>
          </p:nvPr>
        </p:nvSpPr>
        <p:spPr>
          <a:xfrm>
            <a:off x="917575" y="744538"/>
            <a:ext cx="4962525" cy="3722687"/>
          </a:xfrm>
        </p:spPr>
      </p:sp>
      <p:sp>
        <p:nvSpPr>
          <p:cNvPr id="60420" name="Rectangle 3"/>
          <p:cNvSpPr>
            <a:spLocks noGrp="1"/>
          </p:cNvSpPr>
          <p:nvPr>
            <p:ph type="body" idx="1"/>
          </p:nvPr>
        </p:nvSpPr>
        <p:spPr/>
        <p:txBody>
          <a:bodyPr wrap="square" lIns="91440" tIns="45720" rIns="91440" bIns="45720" anchor="t" anchorCtr="0"/>
          <a:p>
            <a:pPr lvl="0"/>
            <a:r>
              <a:rPr lang="en-US" altLang="zh-CN" b="1" dirty="0">
                <a:ea typeface="SimSun" panose="02010600030101010101" pitchFamily="2" charset="-122"/>
              </a:rPr>
              <a:t>FIGURE 41-4b Adenovirus model.</a:t>
            </a:r>
            <a:r>
              <a:rPr lang="en-US" altLang="zh-CN" dirty="0">
                <a:ea typeface="SimSun" panose="02010600030101010101" pitchFamily="2" charset="-122"/>
              </a:rPr>
              <a:t> Capsomeres are depicted as circles surrounded by an electron dense stain. The inclined axes, h and k, are indicated. The second vertex has indices h = 5, k = 0. The total number of capsomeres C = 10(h2 + hk + k2) + 2 = 252. Capsomere organization is also expressed by the triangulation number, T, the number of unit triangles on each of the 20 faces of the icosahedron. A unit triangle is formed by lines joining the centers of three adjacent capsomeres. T = (h2 + hk + k2) = 25 for adenoviruses, and C = 1OT + 2. The 12 vertex capsomeres are surrounded by 5 other capsomeres each, therefore called penton and show 5-fold rotational symmetry. The penton base consists of 5 identical 85 kD polypeptide chains and extrudes a long antenna-like fiber protein. The 240 hexon capsomeres are trimers of the 120 kD hexon protomere polypeptide (for details see Ch. 67). </a:t>
            </a:r>
            <a:endParaRPr lang="en-US" altLang="zh-CN" dirty="0">
              <a:ea typeface="SimSun" panose="02010600030101010101" pitchFamily="2" charset="-122"/>
            </a:endParaRPr>
          </a:p>
          <a:p>
            <a:pPr lvl="0"/>
            <a:endParaRPr lang="en-US" altLang="zh-CN" dirty="0">
              <a:ea typeface="SimSun"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1443" name="Rectangle 2"/>
          <p:cNvSpPr>
            <a:spLocks noTextEdit="1"/>
          </p:cNvSpPr>
          <p:nvPr>
            <p:ph type="sldImg"/>
          </p:nvPr>
        </p:nvSpPr>
        <p:spPr>
          <a:xfrm>
            <a:off x="917575" y="744538"/>
            <a:ext cx="4962525" cy="3722687"/>
          </a:xfrm>
        </p:spPr>
      </p:sp>
      <p:sp>
        <p:nvSpPr>
          <p:cNvPr id="61444" name="Rectangle 3"/>
          <p:cNvSpPr>
            <a:spLocks noGrp="1"/>
          </p:cNvSpPr>
          <p:nvPr>
            <p:ph type="body" idx="1"/>
          </p:nvPr>
        </p:nvSpPr>
        <p:spPr/>
        <p:txBody>
          <a:bodyPr wrap="square" lIns="91440" tIns="45720" rIns="91440" bIns="45720" anchor="t" anchorCtr="0"/>
          <a:p>
            <a:pPr lvl="0"/>
            <a:r>
              <a:rPr lang="zh-CN" altLang="en-US" sz="1000" dirty="0">
                <a:ea typeface="SimSun" panose="02010600030101010101" pitchFamily="2" charset="-122"/>
              </a:rPr>
              <a:t>（三）三类典型形态的病毒</a:t>
            </a:r>
            <a:endParaRPr lang="zh-CN" altLang="en-US" sz="1000" dirty="0">
              <a:ea typeface="SimSun" panose="02010600030101010101" pitchFamily="2" charset="-122"/>
            </a:endParaRPr>
          </a:p>
          <a:p>
            <a:pPr lvl="0"/>
            <a:r>
              <a:rPr lang="en-US" altLang="zh-CN" sz="1000" dirty="0">
                <a:ea typeface="SimSun" panose="02010600030101010101" pitchFamily="2" charset="-122"/>
              </a:rPr>
              <a:t>1</a:t>
            </a:r>
            <a:r>
              <a:rPr lang="zh-CN" altLang="en-US" sz="1000" dirty="0">
                <a:ea typeface="SimSun" panose="02010600030101010101" pitchFamily="2" charset="-122"/>
              </a:rPr>
              <a:t>．螺旋对称的代表：烟草花叶病毒（</a:t>
            </a:r>
            <a:r>
              <a:rPr lang="en-US" altLang="zh-CN" sz="1000" dirty="0">
                <a:ea typeface="SimSun" panose="02010600030101010101" pitchFamily="2" charset="-122"/>
              </a:rPr>
              <a:t>TMV</a:t>
            </a:r>
            <a:r>
              <a:rPr lang="zh-CN" altLang="en-US" sz="1000" dirty="0">
                <a:ea typeface="SimSun" panose="02010600030101010101" pitchFamily="2" charset="-122"/>
              </a:rPr>
              <a:t>）</a:t>
            </a:r>
            <a:br>
              <a:rPr lang="zh-CN" altLang="en-US" sz="1000" dirty="0">
                <a:ea typeface="SimSun" panose="02010600030101010101" pitchFamily="2" charset="-122"/>
              </a:rPr>
            </a:br>
            <a:r>
              <a:rPr lang="zh-CN" altLang="en-US" sz="1000" dirty="0">
                <a:ea typeface="SimSun" panose="02010600030101010101" pitchFamily="2" charset="-122"/>
              </a:rPr>
              <a:t>图</a:t>
            </a:r>
            <a:r>
              <a:rPr lang="en-US" altLang="zh-CN" sz="1000" dirty="0">
                <a:ea typeface="SimSun" panose="02010600030101010101" pitchFamily="2" charset="-122"/>
              </a:rPr>
              <a:t>——35  </a:t>
            </a:r>
            <a:r>
              <a:rPr lang="zh-CN" altLang="en-US" sz="1000" dirty="0">
                <a:ea typeface="SimSun" panose="02010600030101010101" pitchFamily="2" charset="-122"/>
              </a:rPr>
              <a:t>烟草花叶病毒的形态</a:t>
            </a:r>
            <a:br>
              <a:rPr lang="zh-CN" altLang="en-US" sz="1000" dirty="0">
                <a:ea typeface="SimSun" panose="02010600030101010101" pitchFamily="2" charset="-122"/>
              </a:rPr>
            </a:br>
            <a:r>
              <a:rPr lang="en-US" altLang="zh-CN" sz="1000" dirty="0">
                <a:ea typeface="SimSun" panose="02010600030101010101" pitchFamily="2" charset="-122"/>
              </a:rPr>
              <a:t>2</a:t>
            </a:r>
            <a:r>
              <a:rPr lang="zh-CN" altLang="en-US" sz="1000" dirty="0">
                <a:ea typeface="SimSun" panose="02010600030101010101" pitchFamily="2" charset="-122"/>
              </a:rPr>
              <a:t>．二十面体对称的代表：腺病毒（</a:t>
            </a:r>
            <a:r>
              <a:rPr lang="en-US" altLang="zh-CN" sz="1000" dirty="0">
                <a:ea typeface="SimSun" panose="02010600030101010101" pitchFamily="2" charset="-122"/>
              </a:rPr>
              <a:t>Adenovirus</a:t>
            </a:r>
            <a:r>
              <a:rPr lang="zh-CN" altLang="en-US" sz="1000" dirty="0">
                <a:ea typeface="SimSun" panose="02010600030101010101" pitchFamily="2" charset="-122"/>
              </a:rPr>
              <a:t>）</a:t>
            </a:r>
            <a:br>
              <a:rPr lang="zh-CN" altLang="en-US" sz="1000" dirty="0">
                <a:ea typeface="SimSun" panose="02010600030101010101" pitchFamily="2" charset="-122"/>
              </a:rPr>
            </a:br>
            <a:r>
              <a:rPr lang="zh-CN" altLang="en-US" sz="1000" dirty="0">
                <a:ea typeface="SimSun" panose="02010600030101010101" pitchFamily="2" charset="-122"/>
              </a:rPr>
              <a:t>图</a:t>
            </a:r>
            <a:r>
              <a:rPr lang="en-US" altLang="zh-CN" sz="1000" dirty="0">
                <a:ea typeface="SimSun" panose="02010600030101010101" pitchFamily="2" charset="-122"/>
              </a:rPr>
              <a:t>——36  </a:t>
            </a:r>
            <a:r>
              <a:rPr lang="zh-CN" altLang="en-US" sz="1000" dirty="0">
                <a:ea typeface="SimSun" panose="02010600030101010101" pitchFamily="2" charset="-122"/>
              </a:rPr>
              <a:t>腺病毒的模式构造</a:t>
            </a:r>
            <a:br>
              <a:rPr lang="zh-CN" altLang="en-US" sz="1000" dirty="0">
                <a:ea typeface="SimSun" panose="02010600030101010101" pitchFamily="2" charset="-122"/>
              </a:rPr>
            </a:br>
            <a:r>
              <a:rPr lang="en-US" altLang="zh-CN" sz="1000" dirty="0">
                <a:ea typeface="SimSun" panose="02010600030101010101" pitchFamily="2" charset="-122"/>
              </a:rPr>
              <a:t>3</a:t>
            </a:r>
            <a:r>
              <a:rPr lang="zh-CN" altLang="en-US" sz="1000" dirty="0">
                <a:ea typeface="SimSun" panose="02010600030101010101" pitchFamily="2" charset="-122"/>
              </a:rPr>
              <a:t>．复合对称的代表：</a:t>
            </a:r>
            <a:r>
              <a:rPr lang="en-US" altLang="zh-CN" sz="1000" dirty="0">
                <a:ea typeface="SimSun" panose="02010600030101010101" pitchFamily="2" charset="-122"/>
              </a:rPr>
              <a:t>T-</a:t>
            </a:r>
            <a:r>
              <a:rPr lang="zh-CN" altLang="en-US" sz="1000" dirty="0">
                <a:ea typeface="SimSun" panose="02010600030101010101" pitchFamily="2" charset="-122"/>
              </a:rPr>
              <a:t>偶数噬菌体。  大肠杆菌</a:t>
            </a:r>
            <a:r>
              <a:rPr lang="en-US" altLang="zh-CN" sz="1000" dirty="0">
                <a:ea typeface="SimSun" panose="02010600030101010101" pitchFamily="2" charset="-122"/>
              </a:rPr>
              <a:t>T-</a:t>
            </a:r>
            <a:r>
              <a:rPr lang="zh-CN" altLang="en-US" sz="1000" dirty="0">
                <a:ea typeface="SimSun" panose="02010600030101010101" pitchFamily="2" charset="-122"/>
              </a:rPr>
              <a:t>偶数（</a:t>
            </a:r>
            <a:r>
              <a:rPr lang="en-US" altLang="zh-CN" sz="1000" dirty="0">
                <a:ea typeface="SimSun" panose="02010600030101010101" pitchFamily="2" charset="-122"/>
              </a:rPr>
              <a:t>even type</a:t>
            </a:r>
            <a:r>
              <a:rPr lang="zh-CN" altLang="en-US" sz="1000" dirty="0">
                <a:ea typeface="SimSun" panose="02010600030101010101" pitchFamily="2" charset="-122"/>
              </a:rPr>
              <a:t>）噬菌体共有三种，即</a:t>
            </a:r>
            <a:r>
              <a:rPr lang="en-US" altLang="zh-CN" sz="1000" dirty="0">
                <a:ea typeface="SimSun" panose="02010600030101010101" pitchFamily="2" charset="-122"/>
              </a:rPr>
              <a:t>T2</a:t>
            </a:r>
            <a:r>
              <a:rPr lang="zh-CN" altLang="en-US" sz="1000" dirty="0">
                <a:ea typeface="SimSun" panose="02010600030101010101" pitchFamily="2" charset="-122"/>
              </a:rPr>
              <a:t>、</a:t>
            </a:r>
            <a:r>
              <a:rPr lang="en-US" altLang="zh-CN" sz="1000" dirty="0">
                <a:ea typeface="SimSun" panose="02010600030101010101" pitchFamily="2" charset="-122"/>
              </a:rPr>
              <a:t>T4</a:t>
            </a:r>
            <a:r>
              <a:rPr lang="zh-CN" altLang="en-US" sz="1000" dirty="0">
                <a:ea typeface="SimSun" panose="02010600030101010101" pitchFamily="2" charset="-122"/>
              </a:rPr>
              <a:t>和</a:t>
            </a:r>
            <a:r>
              <a:rPr lang="en-US" altLang="zh-CN" sz="1000" dirty="0">
                <a:ea typeface="SimSun" panose="02010600030101010101" pitchFamily="2" charset="-122"/>
              </a:rPr>
              <a:t>T6</a:t>
            </a:r>
            <a:r>
              <a:rPr lang="zh-CN" altLang="en-US" sz="1000" dirty="0">
                <a:ea typeface="SimSun" panose="02010600030101010101" pitchFamily="2" charset="-122"/>
              </a:rPr>
              <a:t>，在自然界分布极广。它们是病毒学和分子遗传学中研究的极好材料，因此对它们的了解极其深刻，尤其</a:t>
            </a:r>
            <a:r>
              <a:rPr lang="en-US" altLang="zh-CN" sz="1000" dirty="0">
                <a:ea typeface="SimSun" panose="02010600030101010101" pitchFamily="2" charset="-122"/>
              </a:rPr>
              <a:t>T4</a:t>
            </a:r>
            <a:r>
              <a:rPr lang="zh-CN" altLang="en-US" sz="1000" dirty="0">
                <a:ea typeface="SimSun" panose="02010600030101010101" pitchFamily="2" charset="-122"/>
              </a:rPr>
              <a:t>早已有了十分清晰的电镜照片和最完整的基因组图谱。</a:t>
            </a:r>
            <a:br>
              <a:rPr lang="zh-CN" altLang="en-US" sz="1000" dirty="0">
                <a:ea typeface="SimSun" panose="02010600030101010101" pitchFamily="2" charset="-122"/>
              </a:rPr>
            </a:br>
            <a:r>
              <a:rPr lang="zh-CN" altLang="en-US" sz="1000" dirty="0">
                <a:ea typeface="SimSun" panose="02010600030101010101" pitchFamily="2" charset="-122"/>
              </a:rPr>
              <a:t>图</a:t>
            </a:r>
            <a:r>
              <a:rPr lang="en-US" altLang="zh-CN" sz="1000" dirty="0">
                <a:ea typeface="SimSun" panose="02010600030101010101" pitchFamily="2" charset="-122"/>
              </a:rPr>
              <a:t>——37  T4</a:t>
            </a:r>
            <a:r>
              <a:rPr lang="zh-CN" altLang="en-US" sz="1000" dirty="0">
                <a:ea typeface="SimSun" panose="02010600030101010101" pitchFamily="2" charset="-122"/>
              </a:rPr>
              <a:t>的模式结构（按照图详细讲解）</a:t>
            </a:r>
            <a:br>
              <a:rPr lang="zh-CN" altLang="en-US" sz="1000" dirty="0">
                <a:ea typeface="SimSun" panose="02010600030101010101" pitchFamily="2" charset="-122"/>
              </a:rPr>
            </a:br>
            <a:r>
              <a:rPr lang="zh-CN" altLang="en-US" sz="1000" dirty="0">
                <a:ea typeface="SimSun" panose="02010600030101010101" pitchFamily="2" charset="-122"/>
              </a:rPr>
              <a:t>头部：</a:t>
            </a:r>
            <a:r>
              <a:rPr lang="en-US" altLang="zh-CN" sz="1000" dirty="0">
                <a:ea typeface="SimSun" panose="02010600030101010101" pitchFamily="2" charset="-122"/>
              </a:rPr>
              <a:t>95</a:t>
            </a:r>
            <a:r>
              <a:rPr lang="en-US" altLang="zh-CN" sz="1000" dirty="0">
                <a:ea typeface="SimSun" panose="02010600030101010101" pitchFamily="2" charset="-122"/>
                <a:sym typeface="Monotype Sorts" panose="01010601010101010101" pitchFamily="2" charset="2"/>
              </a:rPr>
              <a:t></a:t>
            </a:r>
            <a:r>
              <a:rPr lang="en-US" altLang="zh-CN" sz="1000" dirty="0">
                <a:ea typeface="SimSun" panose="02010600030101010101" pitchFamily="2" charset="-122"/>
              </a:rPr>
              <a:t>65nm</a:t>
            </a:r>
            <a:r>
              <a:rPr lang="zh-CN" altLang="en-US" sz="1000" dirty="0">
                <a:ea typeface="SimSun" panose="02010600030101010101" pitchFamily="2" charset="-122"/>
              </a:rPr>
              <a:t>，衣壳粒</a:t>
            </a:r>
            <a:r>
              <a:rPr lang="en-US" altLang="zh-CN" sz="1000" dirty="0">
                <a:ea typeface="SimSun" panose="02010600030101010101" pitchFamily="2" charset="-122"/>
              </a:rPr>
              <a:t>6nm</a:t>
            </a:r>
            <a:r>
              <a:rPr lang="zh-CN" altLang="en-US" sz="1000" dirty="0">
                <a:ea typeface="SimSun" panose="02010600030101010101" pitchFamily="2" charset="-122"/>
              </a:rPr>
              <a:t>，</a:t>
            </a:r>
            <a:r>
              <a:rPr lang="en-US" altLang="zh-CN" sz="1000" dirty="0">
                <a:ea typeface="SimSun" panose="02010600030101010101" pitchFamily="2" charset="-122"/>
              </a:rPr>
              <a:t>212</a:t>
            </a:r>
            <a:r>
              <a:rPr lang="zh-CN" altLang="en-US" sz="1000" dirty="0">
                <a:ea typeface="SimSun" panose="02010600030101010101" pitchFamily="2" charset="-122"/>
              </a:rPr>
              <a:t>粒，</a:t>
            </a:r>
            <a:r>
              <a:rPr lang="en-US" altLang="zh-CN" sz="1000" dirty="0">
                <a:ea typeface="SimSun" panose="02010600030101010101" pitchFamily="2" charset="-122"/>
              </a:rPr>
              <a:t>8</a:t>
            </a:r>
            <a:r>
              <a:rPr lang="zh-CN" altLang="en-US" sz="1000" dirty="0">
                <a:ea typeface="SimSun" panose="02010600030101010101" pitchFamily="2" charset="-122"/>
              </a:rPr>
              <a:t>种蛋白质，占头部的</a:t>
            </a:r>
            <a:r>
              <a:rPr lang="en-US" altLang="zh-CN" sz="1000" dirty="0">
                <a:ea typeface="SimSun" panose="02010600030101010101" pitchFamily="2" charset="-122"/>
              </a:rPr>
              <a:t>76~81%</a:t>
            </a:r>
            <a:r>
              <a:rPr lang="zh-CN" altLang="en-US" sz="1000" dirty="0">
                <a:ea typeface="SimSun" panose="02010600030101010101" pitchFamily="2" charset="-122"/>
              </a:rPr>
              <a:t>。核心为线状</a:t>
            </a:r>
            <a:r>
              <a:rPr lang="en-US" altLang="zh-CN" sz="1000" dirty="0">
                <a:ea typeface="SimSun" panose="02010600030101010101" pitchFamily="2" charset="-122"/>
              </a:rPr>
              <a:t>dsDNA</a:t>
            </a:r>
            <a:r>
              <a:rPr lang="zh-CN" altLang="en-US" sz="1000" dirty="0">
                <a:ea typeface="SimSun" panose="02010600030101010101" pitchFamily="2" charset="-122"/>
              </a:rPr>
              <a:t>。</a:t>
            </a:r>
            <a:br>
              <a:rPr lang="zh-CN" altLang="en-US" sz="1000" dirty="0">
                <a:ea typeface="SimSun" panose="02010600030101010101" pitchFamily="2" charset="-122"/>
              </a:rPr>
            </a:br>
            <a:r>
              <a:rPr lang="zh-CN" altLang="en-US" sz="1000" dirty="0">
                <a:ea typeface="SimSun" panose="02010600030101010101" pitchFamily="2" charset="-122"/>
              </a:rPr>
              <a:t>颈环：六角形盘状构造，</a:t>
            </a:r>
            <a:r>
              <a:rPr lang="en-US" altLang="zh-CN" sz="1000" dirty="0">
                <a:ea typeface="SimSun" panose="02010600030101010101" pitchFamily="2" charset="-122"/>
              </a:rPr>
              <a:t>φ37.5nm</a:t>
            </a:r>
            <a:r>
              <a:rPr lang="zh-CN" altLang="en-US" sz="1000" dirty="0">
                <a:ea typeface="SimSun" panose="02010600030101010101" pitchFamily="2" charset="-122"/>
              </a:rPr>
              <a:t>，有六根颈须从颈环上伸出，功能是裹住吸附前的尾丝。</a:t>
            </a:r>
            <a:br>
              <a:rPr lang="zh-CN" altLang="en-US" sz="1000" dirty="0">
                <a:ea typeface="SimSun" panose="02010600030101010101" pitchFamily="2" charset="-122"/>
              </a:rPr>
            </a:br>
            <a:r>
              <a:rPr lang="zh-CN" altLang="en-US" sz="1000" dirty="0">
                <a:ea typeface="SimSun" panose="02010600030101010101" pitchFamily="2" charset="-122"/>
              </a:rPr>
              <a:t>尾部：有尾鞘（</a:t>
            </a:r>
            <a:r>
              <a:rPr lang="en-US" altLang="zh-CN" sz="1000" dirty="0">
                <a:ea typeface="SimSun" panose="02010600030101010101" pitchFamily="2" charset="-122"/>
              </a:rPr>
              <a:t>95nm</a:t>
            </a:r>
            <a:r>
              <a:rPr lang="zh-CN" altLang="en-US" sz="1000" dirty="0">
                <a:ea typeface="SimSun" panose="02010600030101010101" pitchFamily="2" charset="-122"/>
              </a:rPr>
              <a:t>，</a:t>
            </a:r>
            <a:r>
              <a:rPr lang="en-US" altLang="zh-CN" sz="1000" dirty="0">
                <a:ea typeface="SimSun" panose="02010600030101010101" pitchFamily="2" charset="-122"/>
              </a:rPr>
              <a:t>144</a:t>
            </a:r>
            <a:r>
              <a:rPr lang="zh-CN" altLang="en-US" sz="1000" dirty="0">
                <a:ea typeface="SimSun" panose="02010600030101010101" pitchFamily="2" charset="-122"/>
              </a:rPr>
              <a:t>个分子量为</a:t>
            </a:r>
            <a:r>
              <a:rPr lang="en-US" altLang="zh-CN" sz="1000" dirty="0">
                <a:ea typeface="SimSun" panose="02010600030101010101" pitchFamily="2" charset="-122"/>
              </a:rPr>
              <a:t>55,000</a:t>
            </a:r>
            <a:r>
              <a:rPr lang="zh-CN" altLang="en-US" sz="1000" dirty="0">
                <a:ea typeface="SimSun" panose="02010600030101010101" pitchFamily="2" charset="-122"/>
              </a:rPr>
              <a:t>的衣壳粒缠绕成</a:t>
            </a:r>
            <a:r>
              <a:rPr lang="en-US" altLang="zh-CN" sz="1000" dirty="0">
                <a:ea typeface="SimSun" panose="02010600030101010101" pitchFamily="2" charset="-122"/>
              </a:rPr>
              <a:t>24</a:t>
            </a:r>
            <a:r>
              <a:rPr lang="zh-CN" altLang="en-US" sz="1000" dirty="0">
                <a:ea typeface="SimSun" panose="02010600030101010101" pitchFamily="2" charset="-122"/>
              </a:rPr>
              <a:t>环螺旋）、尾管（</a:t>
            </a:r>
            <a:r>
              <a:rPr lang="en-US" altLang="zh-CN" sz="1000" dirty="0">
                <a:ea typeface="SimSun" panose="02010600030101010101" pitchFamily="2" charset="-122"/>
              </a:rPr>
              <a:t>95</a:t>
            </a:r>
            <a:r>
              <a:rPr lang="en-US" altLang="zh-CN" sz="1000" dirty="0">
                <a:latin typeface="SimSun" panose="02010600030101010101" pitchFamily="2" charset="-122"/>
                <a:ea typeface="SimSun" panose="02010600030101010101" pitchFamily="2" charset="-122"/>
                <a:sym typeface="Monotype Sorts" panose="01010601010101010101" pitchFamily="2" charset="2"/>
              </a:rPr>
              <a:t></a:t>
            </a:r>
            <a:r>
              <a:rPr lang="en-US" altLang="zh-CN" sz="1000" dirty="0">
                <a:ea typeface="SimSun" panose="02010600030101010101" pitchFamily="2" charset="-122"/>
              </a:rPr>
              <a:t>8nm</a:t>
            </a:r>
            <a:r>
              <a:rPr lang="zh-CN" altLang="en-US" sz="1000" dirty="0">
                <a:ea typeface="SimSun" panose="02010600030101010101" pitchFamily="2" charset="-122"/>
              </a:rPr>
              <a:t>，中央孔道</a:t>
            </a:r>
            <a:r>
              <a:rPr lang="en-US" altLang="zh-CN" sz="1000" dirty="0">
                <a:ea typeface="SimSun" panose="02010600030101010101" pitchFamily="2" charset="-122"/>
              </a:rPr>
              <a:t>φ2.5~3.5nm</a:t>
            </a:r>
            <a:r>
              <a:rPr lang="zh-CN" altLang="en-US" sz="1000" dirty="0">
                <a:ea typeface="SimSun" panose="02010600030101010101" pitchFamily="2" charset="-122"/>
              </a:rPr>
              <a:t>，也由</a:t>
            </a:r>
            <a:r>
              <a:rPr lang="en-US" altLang="zh-CN" sz="1000" dirty="0">
                <a:ea typeface="SimSun" panose="02010600030101010101" pitchFamily="2" charset="-122"/>
              </a:rPr>
              <a:t>24</a:t>
            </a:r>
            <a:r>
              <a:rPr lang="zh-CN" altLang="en-US" sz="1000" dirty="0">
                <a:ea typeface="SimSun" panose="02010600030101010101" pitchFamily="2" charset="-122"/>
              </a:rPr>
              <a:t>环螺旋组成）、基板（同颈环，中空，</a:t>
            </a:r>
            <a:r>
              <a:rPr lang="en-US" altLang="zh-CN" sz="1000" dirty="0">
                <a:ea typeface="SimSun" panose="02010600030101010101" pitchFamily="2" charset="-122"/>
              </a:rPr>
              <a:t>φ30.5nm</a:t>
            </a:r>
            <a:r>
              <a:rPr lang="zh-CN" altLang="en-US" sz="1000" dirty="0">
                <a:ea typeface="SimSun" panose="02010600030101010101" pitchFamily="2" charset="-122"/>
              </a:rPr>
              <a:t>）、刺突和尾丝（着生于颈环上，各六根，刺突长</a:t>
            </a:r>
            <a:r>
              <a:rPr lang="en-US" altLang="zh-CN" sz="1000" dirty="0">
                <a:ea typeface="SimSun" panose="02010600030101010101" pitchFamily="2" charset="-122"/>
              </a:rPr>
              <a:t>20nm</a:t>
            </a:r>
            <a:r>
              <a:rPr lang="zh-CN" altLang="en-US" sz="1000" dirty="0">
                <a:ea typeface="SimSun" panose="02010600030101010101" pitchFamily="2" charset="-122"/>
              </a:rPr>
              <a:t>，有吸附功能；尾丝长</a:t>
            </a:r>
            <a:r>
              <a:rPr lang="en-US" altLang="zh-CN" sz="1000" dirty="0">
                <a:ea typeface="SimSun" panose="02010600030101010101" pitchFamily="2" charset="-122"/>
              </a:rPr>
              <a:t>140</a:t>
            </a:r>
            <a:r>
              <a:rPr lang="en-US" altLang="zh-CN" sz="1000" dirty="0">
                <a:latin typeface="SimSun" panose="02010600030101010101" pitchFamily="2" charset="-122"/>
                <a:ea typeface="SimSun" panose="02010600030101010101" pitchFamily="2" charset="-122"/>
                <a:sym typeface="Monotype Sorts" panose="01010601010101010101" pitchFamily="2" charset="2"/>
              </a:rPr>
              <a:t></a:t>
            </a:r>
            <a:r>
              <a:rPr lang="en-US" altLang="zh-CN" sz="1000" dirty="0">
                <a:ea typeface="SimSun" panose="02010600030101010101" pitchFamily="2" charset="-122"/>
              </a:rPr>
              <a:t>2nm</a:t>
            </a:r>
            <a:r>
              <a:rPr lang="zh-CN" altLang="en-US" sz="1000" dirty="0">
                <a:ea typeface="SimSun" panose="02010600030101010101" pitchFamily="2" charset="-122"/>
              </a:rPr>
              <a:t>，折成等长的两段，由两种较大的蛋白质和四种较小的蛋白质构成，它专一地吸附于敏感宿主细胞表面的相应受体上）。</a:t>
            </a:r>
            <a:endParaRPr lang="zh-CN" altLang="en-US" sz="1000" dirty="0">
              <a:ea typeface="SimSun" panose="02010600030101010101" pitchFamily="2" charset="-122"/>
            </a:endParaRPr>
          </a:p>
          <a:p>
            <a:pPr lvl="0"/>
            <a:r>
              <a:rPr lang="zh-CN" altLang="en-US" sz="1000" dirty="0">
                <a:ea typeface="SimSun" panose="02010600030101010101" pitchFamily="2" charset="-122"/>
              </a:rPr>
              <a:t>（四）病毒的核酸</a:t>
            </a:r>
            <a:endParaRPr lang="zh-CN" altLang="en-US" sz="1000" dirty="0">
              <a:ea typeface="SimSun" panose="02010600030101010101" pitchFamily="2" charset="-122"/>
            </a:endParaRPr>
          </a:p>
          <a:p>
            <a:pPr lvl="0"/>
            <a:r>
              <a:rPr lang="zh-CN" altLang="en-US" sz="1000" dirty="0">
                <a:ea typeface="SimSun" panose="02010600030101010101" pitchFamily="2" charset="-122"/>
              </a:rPr>
              <a:t>核酸是病毒粒子中最重要的成分，是病毒遗传信息的载体和传递体，是病毒生命活动的主要物质基础。病毒核酸的类型很多，有</a:t>
            </a:r>
            <a:r>
              <a:rPr lang="en-US" altLang="zh-CN" sz="1000" dirty="0">
                <a:ea typeface="SimSun" panose="02010600030101010101" pitchFamily="2" charset="-122"/>
              </a:rPr>
              <a:t>ssDNA</a:t>
            </a:r>
            <a:r>
              <a:rPr lang="zh-CN" altLang="en-US" sz="1000" dirty="0">
                <a:ea typeface="SimSun" panose="02010600030101010101" pitchFamily="2" charset="-122"/>
              </a:rPr>
              <a:t>、</a:t>
            </a:r>
            <a:r>
              <a:rPr lang="en-US" altLang="zh-CN" sz="1000" dirty="0">
                <a:ea typeface="SimSun" panose="02010600030101010101" pitchFamily="2" charset="-122"/>
              </a:rPr>
              <a:t>dsDNA</a:t>
            </a:r>
            <a:r>
              <a:rPr lang="zh-CN" altLang="en-US" sz="1000" dirty="0">
                <a:ea typeface="SimSun" panose="02010600030101010101" pitchFamily="2" charset="-122"/>
              </a:rPr>
              <a:t>、</a:t>
            </a:r>
            <a:r>
              <a:rPr lang="en-US" altLang="zh-CN" sz="1000" dirty="0">
                <a:ea typeface="SimSun" panose="02010600030101010101" pitchFamily="2" charset="-122"/>
              </a:rPr>
              <a:t>ssRNA</a:t>
            </a:r>
            <a:r>
              <a:rPr lang="zh-CN" altLang="en-US" sz="1000" dirty="0">
                <a:ea typeface="SimSun" panose="02010600030101010101" pitchFamily="2" charset="-122"/>
              </a:rPr>
              <a:t>、</a:t>
            </a:r>
            <a:r>
              <a:rPr lang="en-US" altLang="zh-CN" sz="1000" dirty="0">
                <a:ea typeface="SimSun" panose="02010600030101010101" pitchFamily="2" charset="-122"/>
              </a:rPr>
              <a:t>dsRNA</a:t>
            </a:r>
            <a:r>
              <a:rPr lang="zh-CN" altLang="en-US" sz="1000" dirty="0">
                <a:ea typeface="SimSun" panose="02010600030101010101" pitchFamily="2" charset="-122"/>
              </a:rPr>
              <a:t>。病毒的核酸有线状、也有环状，有闭环或缺口环等不同类型。有的病毒含有不止一个基因组。</a:t>
            </a:r>
            <a:br>
              <a:rPr lang="zh-CN" altLang="en-US" sz="1000" dirty="0">
                <a:ea typeface="SimSun" panose="02010600030101010101" pitchFamily="2" charset="-122"/>
              </a:rPr>
            </a:br>
            <a:r>
              <a:rPr lang="zh-CN" altLang="en-US" sz="1000" dirty="0">
                <a:ea typeface="SimSun" panose="02010600030101010101" pitchFamily="2" charset="-122"/>
              </a:rPr>
              <a:t>表</a:t>
            </a:r>
            <a:r>
              <a:rPr lang="en-US" altLang="zh-CN" sz="1000" dirty="0">
                <a:ea typeface="SimSun" panose="02010600030101010101" pitchFamily="2" charset="-122"/>
              </a:rPr>
              <a:t>——38  </a:t>
            </a:r>
            <a:r>
              <a:rPr lang="zh-CN" altLang="en-US" sz="1000" dirty="0">
                <a:ea typeface="SimSun" panose="02010600030101010101" pitchFamily="2" charset="-122"/>
              </a:rPr>
              <a:t>若干代表性病毒的核酸类型</a:t>
            </a:r>
            <a:br>
              <a:rPr lang="zh-CN" altLang="en-US" sz="1000" dirty="0">
                <a:ea typeface="SimSun" panose="02010600030101010101" pitchFamily="2" charset="-122"/>
              </a:rPr>
            </a:br>
            <a:endParaRPr lang="zh-CN" altLang="en-US" sz="1000" dirty="0">
              <a:ea typeface="SimSun" panose="02010600030101010101" pitchFamily="2" charset="-122"/>
            </a:endParaRPr>
          </a:p>
          <a:p>
            <a:pPr lvl="0"/>
            <a:endParaRPr lang="zh-CN" altLang="en-US" sz="1000" dirty="0">
              <a:ea typeface="SimSun" panose="02010600030101010101" pitchFamily="2" charset="-122"/>
            </a:endParaRPr>
          </a:p>
          <a:p>
            <a:pPr lvl="0"/>
            <a:endParaRPr lang="en-US" altLang="zh-CN" dirty="0">
              <a:ea typeface="SimSun"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2467" name="Rectangle 2"/>
          <p:cNvSpPr>
            <a:spLocks noTextEdit="1"/>
          </p:cNvSpPr>
          <p:nvPr>
            <p:ph type="sldImg"/>
          </p:nvPr>
        </p:nvSpPr>
        <p:spPr>
          <a:xfrm>
            <a:off x="917575" y="744538"/>
            <a:ext cx="4962525" cy="3722687"/>
          </a:xfrm>
        </p:spPr>
      </p:sp>
      <p:sp>
        <p:nvSpPr>
          <p:cNvPr id="62468" name="Rectangle 3"/>
          <p:cNvSpPr>
            <a:spLocks noGrp="1"/>
          </p:cNvSpPr>
          <p:nvPr>
            <p:ph type="body" idx="1"/>
          </p:nvPr>
        </p:nvSpPr>
        <p:spPr/>
        <p:txBody>
          <a:bodyPr wrap="square" lIns="91440" tIns="45720" rIns="91440" bIns="45720" anchor="t" anchorCtr="0"/>
          <a:p>
            <a:pPr lvl="0"/>
            <a:endParaRPr lang="zh-CN" altLang="zh-CN" sz="800" b="1" dirty="0">
              <a:solidFill>
                <a:srgbClr val="006600"/>
              </a:solidFill>
              <a:ea typeface="SimSun"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2467" name="Rectangle 2"/>
          <p:cNvSpPr>
            <a:spLocks noTextEdit="1"/>
          </p:cNvSpPr>
          <p:nvPr>
            <p:ph type="sldImg"/>
          </p:nvPr>
        </p:nvSpPr>
        <p:spPr>
          <a:xfrm>
            <a:off x="917575" y="744538"/>
            <a:ext cx="4962525" cy="3722687"/>
          </a:xfrm>
        </p:spPr>
      </p:sp>
      <p:sp>
        <p:nvSpPr>
          <p:cNvPr id="62468" name="Rectangle 3"/>
          <p:cNvSpPr>
            <a:spLocks noGrp="1"/>
          </p:cNvSpPr>
          <p:nvPr>
            <p:ph type="body" idx="1"/>
          </p:nvPr>
        </p:nvSpPr>
        <p:spPr/>
        <p:txBody>
          <a:bodyPr wrap="square" lIns="91440" tIns="45720" rIns="91440" bIns="45720" anchor="t" anchorCtr="0"/>
          <a:p>
            <a:pPr lvl="0"/>
            <a:endParaRPr lang="zh-CN" altLang="zh-CN" sz="800" b="1" dirty="0">
              <a:solidFill>
                <a:srgbClr val="006600"/>
              </a:solidFill>
              <a:ea typeface="SimSun"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3491" name="Rectangle 2"/>
          <p:cNvSpPr>
            <a:spLocks noTextEdit="1"/>
          </p:cNvSpPr>
          <p:nvPr>
            <p:ph type="sldImg"/>
          </p:nvPr>
        </p:nvSpPr>
        <p:spPr>
          <a:xfrm>
            <a:off x="917575" y="744538"/>
            <a:ext cx="4962525" cy="3722687"/>
          </a:xfrm>
        </p:spPr>
      </p:sp>
      <p:sp>
        <p:nvSpPr>
          <p:cNvPr id="63492" name="Rectangle 3"/>
          <p:cNvSpPr>
            <a:spLocks noGrp="1"/>
          </p:cNvSpPr>
          <p:nvPr>
            <p:ph type="body" idx="1"/>
          </p:nvPr>
        </p:nvSpPr>
        <p:spPr/>
        <p:txBody>
          <a:bodyPr wrap="square" lIns="91440" tIns="45720" rIns="91440" bIns="45720" anchor="t" anchorCtr="0"/>
          <a:p>
            <a:pPr lvl="0"/>
            <a:r>
              <a:rPr lang="zh-CN" altLang="en-US" dirty="0">
                <a:ea typeface="SimSun" panose="02010600030101010101" pitchFamily="2" charset="-122"/>
                <a:sym typeface="Monotype Sorts" panose="01010601010101010101" pitchFamily="2" charset="2"/>
              </a:rPr>
              <a:t>（四）病毒的核酸</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核酸是病毒粒子中最重要的成分，是病毒遗传信息的载体和传递体，是病毒生命活动的主要物质基础。病毒核酸的类型很多，有</a:t>
            </a:r>
            <a:r>
              <a:rPr lang="en-US" altLang="zh-CN" dirty="0">
                <a:ea typeface="SimSun" panose="02010600030101010101" pitchFamily="2" charset="-122"/>
                <a:sym typeface="Monotype Sorts" panose="01010601010101010101" pitchFamily="2" charset="2"/>
              </a:rPr>
              <a:t>ssDNA</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dsDNA</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ssRNA</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dsRNA</a:t>
            </a:r>
            <a:r>
              <a:rPr lang="zh-CN" altLang="en-US" dirty="0">
                <a:ea typeface="SimSun" panose="02010600030101010101" pitchFamily="2" charset="-122"/>
                <a:sym typeface="Monotype Sorts" panose="01010601010101010101" pitchFamily="2" charset="2"/>
              </a:rPr>
              <a:t>。病毒的核酸有线状、也有环状，有闭环或缺口环等不同类型。有的病毒含有不止一个基因组。</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表</a:t>
            </a:r>
            <a:r>
              <a:rPr lang="en-US" altLang="zh-CN" dirty="0">
                <a:ea typeface="SimSun" panose="02010600030101010101" pitchFamily="2" charset="-122"/>
                <a:sym typeface="Monotype Sorts" panose="01010601010101010101" pitchFamily="2" charset="2"/>
              </a:rPr>
              <a:t>——38  </a:t>
            </a:r>
            <a:r>
              <a:rPr lang="zh-CN" altLang="en-US" dirty="0">
                <a:ea typeface="SimSun" panose="02010600030101010101" pitchFamily="2" charset="-122"/>
                <a:sym typeface="Monotype Sorts" panose="01010601010101010101" pitchFamily="2" charset="2"/>
              </a:rPr>
              <a:t>若干代表性病毒的核酸类型</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仅以噬菌体为例，介绍病毒的独特繁殖方式。植物病毒、动物病毒的繁殖略。</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）原核生物的病毒</a:t>
            </a:r>
            <a:r>
              <a:rPr lang="en-US" altLang="zh-CN" dirty="0">
                <a:ea typeface="SimSun" panose="02010600030101010101" pitchFamily="2" charset="-122"/>
                <a:sym typeface="Monotype Sorts" panose="01010601010101010101" pitchFamily="2" charset="2"/>
              </a:rPr>
              <a:t>——</a:t>
            </a:r>
            <a:r>
              <a:rPr lang="zh-CN" altLang="en-US" dirty="0">
                <a:ea typeface="SimSun" panose="02010600030101010101" pitchFamily="2" charset="-122"/>
                <a:sym typeface="Monotype Sorts" panose="01010601010101010101" pitchFamily="2" charset="2"/>
              </a:rPr>
              <a:t>噬菌体</a:t>
            </a:r>
            <a:endParaRPr lang="zh-CN" altLang="en-US" dirty="0">
              <a:ea typeface="SimSun" panose="02010600030101010101" pitchFamily="2" charset="-122"/>
              <a:sym typeface="Monotype Sorts" panose="01010601010101010101" pitchFamily="2" charset="2"/>
            </a:endParaRPr>
          </a:p>
          <a:p>
            <a:pPr lvl="0"/>
            <a:r>
              <a:rPr lang="zh-CN" altLang="en-US" dirty="0">
                <a:ea typeface="SimSun" panose="02010600030101010101" pitchFamily="2" charset="-122"/>
                <a:sym typeface="Monotype Sorts" panose="01010601010101010101" pitchFamily="2" charset="2"/>
              </a:rPr>
              <a:t>．．一般介绍：噬菌体（</a:t>
            </a:r>
            <a:r>
              <a:rPr lang="en-US" altLang="zh-CN" dirty="0">
                <a:ea typeface="SimSun" panose="02010600030101010101" pitchFamily="2" charset="-122"/>
                <a:sym typeface="Monotype Sorts" panose="01010601010101010101" pitchFamily="2" charset="2"/>
              </a:rPr>
              <a:t>bacteriophage</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phage</a:t>
            </a:r>
            <a:r>
              <a:rPr lang="zh-CN" altLang="en-US" dirty="0">
                <a:ea typeface="SimSun" panose="02010600030101010101" pitchFamily="2" charset="-122"/>
                <a:sym typeface="Monotype Sorts" panose="01010601010101010101" pitchFamily="2" charset="2"/>
              </a:rPr>
              <a:t>）广泛存在于自然界中，．至今在绝大多数原核生物中都发现了相应的噬菌体。据报道，．至今已作过电镜观察的噬菌体至少有</a:t>
            </a:r>
            <a:r>
              <a:rPr lang="en-US" altLang="zh-CN" dirty="0">
                <a:ea typeface="SimSun" panose="02010600030101010101" pitchFamily="2" charset="-122"/>
                <a:sym typeface="Monotype Sorts" panose="01010601010101010101" pitchFamily="2" charset="2"/>
              </a:rPr>
              <a:t>2850</a:t>
            </a:r>
            <a:r>
              <a:rPr lang="zh-CN" altLang="en-US" dirty="0">
                <a:ea typeface="SimSun" panose="02010600030101010101" pitchFamily="2" charset="-122"/>
                <a:sym typeface="Monotype Sorts" panose="01010601010101010101" pitchFamily="2" charset="2"/>
              </a:rPr>
              <a:t>种（株），．其中</a:t>
            </a:r>
            <a:r>
              <a:rPr lang="en-US" altLang="zh-CN" dirty="0">
                <a:ea typeface="SimSun" panose="02010600030101010101" pitchFamily="2" charset="-122"/>
                <a:sym typeface="Monotype Sorts" panose="01010601010101010101" pitchFamily="2" charset="2"/>
              </a:rPr>
              <a:t>2700</a:t>
            </a:r>
            <a:r>
              <a:rPr lang="zh-CN" altLang="en-US" dirty="0">
                <a:ea typeface="SimSun" panose="02010600030101010101" pitchFamily="2" charset="-122"/>
                <a:sym typeface="Monotype Sorts" panose="01010601010101010101" pitchFamily="2" charset="2"/>
              </a:rPr>
              <a:t>种是有尾的。据</a:t>
            </a:r>
            <a:r>
              <a:rPr lang="en-US" altLang="zh-CN" dirty="0">
                <a:ea typeface="SimSun" panose="02010600030101010101" pitchFamily="2" charset="-122"/>
                <a:sym typeface="Monotype Sorts" panose="01010601010101010101" pitchFamily="2" charset="2"/>
              </a:rPr>
              <a:t>Bradley</a:t>
            </a:r>
            <a:r>
              <a:rPr lang="zh-CN" altLang="en-US" dirty="0">
                <a:ea typeface="SimSun" panose="02010600030101010101" pitchFamily="2" charset="-122"/>
                <a:sym typeface="Monotype Sorts" panose="01010601010101010101" pitchFamily="2" charset="2"/>
              </a:rPr>
              <a:t>（</a:t>
            </a:r>
            <a:r>
              <a:rPr lang="en-US" altLang="zh-CN" dirty="0">
                <a:ea typeface="SimSun" panose="02010600030101010101" pitchFamily="2" charset="-122"/>
                <a:sym typeface="Monotype Sorts" panose="01010601010101010101" pitchFamily="2" charset="2"/>
              </a:rPr>
              <a:t>1967</a:t>
            </a:r>
            <a:r>
              <a:rPr lang="zh-CN" altLang="en-US" dirty="0">
                <a:ea typeface="SimSun" panose="02010600030101010101" pitchFamily="2" charset="-122"/>
                <a:sym typeface="Monotype Sorts" panose="01010601010101010101" pitchFamily="2" charset="2"/>
              </a:rPr>
              <a:t>）归纳，．噬菌体共有六种形态，．即：</a:t>
            </a:r>
            <a:endParaRPr lang="zh-CN" altLang="en-US" dirty="0">
              <a:ea typeface="SimSun" panose="02010600030101010101" pitchFamily="2" charset="-122"/>
              <a:sym typeface="Monotype Sorts" panose="01010601010101010101" pitchFamily="2" charset="2"/>
            </a:endParaRPr>
          </a:p>
          <a:p>
            <a:pPr lvl="0"/>
            <a:endParaRPr lang="zh-CN" altLang="en-US" sz="1000" dirty="0">
              <a:ea typeface="SimSun" panose="02010600030101010101" pitchFamily="2" charset="-122"/>
            </a:endParaRPr>
          </a:p>
          <a:p>
            <a:pPr lvl="0"/>
            <a:endParaRPr lang="zh-CN" altLang="en-US" dirty="0">
              <a:ea typeface="SimSun" panose="02010600030101010101" pitchFamily="2" charset="-122"/>
            </a:endParaRPr>
          </a:p>
          <a:p>
            <a:pPr lvl="0"/>
            <a:endParaRPr lang="en-US" altLang="zh-CN" dirty="0">
              <a:ea typeface="SimSun"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64515" name="Rectangle 2"/>
          <p:cNvSpPr>
            <a:spLocks noTextEdit="1"/>
          </p:cNvSpPr>
          <p:nvPr>
            <p:ph type="sldImg"/>
          </p:nvPr>
        </p:nvSpPr>
        <p:spPr>
          <a:xfrm>
            <a:off x="917575" y="744538"/>
            <a:ext cx="4962525" cy="3722687"/>
          </a:xfrm>
        </p:spPr>
      </p:sp>
      <p:sp>
        <p:nvSpPr>
          <p:cNvPr id="64516" name="Rectangle 3"/>
          <p:cNvSpPr>
            <a:spLocks noGrp="1"/>
          </p:cNvSpPr>
          <p:nvPr>
            <p:ph type="body" idx="1"/>
          </p:nvPr>
        </p:nvSpPr>
        <p:spPr/>
        <p:txBody>
          <a:bodyPr wrap="square" lIns="91440" tIns="45720" rIns="91440" bIns="45720" anchor="t" anchorCtr="0"/>
          <a:p>
            <a:pPr lvl="0"/>
            <a:endParaRPr lang="zh-CN" altLang="zh-CN" dirty="0">
              <a:ea typeface="SimSun"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41" name="Line 2"/>
          <p:cNvSpPr>
            <a:spLocks noChangeShapeType="1"/>
          </p:cNvSpPr>
          <p:nvPr/>
        </p:nvSpPr>
        <p:spPr bwMode="auto">
          <a:xfrm>
            <a:off x="7315200" y="1066800"/>
            <a:ext cx="0" cy="44958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grpSp>
        <p:nvGrpSpPr>
          <p:cNvPr id="14339" name="Group 8"/>
          <p:cNvGrpSpPr/>
          <p:nvPr/>
        </p:nvGrpSpPr>
        <p:grpSpPr>
          <a:xfrm>
            <a:off x="7493000" y="2992438"/>
            <a:ext cx="1338263" cy="2189162"/>
            <a:chOff x="4704" y="1885"/>
            <a:chExt cx="843" cy="1379"/>
          </a:xfrm>
        </p:grpSpPr>
        <p:sp>
          <p:nvSpPr>
            <p:cNvPr id="43" name="Oval 9"/>
            <p:cNvSpPr>
              <a:spLocks noChangeArrowheads="1"/>
            </p:cNvSpPr>
            <p:nvPr/>
          </p:nvSpPr>
          <p:spPr bwMode="auto">
            <a:xfrm>
              <a:off x="4704"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4" name="Oval 10"/>
            <p:cNvSpPr>
              <a:spLocks noChangeArrowheads="1"/>
            </p:cNvSpPr>
            <p:nvPr/>
          </p:nvSpPr>
          <p:spPr bwMode="auto">
            <a:xfrm>
              <a:off x="4883"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5" name="Oval 11"/>
            <p:cNvSpPr>
              <a:spLocks noChangeArrowheads="1"/>
            </p:cNvSpPr>
            <p:nvPr/>
          </p:nvSpPr>
          <p:spPr bwMode="auto">
            <a:xfrm>
              <a:off x="5062"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6" name="Oval 12"/>
            <p:cNvSpPr>
              <a:spLocks noChangeArrowheads="1"/>
            </p:cNvSpPr>
            <p:nvPr/>
          </p:nvSpPr>
          <p:spPr bwMode="auto">
            <a:xfrm>
              <a:off x="4704"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7" name="Oval 13"/>
            <p:cNvSpPr>
              <a:spLocks noChangeArrowheads="1"/>
            </p:cNvSpPr>
            <p:nvPr/>
          </p:nvSpPr>
          <p:spPr bwMode="auto">
            <a:xfrm>
              <a:off x="4883"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8" name="Oval 14"/>
            <p:cNvSpPr>
              <a:spLocks noChangeArrowheads="1"/>
            </p:cNvSpPr>
            <p:nvPr/>
          </p:nvSpPr>
          <p:spPr bwMode="auto">
            <a:xfrm>
              <a:off x="5062"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9" name="Oval 15"/>
            <p:cNvSpPr>
              <a:spLocks noChangeArrowheads="1"/>
            </p:cNvSpPr>
            <p:nvPr/>
          </p:nvSpPr>
          <p:spPr bwMode="auto">
            <a:xfrm>
              <a:off x="5241" y="2064"/>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0" name="Oval 16"/>
            <p:cNvSpPr>
              <a:spLocks noChangeArrowheads="1"/>
            </p:cNvSpPr>
            <p:nvPr/>
          </p:nvSpPr>
          <p:spPr bwMode="auto">
            <a:xfrm>
              <a:off x="4704"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1" name="Oval 17"/>
            <p:cNvSpPr>
              <a:spLocks noChangeArrowheads="1"/>
            </p:cNvSpPr>
            <p:nvPr/>
          </p:nvSpPr>
          <p:spPr bwMode="auto">
            <a:xfrm>
              <a:off x="4883"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2" name="Oval 18"/>
            <p:cNvSpPr>
              <a:spLocks noChangeArrowheads="1"/>
            </p:cNvSpPr>
            <p:nvPr/>
          </p:nvSpPr>
          <p:spPr bwMode="auto">
            <a:xfrm>
              <a:off x="5062"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3" name="Oval 19"/>
            <p:cNvSpPr>
              <a:spLocks noChangeArrowheads="1"/>
            </p:cNvSpPr>
            <p:nvPr/>
          </p:nvSpPr>
          <p:spPr bwMode="auto">
            <a:xfrm>
              <a:off x="5241"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4" name="Oval 20"/>
            <p:cNvSpPr>
              <a:spLocks noChangeArrowheads="1"/>
            </p:cNvSpPr>
            <p:nvPr/>
          </p:nvSpPr>
          <p:spPr bwMode="auto">
            <a:xfrm>
              <a:off x="5420" y="2243"/>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5" name="Oval 21"/>
            <p:cNvSpPr>
              <a:spLocks noChangeArrowheads="1"/>
            </p:cNvSpPr>
            <p:nvPr/>
          </p:nvSpPr>
          <p:spPr bwMode="auto">
            <a:xfrm>
              <a:off x="4704" y="2421"/>
              <a:ext cx="127" cy="128"/>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6" name="Oval 22"/>
            <p:cNvSpPr>
              <a:spLocks noChangeArrowheads="1"/>
            </p:cNvSpPr>
            <p:nvPr/>
          </p:nvSpPr>
          <p:spPr bwMode="auto">
            <a:xfrm>
              <a:off x="4883"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7" name="Oval 23"/>
            <p:cNvSpPr>
              <a:spLocks noChangeArrowheads="1"/>
            </p:cNvSpPr>
            <p:nvPr/>
          </p:nvSpPr>
          <p:spPr bwMode="auto">
            <a:xfrm>
              <a:off x="5062"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8" name="Oval 24"/>
            <p:cNvSpPr>
              <a:spLocks noChangeArrowheads="1"/>
            </p:cNvSpPr>
            <p:nvPr/>
          </p:nvSpPr>
          <p:spPr bwMode="auto">
            <a:xfrm>
              <a:off x="5241" y="2421"/>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9" name="Oval 25"/>
            <p:cNvSpPr>
              <a:spLocks noChangeArrowheads="1"/>
            </p:cNvSpPr>
            <p:nvPr/>
          </p:nvSpPr>
          <p:spPr bwMode="auto">
            <a:xfrm>
              <a:off x="4704"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0" name="Oval 26"/>
            <p:cNvSpPr>
              <a:spLocks noChangeArrowheads="1"/>
            </p:cNvSpPr>
            <p:nvPr/>
          </p:nvSpPr>
          <p:spPr bwMode="auto">
            <a:xfrm>
              <a:off x="4883"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1" name="Oval 27"/>
            <p:cNvSpPr>
              <a:spLocks noChangeArrowheads="1"/>
            </p:cNvSpPr>
            <p:nvPr/>
          </p:nvSpPr>
          <p:spPr bwMode="auto">
            <a:xfrm>
              <a:off x="5062"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2" name="Oval 28"/>
            <p:cNvSpPr>
              <a:spLocks noChangeArrowheads="1"/>
            </p:cNvSpPr>
            <p:nvPr/>
          </p:nvSpPr>
          <p:spPr bwMode="auto">
            <a:xfrm>
              <a:off x="5241"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3" name="Oval 29"/>
            <p:cNvSpPr>
              <a:spLocks noChangeArrowheads="1"/>
            </p:cNvSpPr>
            <p:nvPr/>
          </p:nvSpPr>
          <p:spPr bwMode="auto">
            <a:xfrm>
              <a:off x="5420" y="2600"/>
              <a:ext cx="127" cy="128"/>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4" name="Oval 30"/>
            <p:cNvSpPr>
              <a:spLocks noChangeArrowheads="1"/>
            </p:cNvSpPr>
            <p:nvPr/>
          </p:nvSpPr>
          <p:spPr bwMode="auto">
            <a:xfrm>
              <a:off x="4704" y="2779"/>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5" name="Oval 31"/>
            <p:cNvSpPr>
              <a:spLocks noChangeArrowheads="1"/>
            </p:cNvSpPr>
            <p:nvPr/>
          </p:nvSpPr>
          <p:spPr bwMode="auto">
            <a:xfrm>
              <a:off x="4883"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6" name="Oval 32"/>
            <p:cNvSpPr>
              <a:spLocks noChangeArrowheads="1"/>
            </p:cNvSpPr>
            <p:nvPr/>
          </p:nvSpPr>
          <p:spPr bwMode="auto">
            <a:xfrm>
              <a:off x="5062"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7" name="Oval 33"/>
            <p:cNvSpPr>
              <a:spLocks noChangeArrowheads="1"/>
            </p:cNvSpPr>
            <p:nvPr/>
          </p:nvSpPr>
          <p:spPr bwMode="auto">
            <a:xfrm>
              <a:off x="5241" y="2779"/>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8" name="Oval 34"/>
            <p:cNvSpPr>
              <a:spLocks noChangeArrowheads="1"/>
            </p:cNvSpPr>
            <p:nvPr/>
          </p:nvSpPr>
          <p:spPr bwMode="auto">
            <a:xfrm>
              <a:off x="4704"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9" name="Oval 35"/>
            <p:cNvSpPr>
              <a:spLocks noChangeArrowheads="1"/>
            </p:cNvSpPr>
            <p:nvPr/>
          </p:nvSpPr>
          <p:spPr bwMode="auto">
            <a:xfrm>
              <a:off x="4883"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0" name="Oval 36"/>
            <p:cNvSpPr>
              <a:spLocks noChangeArrowheads="1"/>
            </p:cNvSpPr>
            <p:nvPr/>
          </p:nvSpPr>
          <p:spPr bwMode="auto">
            <a:xfrm>
              <a:off x="5062"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1" name="Oval 37"/>
            <p:cNvSpPr>
              <a:spLocks noChangeArrowheads="1"/>
            </p:cNvSpPr>
            <p:nvPr/>
          </p:nvSpPr>
          <p:spPr bwMode="auto">
            <a:xfrm>
              <a:off x="5241"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2" name="Oval 38"/>
            <p:cNvSpPr>
              <a:spLocks noChangeArrowheads="1"/>
            </p:cNvSpPr>
            <p:nvPr/>
          </p:nvSpPr>
          <p:spPr bwMode="auto">
            <a:xfrm>
              <a:off x="4883"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3" name="Oval 39"/>
            <p:cNvSpPr>
              <a:spLocks noChangeArrowheads="1"/>
            </p:cNvSpPr>
            <p:nvPr/>
          </p:nvSpPr>
          <p:spPr bwMode="auto">
            <a:xfrm>
              <a:off x="5241"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grpSp>
      <p:sp>
        <p:nvSpPr>
          <p:cNvPr id="74" name="Line 40"/>
          <p:cNvSpPr>
            <a:spLocks noChangeShapeType="1"/>
          </p:cNvSpPr>
          <p:nvPr/>
        </p:nvSpPr>
        <p:spPr bwMode="auto">
          <a:xfrm>
            <a:off x="304800" y="2819400"/>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16739" name="Rectangle 3"/>
          <p:cNvSpPr>
            <a:spLocks noGrp="1" noChangeArrowheads="1"/>
          </p:cNvSpPr>
          <p:nvPr>
            <p:ph type="ctrTitle"/>
          </p:nvPr>
        </p:nvSpPr>
        <p:spPr>
          <a:xfrm>
            <a:off x="315913" y="466725"/>
            <a:ext cx="6781800" cy="2133600"/>
          </a:xfrm>
        </p:spPr>
        <p:txBody>
          <a:bodyPr/>
          <a:lstStyle>
            <a:lvl1pPr algn="r">
              <a:defRPr sz="4800"/>
            </a:lvl1pPr>
          </a:lstStyle>
          <a:p>
            <a:r>
              <a:rPr lang="zh-CN" altLang="en-US" noProof="1" smtClean="0"/>
              <a:t>单击此处编辑母版标题样式</a:t>
            </a:r>
            <a:endParaRPr lang="hu-HU" altLang="en-US" noProof="1"/>
          </a:p>
        </p:txBody>
      </p:sp>
      <p:sp>
        <p:nvSpPr>
          <p:cNvPr id="116740" name="Rectangle 4"/>
          <p:cNvSpPr>
            <a:spLocks noGrp="1" noChangeArrowheads="1"/>
          </p:cNvSpPr>
          <p:nvPr>
            <p:ph type="subTitle" idx="1"/>
          </p:nvPr>
        </p:nvSpPr>
        <p:spPr>
          <a:xfrm>
            <a:off x="849313" y="3049588"/>
            <a:ext cx="6248400" cy="2362200"/>
          </a:xfrm>
        </p:spPr>
        <p:txBody>
          <a:bodyPr/>
          <a:lstStyle>
            <a:lvl1pPr marL="0" indent="0" algn="r">
              <a:buFont typeface="Wingdings" panose="05000000000000000000" pitchFamily="2" charset="2"/>
              <a:buNone/>
              <a:defRPr sz="3200"/>
            </a:lvl1pPr>
          </a:lstStyle>
          <a:p>
            <a:r>
              <a:rPr lang="zh-CN" altLang="en-US" noProof="1" smtClean="0"/>
              <a:t>单击此处编辑母版副标题样式</a:t>
            </a:r>
            <a:endParaRPr lang="hu-HU" altLang="en-US" noProof="1"/>
          </a:p>
        </p:txBody>
      </p:sp>
      <p:sp>
        <p:nvSpPr>
          <p:cNvPr id="75" name="Rectangle 5"/>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p>
            <a:pPr>
              <a:buNone/>
            </a:pPr>
            <a:fld id="{BB962C8B-B14F-4D97-AF65-F5344CB8AC3E}" type="datetime1">
              <a:rPr lang="en-GB" altLang="en-US" dirty="0"/>
            </a:fld>
            <a:endParaRPr lang="en-GB" altLang="en-US" dirty="0"/>
          </a:p>
        </p:txBody>
      </p:sp>
      <p:sp>
        <p:nvSpPr>
          <p:cNvPr id="76" name="Rectangle 6"/>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p>
            <a:pPr algn="ctr">
              <a:buNone/>
            </a:pPr>
            <a:endParaRPr lang="hu-HU" altLang="zh-CN" dirty="0"/>
          </a:p>
        </p:txBody>
      </p:sp>
      <p:sp>
        <p:nvSpPr>
          <p:cNvPr id="77" name="Rectangle 7"/>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hu-HU" altLang="en-US" dirty="0"/>
            </a:fld>
            <a:endParaRPr lang="hu-HU"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SimSun"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8" name="页脚占位符 7"/>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4" name="页脚占位符 3"/>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3" name="页脚占位符 2"/>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Line 2"/>
          <p:cNvSpPr>
            <a:spLocks noChangeShapeType="1"/>
          </p:cNvSpPr>
          <p:nvPr/>
        </p:nvSpPr>
        <p:spPr bwMode="auto">
          <a:xfrm>
            <a:off x="7962900" y="152400"/>
            <a:ext cx="0" cy="15240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2291" name="Rectangle 3"/>
          <p:cNvSpPr>
            <a:spLocks noGrp="1"/>
          </p:cNvSpPr>
          <p:nvPr>
            <p:ph type="title"/>
          </p:nvPr>
        </p:nvSpPr>
        <p:spPr>
          <a:xfrm>
            <a:off x="457200" y="122238"/>
            <a:ext cx="7543800" cy="1295400"/>
          </a:xfrm>
          <a:prstGeom prst="rect">
            <a:avLst/>
          </a:prstGeom>
          <a:noFill/>
          <a:ln w="9525">
            <a:noFill/>
          </a:ln>
        </p:spPr>
        <p:txBody>
          <a:bodyPr anchor="b" anchorCtr="0"/>
          <a:p>
            <a:pPr lvl="0"/>
            <a:r>
              <a:rPr lang="hu-HU" altLang="en-US" dirty="0"/>
              <a:t>Mintacím szerkesztése</a:t>
            </a:r>
            <a:endParaRPr lang="en-US" altLang="zh-CN" dirty="0"/>
          </a:p>
        </p:txBody>
      </p:sp>
      <p:sp>
        <p:nvSpPr>
          <p:cNvPr id="12292" name="Rectangle 4"/>
          <p:cNvSpPr>
            <a:spLocks noGrp="1"/>
          </p:cNvSpPr>
          <p:nvPr>
            <p:ph type="body"/>
          </p:nvPr>
        </p:nvSpPr>
        <p:spPr>
          <a:xfrm>
            <a:off x="457200" y="1719263"/>
            <a:ext cx="8229600" cy="4411662"/>
          </a:xfrm>
          <a:prstGeom prst="rect">
            <a:avLst/>
          </a:prstGeom>
          <a:noFill/>
          <a:ln w="9525">
            <a:noFill/>
          </a:ln>
        </p:spPr>
        <p:txBody>
          <a:bodyPr/>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15717" name="Rectangle 5"/>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defRPr/>
            </a:lvl1pPr>
          </a:lstStyle>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115718" name="Rectangle 6"/>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a:lvl1pPr>
          </a:lstStyle>
          <a:p>
            <a:pPr lvl="0" eaLnBrk="1" hangingPunct="1">
              <a:buNone/>
            </a:pPr>
            <a:endParaRPr lang="hu-HU" altLang="zh-CN" dirty="0">
              <a:latin typeface="Arial" panose="020B0604020202020204" pitchFamily="34" charset="0"/>
            </a:endParaRPr>
          </a:p>
        </p:txBody>
      </p:sp>
      <p:sp>
        <p:nvSpPr>
          <p:cNvPr id="115719"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a:lvl1pPr>
          </a:lstStyle>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grpSp>
        <p:nvGrpSpPr>
          <p:cNvPr id="12296" name="Group 8"/>
          <p:cNvGrpSpPr/>
          <p:nvPr/>
        </p:nvGrpSpPr>
        <p:grpSpPr>
          <a:xfrm>
            <a:off x="8153400" y="152400"/>
            <a:ext cx="792163" cy="1295400"/>
            <a:chOff x="5136" y="960"/>
            <a:chExt cx="528" cy="864"/>
          </a:xfrm>
        </p:grpSpPr>
        <p:sp>
          <p:nvSpPr>
            <p:cNvPr id="1034" name="Oval 9"/>
            <p:cNvSpPr>
              <a:spLocks noChangeArrowheads="1"/>
            </p:cNvSpPr>
            <p:nvPr/>
          </p:nvSpPr>
          <p:spPr bwMode="auto">
            <a:xfrm>
              <a:off x="5136" y="960"/>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5" name="Oval 10"/>
            <p:cNvSpPr>
              <a:spLocks noChangeArrowheads="1"/>
            </p:cNvSpPr>
            <p:nvPr/>
          </p:nvSpPr>
          <p:spPr bwMode="auto">
            <a:xfrm>
              <a:off x="5248" y="960"/>
              <a:ext cx="79"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6" name="Oval 11"/>
            <p:cNvSpPr>
              <a:spLocks noChangeArrowheads="1"/>
            </p:cNvSpPr>
            <p:nvPr/>
          </p:nvSpPr>
          <p:spPr bwMode="auto">
            <a:xfrm>
              <a:off x="5360" y="960"/>
              <a:ext cx="76"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7" name="Oval 12"/>
            <p:cNvSpPr>
              <a:spLocks noChangeArrowheads="1"/>
            </p:cNvSpPr>
            <p:nvPr/>
          </p:nvSpPr>
          <p:spPr bwMode="auto">
            <a:xfrm>
              <a:off x="5136" y="1072"/>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8" name="Oval 13"/>
            <p:cNvSpPr>
              <a:spLocks noChangeArrowheads="1"/>
            </p:cNvSpPr>
            <p:nvPr/>
          </p:nvSpPr>
          <p:spPr bwMode="auto">
            <a:xfrm>
              <a:off x="5248" y="1072"/>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9" name="Oval 14"/>
            <p:cNvSpPr>
              <a:spLocks noChangeArrowheads="1"/>
            </p:cNvSpPr>
            <p:nvPr/>
          </p:nvSpPr>
          <p:spPr bwMode="auto">
            <a:xfrm>
              <a:off x="5360" y="1072"/>
              <a:ext cx="76"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0" name="Oval 15"/>
            <p:cNvSpPr>
              <a:spLocks noChangeArrowheads="1"/>
            </p:cNvSpPr>
            <p:nvPr/>
          </p:nvSpPr>
          <p:spPr bwMode="auto">
            <a:xfrm>
              <a:off x="5472" y="1072"/>
              <a:ext cx="73"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1" name="Oval 16"/>
            <p:cNvSpPr>
              <a:spLocks noChangeArrowheads="1"/>
            </p:cNvSpPr>
            <p:nvPr/>
          </p:nvSpPr>
          <p:spPr bwMode="auto">
            <a:xfrm>
              <a:off x="5136" y="1184"/>
              <a:ext cx="80" cy="73"/>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2" name="Oval 17"/>
            <p:cNvSpPr>
              <a:spLocks noChangeArrowheads="1"/>
            </p:cNvSpPr>
            <p:nvPr/>
          </p:nvSpPr>
          <p:spPr bwMode="auto">
            <a:xfrm>
              <a:off x="5248" y="1184"/>
              <a:ext cx="79" cy="73"/>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3" name="Oval 18"/>
            <p:cNvSpPr>
              <a:spLocks noChangeArrowheads="1"/>
            </p:cNvSpPr>
            <p:nvPr/>
          </p:nvSpPr>
          <p:spPr bwMode="auto">
            <a:xfrm>
              <a:off x="5360" y="1184"/>
              <a:ext cx="76" cy="73"/>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4" name="Oval 19"/>
            <p:cNvSpPr>
              <a:spLocks noChangeArrowheads="1"/>
            </p:cNvSpPr>
            <p:nvPr/>
          </p:nvSpPr>
          <p:spPr bwMode="auto">
            <a:xfrm>
              <a:off x="5472" y="1184"/>
              <a:ext cx="73" cy="73"/>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5" name="Oval 20"/>
            <p:cNvSpPr>
              <a:spLocks noChangeArrowheads="1"/>
            </p:cNvSpPr>
            <p:nvPr/>
          </p:nvSpPr>
          <p:spPr bwMode="auto">
            <a:xfrm>
              <a:off x="5584" y="1184"/>
              <a:ext cx="80" cy="73"/>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6" name="Oval 21"/>
            <p:cNvSpPr>
              <a:spLocks noChangeArrowheads="1"/>
            </p:cNvSpPr>
            <p:nvPr/>
          </p:nvSpPr>
          <p:spPr bwMode="auto">
            <a:xfrm>
              <a:off x="5136" y="1296"/>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7" name="Oval 22"/>
            <p:cNvSpPr>
              <a:spLocks noChangeArrowheads="1"/>
            </p:cNvSpPr>
            <p:nvPr/>
          </p:nvSpPr>
          <p:spPr bwMode="auto">
            <a:xfrm>
              <a:off x="5248" y="1296"/>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8" name="Oval 23"/>
            <p:cNvSpPr>
              <a:spLocks noChangeArrowheads="1"/>
            </p:cNvSpPr>
            <p:nvPr/>
          </p:nvSpPr>
          <p:spPr bwMode="auto">
            <a:xfrm>
              <a:off x="5360" y="1296"/>
              <a:ext cx="76"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9" name="Oval 24"/>
            <p:cNvSpPr>
              <a:spLocks noChangeArrowheads="1"/>
            </p:cNvSpPr>
            <p:nvPr/>
          </p:nvSpPr>
          <p:spPr bwMode="auto">
            <a:xfrm>
              <a:off x="5472" y="1296"/>
              <a:ext cx="73"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0" name="Oval 25"/>
            <p:cNvSpPr>
              <a:spLocks noChangeArrowheads="1"/>
            </p:cNvSpPr>
            <p:nvPr/>
          </p:nvSpPr>
          <p:spPr bwMode="auto">
            <a:xfrm>
              <a:off x="5136" y="1408"/>
              <a:ext cx="80"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1" name="Oval 26"/>
            <p:cNvSpPr>
              <a:spLocks noChangeArrowheads="1"/>
            </p:cNvSpPr>
            <p:nvPr/>
          </p:nvSpPr>
          <p:spPr bwMode="auto">
            <a:xfrm>
              <a:off x="5248" y="1408"/>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2" name="Oval 27"/>
            <p:cNvSpPr>
              <a:spLocks noChangeArrowheads="1"/>
            </p:cNvSpPr>
            <p:nvPr/>
          </p:nvSpPr>
          <p:spPr bwMode="auto">
            <a:xfrm>
              <a:off x="5360" y="1408"/>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3" name="Oval 28"/>
            <p:cNvSpPr>
              <a:spLocks noChangeArrowheads="1"/>
            </p:cNvSpPr>
            <p:nvPr/>
          </p:nvSpPr>
          <p:spPr bwMode="auto">
            <a:xfrm>
              <a:off x="5472" y="1408"/>
              <a:ext cx="73"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4" name="Oval 29"/>
            <p:cNvSpPr>
              <a:spLocks noChangeArrowheads="1"/>
            </p:cNvSpPr>
            <p:nvPr/>
          </p:nvSpPr>
          <p:spPr bwMode="auto">
            <a:xfrm>
              <a:off x="5584" y="1408"/>
              <a:ext cx="80"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5" name="Oval 30"/>
            <p:cNvSpPr>
              <a:spLocks noChangeArrowheads="1"/>
            </p:cNvSpPr>
            <p:nvPr/>
          </p:nvSpPr>
          <p:spPr bwMode="auto">
            <a:xfrm>
              <a:off x="5136" y="1520"/>
              <a:ext cx="80" cy="79"/>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6" name="Oval 31"/>
            <p:cNvSpPr>
              <a:spLocks noChangeArrowheads="1"/>
            </p:cNvSpPr>
            <p:nvPr/>
          </p:nvSpPr>
          <p:spPr bwMode="auto">
            <a:xfrm>
              <a:off x="5248" y="1520"/>
              <a:ext cx="79"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7" name="Oval 32"/>
            <p:cNvSpPr>
              <a:spLocks noChangeArrowheads="1"/>
            </p:cNvSpPr>
            <p:nvPr/>
          </p:nvSpPr>
          <p:spPr bwMode="auto">
            <a:xfrm>
              <a:off x="5360" y="1520"/>
              <a:ext cx="76"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8" name="Oval 33"/>
            <p:cNvSpPr>
              <a:spLocks noChangeArrowheads="1"/>
            </p:cNvSpPr>
            <p:nvPr/>
          </p:nvSpPr>
          <p:spPr bwMode="auto">
            <a:xfrm>
              <a:off x="5472" y="1520"/>
              <a:ext cx="73" cy="79"/>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9" name="Oval 34"/>
            <p:cNvSpPr>
              <a:spLocks noChangeArrowheads="1"/>
            </p:cNvSpPr>
            <p:nvPr/>
          </p:nvSpPr>
          <p:spPr bwMode="auto">
            <a:xfrm>
              <a:off x="5136" y="1632"/>
              <a:ext cx="80" cy="75"/>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0" name="Oval 35"/>
            <p:cNvSpPr>
              <a:spLocks noChangeArrowheads="1"/>
            </p:cNvSpPr>
            <p:nvPr/>
          </p:nvSpPr>
          <p:spPr bwMode="auto">
            <a:xfrm>
              <a:off x="5248" y="1632"/>
              <a:ext cx="79" cy="75"/>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1" name="Oval 36"/>
            <p:cNvSpPr>
              <a:spLocks noChangeArrowheads="1"/>
            </p:cNvSpPr>
            <p:nvPr/>
          </p:nvSpPr>
          <p:spPr bwMode="auto">
            <a:xfrm>
              <a:off x="5360" y="1632"/>
              <a:ext cx="76" cy="75"/>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2" name="Oval 37"/>
            <p:cNvSpPr>
              <a:spLocks noChangeArrowheads="1"/>
            </p:cNvSpPr>
            <p:nvPr/>
          </p:nvSpPr>
          <p:spPr bwMode="auto">
            <a:xfrm>
              <a:off x="5472" y="1632"/>
              <a:ext cx="73" cy="75"/>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3" name="Oval 38"/>
            <p:cNvSpPr>
              <a:spLocks noChangeArrowheads="1"/>
            </p:cNvSpPr>
            <p:nvPr/>
          </p:nvSpPr>
          <p:spPr bwMode="auto">
            <a:xfrm>
              <a:off x="5248" y="1744"/>
              <a:ext cx="79"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4" name="Oval 39"/>
            <p:cNvSpPr>
              <a:spLocks noChangeArrowheads="1"/>
            </p:cNvSpPr>
            <p:nvPr/>
          </p:nvSpPr>
          <p:spPr bwMode="auto">
            <a:xfrm>
              <a:off x="5472" y="1744"/>
              <a:ext cx="73"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grpSp>
      <p:sp>
        <p:nvSpPr>
          <p:cNvPr id="1033" name="Line 40"/>
          <p:cNvSpPr>
            <a:spLocks noChangeShapeType="1"/>
          </p:cNvSpPr>
          <p:nvPr/>
        </p:nvSpPr>
        <p:spPr bwMode="auto">
          <a:xfrm>
            <a:off x="468313" y="1484313"/>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Arial" panose="020B0604020202020204" pitchFamily="34" charset="0"/>
        </a:defRPr>
      </a:lvl1pPr>
      <a:lvl2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900" b="1">
          <a:solidFill>
            <a:schemeClr val="tx2"/>
          </a:solidFill>
          <a:latin typeface="Arial" panose="020B0604020202020204" pitchFamily="34" charset="0"/>
        </a:defRPr>
      </a:lvl6pPr>
      <a:lvl7pPr marL="914400" algn="l" rtl="0" fontAlgn="base">
        <a:spcBef>
          <a:spcPct val="0"/>
        </a:spcBef>
        <a:spcAft>
          <a:spcPct val="0"/>
        </a:spcAft>
        <a:defRPr sz="3900" b="1">
          <a:solidFill>
            <a:schemeClr val="tx2"/>
          </a:solidFill>
          <a:latin typeface="Arial" panose="020B0604020202020204" pitchFamily="34" charset="0"/>
        </a:defRPr>
      </a:lvl7pPr>
      <a:lvl8pPr marL="1371600" algn="l" rtl="0" fontAlgn="base">
        <a:spcBef>
          <a:spcPct val="0"/>
        </a:spcBef>
        <a:spcAft>
          <a:spcPct val="0"/>
        </a:spcAft>
        <a:defRPr sz="3900" b="1">
          <a:solidFill>
            <a:schemeClr val="tx2"/>
          </a:solidFill>
          <a:latin typeface="Arial" panose="020B0604020202020204" pitchFamily="34" charset="0"/>
        </a:defRPr>
      </a:lvl8pPr>
      <a:lvl9pPr marL="1828800" algn="l" rtl="0" fontAlgn="base">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Arial" panose="020B0604020202020204" pitchFamily="34" charset="0"/>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cs typeface="Arial" panose="020B0604020202020204" pitchFamily="34" charset="0"/>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cs typeface="Arial" panose="020B0604020202020204" pitchFamily="34" charset="0"/>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cs typeface="Arial" panose="020B0604020202020204" pitchFamily="34" charset="0"/>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cs typeface="Arial" panose="020B0604020202020204" pitchFamily="34" charset="0"/>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Line 2"/>
          <p:cNvSpPr>
            <a:spLocks noChangeShapeType="1"/>
          </p:cNvSpPr>
          <p:nvPr/>
        </p:nvSpPr>
        <p:spPr bwMode="auto">
          <a:xfrm>
            <a:off x="8101013" y="4868863"/>
            <a:ext cx="0" cy="15240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3315" name="Rectangle 3"/>
          <p:cNvSpPr>
            <a:spLocks noGrp="1"/>
          </p:cNvSpPr>
          <p:nvPr>
            <p:ph type="title"/>
          </p:nvPr>
        </p:nvSpPr>
        <p:spPr>
          <a:xfrm>
            <a:off x="457200" y="122238"/>
            <a:ext cx="7543800" cy="1295400"/>
          </a:xfrm>
          <a:prstGeom prst="rect">
            <a:avLst/>
          </a:prstGeom>
          <a:noFill/>
          <a:ln w="9525">
            <a:noFill/>
          </a:ln>
        </p:spPr>
        <p:txBody>
          <a:bodyPr anchor="b" anchorCtr="0"/>
          <a:p>
            <a:pPr lvl="0"/>
            <a:r>
              <a:rPr lang="hu-HU" altLang="en-US" dirty="0"/>
              <a:t>Mintacím szerkesztése</a:t>
            </a:r>
            <a:endParaRPr lang="en-US" altLang="zh-CN" dirty="0"/>
          </a:p>
        </p:txBody>
      </p:sp>
      <p:sp>
        <p:nvSpPr>
          <p:cNvPr id="13316" name="Rectangle 4"/>
          <p:cNvSpPr>
            <a:spLocks noGrp="1"/>
          </p:cNvSpPr>
          <p:nvPr>
            <p:ph type="body"/>
          </p:nvPr>
        </p:nvSpPr>
        <p:spPr>
          <a:xfrm>
            <a:off x="457200" y="1719263"/>
            <a:ext cx="8229600" cy="4411662"/>
          </a:xfrm>
          <a:prstGeom prst="rect">
            <a:avLst/>
          </a:prstGeom>
          <a:noFill/>
          <a:ln w="9525">
            <a:noFill/>
          </a:ln>
        </p:spPr>
        <p:txBody>
          <a:bodyPr/>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72039"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sz="1800">
                <a:ea typeface="SimSun" panose="02010600030101010101" pitchFamily="2" charset="-122"/>
              </a:defRPr>
            </a:lvl1pPr>
          </a:lstStyle>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grpSp>
        <p:nvGrpSpPr>
          <p:cNvPr id="13318" name="Group 8"/>
          <p:cNvGrpSpPr/>
          <p:nvPr/>
        </p:nvGrpSpPr>
        <p:grpSpPr>
          <a:xfrm>
            <a:off x="8172450" y="5157788"/>
            <a:ext cx="792163" cy="1295400"/>
            <a:chOff x="5136" y="960"/>
            <a:chExt cx="528" cy="864"/>
          </a:xfrm>
        </p:grpSpPr>
        <p:sp>
          <p:nvSpPr>
            <p:cNvPr id="2056" name="Oval 9"/>
            <p:cNvSpPr>
              <a:spLocks noChangeArrowheads="1"/>
            </p:cNvSpPr>
            <p:nvPr/>
          </p:nvSpPr>
          <p:spPr bwMode="auto">
            <a:xfrm>
              <a:off x="5136" y="960"/>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57" name="Oval 10"/>
            <p:cNvSpPr>
              <a:spLocks noChangeArrowheads="1"/>
            </p:cNvSpPr>
            <p:nvPr/>
          </p:nvSpPr>
          <p:spPr bwMode="auto">
            <a:xfrm>
              <a:off x="5248" y="960"/>
              <a:ext cx="79"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58" name="Oval 11"/>
            <p:cNvSpPr>
              <a:spLocks noChangeArrowheads="1"/>
            </p:cNvSpPr>
            <p:nvPr/>
          </p:nvSpPr>
          <p:spPr bwMode="auto">
            <a:xfrm>
              <a:off x="5360" y="960"/>
              <a:ext cx="76"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59" name="Oval 12"/>
            <p:cNvSpPr>
              <a:spLocks noChangeArrowheads="1"/>
            </p:cNvSpPr>
            <p:nvPr/>
          </p:nvSpPr>
          <p:spPr bwMode="auto">
            <a:xfrm>
              <a:off x="5136" y="1072"/>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0" name="Oval 13"/>
            <p:cNvSpPr>
              <a:spLocks noChangeArrowheads="1"/>
            </p:cNvSpPr>
            <p:nvPr/>
          </p:nvSpPr>
          <p:spPr bwMode="auto">
            <a:xfrm>
              <a:off x="5248" y="1072"/>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1" name="Oval 14"/>
            <p:cNvSpPr>
              <a:spLocks noChangeArrowheads="1"/>
            </p:cNvSpPr>
            <p:nvPr/>
          </p:nvSpPr>
          <p:spPr bwMode="auto">
            <a:xfrm>
              <a:off x="5360" y="1072"/>
              <a:ext cx="76"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2" name="Oval 15"/>
            <p:cNvSpPr>
              <a:spLocks noChangeArrowheads="1"/>
            </p:cNvSpPr>
            <p:nvPr/>
          </p:nvSpPr>
          <p:spPr bwMode="auto">
            <a:xfrm>
              <a:off x="5472" y="1072"/>
              <a:ext cx="73"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3" name="Oval 16"/>
            <p:cNvSpPr>
              <a:spLocks noChangeArrowheads="1"/>
            </p:cNvSpPr>
            <p:nvPr/>
          </p:nvSpPr>
          <p:spPr bwMode="auto">
            <a:xfrm>
              <a:off x="5136" y="1184"/>
              <a:ext cx="80" cy="73"/>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4" name="Oval 17"/>
            <p:cNvSpPr>
              <a:spLocks noChangeArrowheads="1"/>
            </p:cNvSpPr>
            <p:nvPr/>
          </p:nvSpPr>
          <p:spPr bwMode="auto">
            <a:xfrm>
              <a:off x="5248" y="1184"/>
              <a:ext cx="79" cy="73"/>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5" name="Oval 18"/>
            <p:cNvSpPr>
              <a:spLocks noChangeArrowheads="1"/>
            </p:cNvSpPr>
            <p:nvPr/>
          </p:nvSpPr>
          <p:spPr bwMode="auto">
            <a:xfrm>
              <a:off x="5360" y="1184"/>
              <a:ext cx="76" cy="73"/>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6" name="Oval 19"/>
            <p:cNvSpPr>
              <a:spLocks noChangeArrowheads="1"/>
            </p:cNvSpPr>
            <p:nvPr/>
          </p:nvSpPr>
          <p:spPr bwMode="auto">
            <a:xfrm>
              <a:off x="5472" y="1184"/>
              <a:ext cx="73" cy="73"/>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7" name="Oval 20"/>
            <p:cNvSpPr>
              <a:spLocks noChangeArrowheads="1"/>
            </p:cNvSpPr>
            <p:nvPr/>
          </p:nvSpPr>
          <p:spPr bwMode="auto">
            <a:xfrm>
              <a:off x="5584" y="1184"/>
              <a:ext cx="80" cy="73"/>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8" name="Oval 21"/>
            <p:cNvSpPr>
              <a:spLocks noChangeArrowheads="1"/>
            </p:cNvSpPr>
            <p:nvPr/>
          </p:nvSpPr>
          <p:spPr bwMode="auto">
            <a:xfrm>
              <a:off x="5136" y="1296"/>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9" name="Oval 22"/>
            <p:cNvSpPr>
              <a:spLocks noChangeArrowheads="1"/>
            </p:cNvSpPr>
            <p:nvPr/>
          </p:nvSpPr>
          <p:spPr bwMode="auto">
            <a:xfrm>
              <a:off x="5248" y="1296"/>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0" name="Oval 23"/>
            <p:cNvSpPr>
              <a:spLocks noChangeArrowheads="1"/>
            </p:cNvSpPr>
            <p:nvPr/>
          </p:nvSpPr>
          <p:spPr bwMode="auto">
            <a:xfrm>
              <a:off x="5360" y="1296"/>
              <a:ext cx="76"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1" name="Oval 24"/>
            <p:cNvSpPr>
              <a:spLocks noChangeArrowheads="1"/>
            </p:cNvSpPr>
            <p:nvPr/>
          </p:nvSpPr>
          <p:spPr bwMode="auto">
            <a:xfrm>
              <a:off x="5472" y="1296"/>
              <a:ext cx="73"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2" name="Oval 25"/>
            <p:cNvSpPr>
              <a:spLocks noChangeArrowheads="1"/>
            </p:cNvSpPr>
            <p:nvPr/>
          </p:nvSpPr>
          <p:spPr bwMode="auto">
            <a:xfrm>
              <a:off x="5136" y="1408"/>
              <a:ext cx="80"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3" name="Oval 26"/>
            <p:cNvSpPr>
              <a:spLocks noChangeArrowheads="1"/>
            </p:cNvSpPr>
            <p:nvPr/>
          </p:nvSpPr>
          <p:spPr bwMode="auto">
            <a:xfrm>
              <a:off x="5248" y="1408"/>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4" name="Oval 27"/>
            <p:cNvSpPr>
              <a:spLocks noChangeArrowheads="1"/>
            </p:cNvSpPr>
            <p:nvPr/>
          </p:nvSpPr>
          <p:spPr bwMode="auto">
            <a:xfrm>
              <a:off x="5360" y="1408"/>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5" name="Oval 28"/>
            <p:cNvSpPr>
              <a:spLocks noChangeArrowheads="1"/>
            </p:cNvSpPr>
            <p:nvPr/>
          </p:nvSpPr>
          <p:spPr bwMode="auto">
            <a:xfrm>
              <a:off x="5472" y="1408"/>
              <a:ext cx="73"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6" name="Oval 29"/>
            <p:cNvSpPr>
              <a:spLocks noChangeArrowheads="1"/>
            </p:cNvSpPr>
            <p:nvPr/>
          </p:nvSpPr>
          <p:spPr bwMode="auto">
            <a:xfrm>
              <a:off x="5584" y="1408"/>
              <a:ext cx="80"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7" name="Oval 30"/>
            <p:cNvSpPr>
              <a:spLocks noChangeArrowheads="1"/>
            </p:cNvSpPr>
            <p:nvPr/>
          </p:nvSpPr>
          <p:spPr bwMode="auto">
            <a:xfrm>
              <a:off x="5136" y="1520"/>
              <a:ext cx="80" cy="79"/>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8" name="Oval 31"/>
            <p:cNvSpPr>
              <a:spLocks noChangeArrowheads="1"/>
            </p:cNvSpPr>
            <p:nvPr/>
          </p:nvSpPr>
          <p:spPr bwMode="auto">
            <a:xfrm>
              <a:off x="5248" y="1520"/>
              <a:ext cx="79"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9" name="Oval 32"/>
            <p:cNvSpPr>
              <a:spLocks noChangeArrowheads="1"/>
            </p:cNvSpPr>
            <p:nvPr/>
          </p:nvSpPr>
          <p:spPr bwMode="auto">
            <a:xfrm>
              <a:off x="5360" y="1520"/>
              <a:ext cx="76"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0" name="Oval 33"/>
            <p:cNvSpPr>
              <a:spLocks noChangeArrowheads="1"/>
            </p:cNvSpPr>
            <p:nvPr/>
          </p:nvSpPr>
          <p:spPr bwMode="auto">
            <a:xfrm>
              <a:off x="5472" y="1520"/>
              <a:ext cx="73" cy="79"/>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1" name="Oval 34"/>
            <p:cNvSpPr>
              <a:spLocks noChangeArrowheads="1"/>
            </p:cNvSpPr>
            <p:nvPr/>
          </p:nvSpPr>
          <p:spPr bwMode="auto">
            <a:xfrm>
              <a:off x="5136" y="1632"/>
              <a:ext cx="80" cy="75"/>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2" name="Oval 35"/>
            <p:cNvSpPr>
              <a:spLocks noChangeArrowheads="1"/>
            </p:cNvSpPr>
            <p:nvPr/>
          </p:nvSpPr>
          <p:spPr bwMode="auto">
            <a:xfrm>
              <a:off x="5248" y="1632"/>
              <a:ext cx="79" cy="75"/>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3" name="Oval 36"/>
            <p:cNvSpPr>
              <a:spLocks noChangeArrowheads="1"/>
            </p:cNvSpPr>
            <p:nvPr/>
          </p:nvSpPr>
          <p:spPr bwMode="auto">
            <a:xfrm>
              <a:off x="5360" y="1632"/>
              <a:ext cx="76" cy="75"/>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4" name="Oval 37"/>
            <p:cNvSpPr>
              <a:spLocks noChangeArrowheads="1"/>
            </p:cNvSpPr>
            <p:nvPr/>
          </p:nvSpPr>
          <p:spPr bwMode="auto">
            <a:xfrm>
              <a:off x="5472" y="1632"/>
              <a:ext cx="73" cy="75"/>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5" name="Oval 38"/>
            <p:cNvSpPr>
              <a:spLocks noChangeArrowheads="1"/>
            </p:cNvSpPr>
            <p:nvPr/>
          </p:nvSpPr>
          <p:spPr bwMode="auto">
            <a:xfrm>
              <a:off x="5248" y="1744"/>
              <a:ext cx="79"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6" name="Oval 39"/>
            <p:cNvSpPr>
              <a:spLocks noChangeArrowheads="1"/>
            </p:cNvSpPr>
            <p:nvPr/>
          </p:nvSpPr>
          <p:spPr bwMode="auto">
            <a:xfrm>
              <a:off x="5472" y="1744"/>
              <a:ext cx="73"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grpSp>
      <p:sp>
        <p:nvSpPr>
          <p:cNvPr id="2055" name="Line 40"/>
          <p:cNvSpPr>
            <a:spLocks noChangeShapeType="1"/>
          </p:cNvSpPr>
          <p:nvPr/>
        </p:nvSpPr>
        <p:spPr bwMode="auto">
          <a:xfrm>
            <a:off x="468313" y="5013325"/>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900" b="1">
          <a:solidFill>
            <a:schemeClr val="tx2"/>
          </a:solidFill>
          <a:latin typeface="+mj-lt"/>
          <a:ea typeface="SimSun" panose="02010600030101010101" pitchFamily="2" charset="-122"/>
          <a:cs typeface="+mj-cs"/>
        </a:defRPr>
      </a:lvl1pPr>
      <a:lvl2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2pPr>
      <a:lvl3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3pPr>
      <a:lvl4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4pPr>
      <a:lvl5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SimSun" panose="02010600030101010101" pitchFamily="2" charset="-122"/>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SimSun" panose="02010600030101010101" pitchFamily="2" charset="-122"/>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SimSun" panose="02010600030101010101" pitchFamily="2" charset="-122"/>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SimSun" panose="02010600030101010101" pitchFamily="2" charset="-122"/>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SimSun" panose="02010600030101010101" pitchFamily="2" charset="-122"/>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oleObject" Target="../embeddings/oleObject3.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vmlDrawing" Target="../drawings/vmlDrawing4.vml"/><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oleObject" Target="../embeddings/oleObject4.bin"/><Relationship Id="rId1" Type="http://schemas.openxmlformats.org/officeDocument/2006/relationships/image" Target="../media/image23.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file:///E:\virus-2-course\BIOL 230 Lecture Guide - Viral Budding.files\u2fig4.jpg" TargetMode="External"/><Relationship Id="rId1" Type="http://schemas.openxmlformats.org/officeDocument/2006/relationships/image" Target="../media/image28.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oleObject" Target="../embeddings/oleObject5.bin"/></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7.xml"/><Relationship Id="rId3" Type="http://schemas.openxmlformats.org/officeDocument/2006/relationships/image" Target="../media/image34.png"/><Relationship Id="rId2" Type="http://schemas.openxmlformats.org/officeDocument/2006/relationships/oleObject" Target="../embeddings/oleObject6.bin"/><Relationship Id="rId1" Type="http://schemas.openxmlformats.org/officeDocument/2006/relationships/image" Target="../media/image33.GI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GIF"/><Relationship Id="rId1" Type="http://schemas.openxmlformats.org/officeDocument/2006/relationships/image" Target="../media/image35.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oleObject" Target="../embeddings/oleObject7.bin"/></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45.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oleObject" Target="../embeddings/oleObject8.bin"/></Relationships>
</file>

<file path=ppt/slides/_rels/slide46.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oleObject" Target="../embeddings/oleObject9.bin"/></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48.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oleObject" Target="../embeddings/oleObject10.bin"/></Relationships>
</file>

<file path=ppt/slides/_rels/slide49.xml.rels><?xml version="1.0" encoding="UTF-8" standalone="yes"?>
<Relationships xmlns="http://schemas.openxmlformats.org/package/2006/relationships"><Relationship Id="rId4" Type="http://schemas.openxmlformats.org/officeDocument/2006/relationships/vmlDrawing" Target="../drawings/vmlDrawing11.vml"/><Relationship Id="rId3" Type="http://schemas.openxmlformats.org/officeDocument/2006/relationships/slideLayout" Target="../slideLayouts/slideLayout7.xml"/><Relationship Id="rId2" Type="http://schemas.openxmlformats.org/officeDocument/2006/relationships/image" Target="../media/image43.png"/><Relationship Id="rId1" Type="http://schemas.openxmlformats.org/officeDocument/2006/relationships/oleObject" Target="../embeddings/oleObject11.bin"/></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7.GIF"/><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46.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6" descr="phage-4"/>
          <p:cNvPicPr>
            <a:picLocks noChangeAspect="1"/>
          </p:cNvPicPr>
          <p:nvPr/>
        </p:nvPicPr>
        <p:blipFill>
          <a:blip r:embed="rId1"/>
          <a:stretch>
            <a:fillRect/>
          </a:stretch>
        </p:blipFill>
        <p:spPr>
          <a:xfrm>
            <a:off x="1476375" y="1773238"/>
            <a:ext cx="6264275" cy="4699000"/>
          </a:xfrm>
          <a:prstGeom prst="rect">
            <a:avLst/>
          </a:prstGeom>
          <a:noFill/>
          <a:ln w="9525">
            <a:noFill/>
          </a:ln>
        </p:spPr>
      </p:pic>
      <p:sp>
        <p:nvSpPr>
          <p:cNvPr id="15363" name="矩形 8"/>
          <p:cNvSpPr/>
          <p:nvPr/>
        </p:nvSpPr>
        <p:spPr>
          <a:xfrm>
            <a:off x="755650" y="188913"/>
            <a:ext cx="7092950" cy="1245235"/>
          </a:xfrm>
          <a:prstGeom prst="rect">
            <a:avLst/>
          </a:prstGeom>
          <a:noFill/>
          <a:ln w="9525">
            <a:noFill/>
          </a:ln>
        </p:spPr>
        <p:txBody>
          <a:bodyPr>
            <a:spAutoFit/>
          </a:bodyPr>
          <a:p>
            <a:pPr algn="ctr">
              <a:lnSpc>
                <a:spcPct val="125000"/>
              </a:lnSpc>
            </a:pPr>
            <a:r>
              <a:rPr lang="zh-CN" altLang="en-US" sz="6000" b="1" dirty="0">
                <a:solidFill>
                  <a:srgbClr val="C00000"/>
                </a:solidFill>
                <a:latin typeface="华文楷体" pitchFamily="2" charset="-122"/>
                <a:ea typeface="华文楷体" pitchFamily="2" charset="-122"/>
              </a:rPr>
              <a:t>第</a:t>
            </a:r>
            <a:r>
              <a:rPr lang="zh-CN" altLang="en-US" sz="6000" b="1" dirty="0">
                <a:solidFill>
                  <a:srgbClr val="C00000"/>
                </a:solidFill>
                <a:latin typeface="华文楷体" pitchFamily="2" charset="-122"/>
                <a:ea typeface="华文楷体" pitchFamily="2" charset="-122"/>
              </a:rPr>
              <a:t>三章 病毒</a:t>
            </a:r>
            <a:endParaRPr lang="zh-CN" altLang="zh-CN" sz="6000" b="1" dirty="0">
              <a:solidFill>
                <a:srgbClr val="C00000"/>
              </a:solidFill>
              <a:latin typeface="华文楷体" pitchFamily="2" charset="-122"/>
              <a:ea typeface="华文楷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4"/>
          <p:cNvSpPr>
            <a:spLocks noGrp="1"/>
          </p:cNvSpPr>
          <p:nvPr>
            <p:ph idx="1"/>
          </p:nvPr>
        </p:nvSpPr>
        <p:spPr>
          <a:xfrm>
            <a:off x="395288" y="1408113"/>
            <a:ext cx="7772400" cy="4973637"/>
          </a:xfrm>
        </p:spPr>
        <p:txBody>
          <a:bodyPr vert="horz" wrap="square" lIns="91440" tIns="45720" rIns="91440" bIns="45720" anchor="ctr" anchorCtr="0"/>
          <a:p>
            <a:pPr marL="0" indent="0" eaLnBrk="1" hangingPunct="1">
              <a:lnSpc>
                <a:spcPct val="130000"/>
              </a:lnSpc>
              <a:buNone/>
            </a:pPr>
            <a:r>
              <a:rPr lang="en-US" altLang="zh-CN" b="1" dirty="0">
                <a:latin typeface="黑体" panose="02010609060101010101" pitchFamily="2" charset="-122"/>
                <a:ea typeface="黑体" panose="02010609060101010101" pitchFamily="2" charset="-122"/>
              </a:rPr>
              <a:t>Field </a:t>
            </a:r>
            <a:r>
              <a:rPr lang="zh-CN" altLang="en-US" b="1" dirty="0">
                <a:latin typeface="黑体" panose="02010609060101010101" pitchFamily="2" charset="-122"/>
                <a:ea typeface="黑体" panose="02010609060101010101" pitchFamily="2" charset="-122"/>
              </a:rPr>
              <a:t>等（</a:t>
            </a:r>
            <a:r>
              <a:rPr lang="en-US" altLang="zh-CN" b="1" dirty="0">
                <a:latin typeface="黑体" panose="02010609060101010101" pitchFamily="2" charset="-122"/>
                <a:ea typeface="黑体" panose="02010609060101010101" pitchFamily="2" charset="-122"/>
              </a:rPr>
              <a:t>1990</a:t>
            </a:r>
            <a:r>
              <a:rPr lang="zh-CN" altLang="en-US" b="1" dirty="0">
                <a:latin typeface="黑体" panose="02010609060101010101" pitchFamily="2" charset="-122"/>
                <a:ea typeface="黑体" panose="02010609060101010101" pitchFamily="2" charset="-122"/>
              </a:rPr>
              <a:t>年）：</a:t>
            </a:r>
            <a:endParaRPr lang="zh-CN" altLang="en-US" b="1" dirty="0">
              <a:latin typeface="黑体" panose="02010609060101010101" pitchFamily="2" charset="-122"/>
              <a:ea typeface="黑体" panose="02010609060101010101" pitchFamily="2" charset="-122"/>
            </a:endParaRPr>
          </a:p>
          <a:p>
            <a:pPr marL="0" indent="0" eaLnBrk="1" hangingPunct="1">
              <a:lnSpc>
                <a:spcPct val="130000"/>
              </a:lnSpc>
              <a:buFontTx/>
              <a:buNone/>
            </a:pPr>
            <a:r>
              <a:rPr lang="zh-CN" altLang="en-US" dirty="0">
                <a:latin typeface="黑体" panose="02010609060101010101" pitchFamily="2" charset="-122"/>
                <a:ea typeface="黑体" panose="02010609060101010101" pitchFamily="2" charset="-122"/>
              </a:rPr>
              <a:t>     </a:t>
            </a:r>
            <a:r>
              <a:rPr lang="zh-CN" altLang="en-US" sz="2800" b="1" dirty="0">
                <a:latin typeface="SimSun" panose="02010600030101010101" pitchFamily="2" charset="-122"/>
                <a:ea typeface="SimSun" panose="02010600030101010101" pitchFamily="2" charset="-122"/>
              </a:rPr>
              <a:t>病毒为具有独立于宿主的进化史的绝对</a:t>
            </a:r>
            <a:r>
              <a:rPr lang="zh-CN" altLang="en-US" sz="2800" b="1" dirty="0">
                <a:solidFill>
                  <a:srgbClr val="FFC000"/>
                </a:solidFill>
                <a:latin typeface="SimSun" panose="02010600030101010101" pitchFamily="2" charset="-122"/>
                <a:ea typeface="SimSun" panose="02010600030101010101" pitchFamily="2" charset="-122"/>
              </a:rPr>
              <a:t>细胞内寄生物</a:t>
            </a:r>
            <a:r>
              <a:rPr lang="zh-CN" altLang="en-US" sz="2800" b="1" dirty="0">
                <a:latin typeface="SimSun" panose="02010600030101010101" pitchFamily="2" charset="-122"/>
                <a:ea typeface="SimSun" panose="02010600030101010101" pitchFamily="2" charset="-122"/>
              </a:rPr>
              <a:t>，它的</a:t>
            </a:r>
            <a:r>
              <a:rPr lang="en-US" altLang="zh-CN" sz="2800" b="1" dirty="0">
                <a:solidFill>
                  <a:srgbClr val="FFC000"/>
                </a:solidFill>
                <a:latin typeface="SimSun" panose="02010600030101010101" pitchFamily="2" charset="-122"/>
                <a:ea typeface="SimSun" panose="02010600030101010101" pitchFamily="2" charset="-122"/>
              </a:rPr>
              <a:t>DNA</a:t>
            </a:r>
            <a:r>
              <a:rPr lang="zh-CN" altLang="en-US" sz="2800" b="1" dirty="0">
                <a:solidFill>
                  <a:srgbClr val="FFC000"/>
                </a:solidFill>
                <a:latin typeface="SimSun" panose="02010600030101010101" pitchFamily="2" charset="-122"/>
                <a:ea typeface="SimSun" panose="02010600030101010101" pitchFamily="2" charset="-122"/>
              </a:rPr>
              <a:t>或</a:t>
            </a:r>
            <a:r>
              <a:rPr lang="en-US" altLang="zh-CN" sz="2800" b="1" dirty="0">
                <a:solidFill>
                  <a:srgbClr val="FFC000"/>
                </a:solidFill>
                <a:latin typeface="SimSun" panose="02010600030101010101" pitchFamily="2" charset="-122"/>
                <a:ea typeface="SimSun" panose="02010600030101010101" pitchFamily="2" charset="-122"/>
              </a:rPr>
              <a:t>RNA</a:t>
            </a:r>
            <a:r>
              <a:rPr lang="zh-CN" altLang="en-US" sz="2800" b="1" dirty="0">
                <a:latin typeface="SimSun" panose="02010600030101010101" pitchFamily="2" charset="-122"/>
                <a:ea typeface="SimSun" panose="02010600030101010101" pitchFamily="2" charset="-122"/>
              </a:rPr>
              <a:t>基因组被其编码的蛋白质</a:t>
            </a:r>
            <a:r>
              <a:rPr lang="zh-CN" altLang="en-US" sz="2800" b="1" dirty="0">
                <a:solidFill>
                  <a:srgbClr val="FFC000"/>
                </a:solidFill>
                <a:latin typeface="SimSun" panose="02010600030101010101" pitchFamily="2" charset="-122"/>
                <a:ea typeface="SimSun" panose="02010600030101010101" pitchFamily="2" charset="-122"/>
              </a:rPr>
              <a:t>壳体化</a:t>
            </a:r>
            <a:r>
              <a:rPr lang="zh-CN" altLang="en-US" sz="2800" b="1" dirty="0">
                <a:latin typeface="SimSun" panose="02010600030101010101" pitchFamily="2" charset="-122"/>
                <a:ea typeface="SimSun" panose="02010600030101010101" pitchFamily="2" charset="-122"/>
              </a:rPr>
              <a:t>。</a:t>
            </a:r>
            <a:endParaRPr lang="en-US" altLang="zh-CN" sz="2800" b="1" dirty="0">
              <a:latin typeface="SimSun" panose="02010600030101010101" pitchFamily="2" charset="-122"/>
              <a:ea typeface="SimSun" panose="02010600030101010101" pitchFamily="2" charset="-122"/>
            </a:endParaRPr>
          </a:p>
          <a:p>
            <a:pPr marL="0" indent="0" eaLnBrk="1" hangingPunct="1">
              <a:lnSpc>
                <a:spcPct val="130000"/>
              </a:lnSpc>
              <a:buFontTx/>
              <a:buNone/>
            </a:pPr>
            <a:r>
              <a:rPr lang="en-US" altLang="zh-CN" sz="2800" b="1" dirty="0">
                <a:latin typeface="SimSun" panose="02010600030101010101" pitchFamily="2" charset="-122"/>
                <a:ea typeface="SimSun" panose="02010600030101010101" pitchFamily="2" charset="-122"/>
              </a:rPr>
              <a:t>     </a:t>
            </a:r>
            <a:r>
              <a:rPr lang="zh-CN" altLang="en-US" sz="2800" b="1" dirty="0">
                <a:latin typeface="SimSun" panose="02010600030101010101" pitchFamily="2" charset="-122"/>
                <a:ea typeface="SimSun" panose="02010600030101010101" pitchFamily="2" charset="-122"/>
              </a:rPr>
              <a:t>是一类既具有</a:t>
            </a:r>
            <a:r>
              <a:rPr lang="zh-CN" altLang="en-US" sz="2800" b="1" dirty="0">
                <a:solidFill>
                  <a:schemeClr val="tx2"/>
                </a:solidFill>
                <a:latin typeface="SimSun" panose="02010600030101010101" pitchFamily="2" charset="-122"/>
                <a:ea typeface="SimSun" panose="02010600030101010101" pitchFamily="2" charset="-122"/>
              </a:rPr>
              <a:t>化学大分子</a:t>
            </a:r>
            <a:r>
              <a:rPr lang="zh-CN" altLang="en-US" sz="2800" b="1" dirty="0">
                <a:latin typeface="SimSun" panose="02010600030101010101" pitchFamily="2" charset="-122"/>
                <a:ea typeface="SimSun" panose="02010600030101010101" pitchFamily="2" charset="-122"/>
              </a:rPr>
              <a:t>属性，又具有</a:t>
            </a:r>
            <a:r>
              <a:rPr lang="zh-CN" altLang="en-US" sz="2800" b="1" dirty="0">
                <a:solidFill>
                  <a:schemeClr val="tx2"/>
                </a:solidFill>
                <a:latin typeface="SimSun" panose="02010600030101010101" pitchFamily="2" charset="-122"/>
                <a:ea typeface="SimSun" panose="02010600030101010101" pitchFamily="2" charset="-122"/>
              </a:rPr>
              <a:t>生物体</a:t>
            </a:r>
            <a:r>
              <a:rPr lang="zh-CN" altLang="en-US" sz="2800" b="1" dirty="0">
                <a:latin typeface="SimSun" panose="02010600030101010101" pitchFamily="2" charset="-122"/>
                <a:ea typeface="SimSun" panose="02010600030101010101" pitchFamily="2" charset="-122"/>
              </a:rPr>
              <a:t>基本特征；既具有细胞外的</a:t>
            </a:r>
            <a:r>
              <a:rPr lang="zh-CN" altLang="en-US" sz="2800" b="1" dirty="0">
                <a:solidFill>
                  <a:schemeClr val="hlink"/>
                </a:solidFill>
                <a:latin typeface="SimSun" panose="02010600030101010101" pitchFamily="2" charset="-122"/>
                <a:ea typeface="SimSun" panose="02010600030101010101" pitchFamily="2" charset="-122"/>
              </a:rPr>
              <a:t>感染性颗粒</a:t>
            </a:r>
            <a:r>
              <a:rPr lang="zh-CN" altLang="en-US" sz="2800" b="1" dirty="0">
                <a:latin typeface="SimSun" panose="02010600030101010101" pitchFamily="2" charset="-122"/>
                <a:ea typeface="SimSun" panose="02010600030101010101" pitchFamily="2" charset="-122"/>
              </a:rPr>
              <a:t>形式，又具有细胞内的</a:t>
            </a:r>
            <a:r>
              <a:rPr lang="zh-CN" altLang="en-US" sz="2800" b="1" dirty="0">
                <a:solidFill>
                  <a:schemeClr val="tx2"/>
                </a:solidFill>
                <a:latin typeface="SimSun" panose="02010600030101010101" pitchFamily="2" charset="-122"/>
                <a:ea typeface="SimSun" panose="02010600030101010101" pitchFamily="2" charset="-122"/>
              </a:rPr>
              <a:t>繁殖性基因形式</a:t>
            </a:r>
            <a:r>
              <a:rPr lang="zh-CN" altLang="en-US" sz="2800" b="1" dirty="0">
                <a:latin typeface="SimSun" panose="02010600030101010101" pitchFamily="2" charset="-122"/>
                <a:ea typeface="SimSun" panose="02010600030101010101" pitchFamily="2" charset="-122"/>
              </a:rPr>
              <a:t>的独特生物类群。</a:t>
            </a:r>
            <a:endParaRPr lang="zh-CN" altLang="en-US" sz="2800" b="1" dirty="0">
              <a:latin typeface="SimSun" panose="02010600030101010101" pitchFamily="2" charset="-122"/>
              <a:ea typeface="SimSun" panose="02010600030101010101" pitchFamily="2" charset="-122"/>
            </a:endParaRPr>
          </a:p>
        </p:txBody>
      </p:sp>
    </p:spTree>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7"/>
          <p:cNvSpPr txBox="1"/>
          <p:nvPr/>
        </p:nvSpPr>
        <p:spPr>
          <a:xfrm>
            <a:off x="468313" y="1700213"/>
            <a:ext cx="8207375" cy="4465637"/>
          </a:xfrm>
          <a:prstGeom prst="rect">
            <a:avLst/>
          </a:prstGeom>
          <a:noFill/>
          <a:ln w="9525">
            <a:noFill/>
          </a:ln>
        </p:spPr>
        <p:txBody>
          <a:bodyPr/>
          <a:p>
            <a:pPr>
              <a:lnSpc>
                <a:spcPts val="4000"/>
              </a:lnSpc>
              <a:spcBef>
                <a:spcPct val="20000"/>
              </a:spcBef>
              <a:buSzPct val="85000"/>
            </a:pPr>
            <a:r>
              <a:rPr lang="zh-CN" altLang="en-US" sz="2800" b="1" dirty="0">
                <a:latin typeface="SimSun" panose="02010600030101010101" pitchFamily="2" charset="-122"/>
                <a:ea typeface="SimSun" panose="02010600030101010101" pitchFamily="2" charset="-122"/>
              </a:rPr>
              <a:t>由一个或数个</a:t>
            </a:r>
            <a:r>
              <a:rPr lang="en-US" altLang="zh-CN" sz="2800" b="1" dirty="0">
                <a:solidFill>
                  <a:srgbClr val="0033CC"/>
                </a:solidFill>
                <a:latin typeface="SimSun" panose="02010600030101010101" pitchFamily="2" charset="-122"/>
                <a:ea typeface="SimSun" panose="02010600030101010101" pitchFamily="2" charset="-122"/>
              </a:rPr>
              <a:t>RNA</a:t>
            </a:r>
            <a:r>
              <a:rPr lang="zh-CN" altLang="en-US" sz="2800" b="1" dirty="0">
                <a:solidFill>
                  <a:srgbClr val="0033CC"/>
                </a:solidFill>
                <a:latin typeface="SimSun" panose="02010600030101010101" pitchFamily="2" charset="-122"/>
                <a:ea typeface="SimSun" panose="02010600030101010101" pitchFamily="2" charset="-122"/>
              </a:rPr>
              <a:t>或</a:t>
            </a:r>
            <a:r>
              <a:rPr lang="en-US" altLang="zh-CN" sz="2800" b="1" dirty="0">
                <a:solidFill>
                  <a:srgbClr val="0033CC"/>
                </a:solidFill>
                <a:latin typeface="SimSun" panose="02010600030101010101" pitchFamily="2" charset="-122"/>
                <a:ea typeface="SimSun" panose="02010600030101010101" pitchFamily="2" charset="-122"/>
              </a:rPr>
              <a:t>DNA</a:t>
            </a:r>
            <a:r>
              <a:rPr lang="zh-CN" altLang="en-US" sz="2800" b="1" dirty="0">
                <a:solidFill>
                  <a:srgbClr val="0033CC"/>
                </a:solidFill>
                <a:latin typeface="SimSun" panose="02010600030101010101" pitchFamily="2" charset="-122"/>
                <a:ea typeface="SimSun" panose="02010600030101010101" pitchFamily="2" charset="-122"/>
              </a:rPr>
              <a:t>分子</a:t>
            </a:r>
            <a:r>
              <a:rPr lang="zh-CN" altLang="en-US" sz="2800" b="1" dirty="0">
                <a:latin typeface="SimSun" panose="02010600030101010101" pitchFamily="2" charset="-122"/>
                <a:ea typeface="SimSun" panose="02010600030101010101" pitchFamily="2" charset="-122"/>
              </a:rPr>
              <a:t>构成的</a:t>
            </a:r>
            <a:r>
              <a:rPr lang="zh-CN" altLang="en-US" sz="2800" b="1" dirty="0">
                <a:solidFill>
                  <a:srgbClr val="0033CC"/>
                </a:solidFill>
                <a:latin typeface="SimSun" panose="02010600030101010101" pitchFamily="2" charset="-122"/>
                <a:ea typeface="SimSun" panose="02010600030101010101" pitchFamily="2" charset="-122"/>
              </a:rPr>
              <a:t>感染性因子</a:t>
            </a:r>
            <a:r>
              <a:rPr lang="zh-CN" altLang="en-US" sz="2800" b="1" dirty="0">
                <a:latin typeface="SimSun" panose="02010600030101010101" pitchFamily="2" charset="-122"/>
                <a:ea typeface="SimSun" panose="02010600030101010101" pitchFamily="2" charset="-122"/>
              </a:rPr>
              <a:t>，通常（但非必须）覆盖有由一种或数种蛋白质构成的</a:t>
            </a:r>
            <a:r>
              <a:rPr lang="zh-CN" altLang="en-US" sz="2800" b="1" dirty="0">
                <a:solidFill>
                  <a:srgbClr val="0033CC"/>
                </a:solidFill>
                <a:latin typeface="SimSun" panose="02010600030101010101" pitchFamily="2" charset="-122"/>
                <a:ea typeface="SimSun" panose="02010600030101010101" pitchFamily="2" charset="-122"/>
              </a:rPr>
              <a:t>外壳</a:t>
            </a:r>
            <a:r>
              <a:rPr lang="zh-CN" altLang="en-US" sz="2800" b="1" dirty="0">
                <a:latin typeface="SimSun" panose="02010600030101010101" pitchFamily="2" charset="-122"/>
                <a:ea typeface="SimSun" panose="02010600030101010101" pitchFamily="2" charset="-122"/>
              </a:rPr>
              <a:t>，有的外壳还有更为复杂的膜结构；这些因子能将其</a:t>
            </a:r>
            <a:r>
              <a:rPr lang="zh-CN" altLang="en-US" sz="2800" b="1" dirty="0">
                <a:solidFill>
                  <a:srgbClr val="0033CC"/>
                </a:solidFill>
                <a:latin typeface="SimSun" panose="02010600030101010101" pitchFamily="2" charset="-122"/>
                <a:ea typeface="SimSun" panose="02010600030101010101" pitchFamily="2" charset="-122"/>
              </a:rPr>
              <a:t>核酸</a:t>
            </a:r>
            <a:r>
              <a:rPr lang="zh-CN" altLang="en-US" sz="2800" b="1" dirty="0">
                <a:latin typeface="SimSun" panose="02010600030101010101" pitchFamily="2" charset="-122"/>
                <a:ea typeface="SimSun" panose="02010600030101010101" pitchFamily="2" charset="-122"/>
              </a:rPr>
              <a:t>从一个宿主细胞</a:t>
            </a:r>
            <a:r>
              <a:rPr lang="zh-CN" altLang="en-US" sz="2800" b="1" dirty="0">
                <a:solidFill>
                  <a:srgbClr val="0033CC"/>
                </a:solidFill>
                <a:latin typeface="SimSun" panose="02010600030101010101" pitchFamily="2" charset="-122"/>
                <a:ea typeface="SimSun" panose="02010600030101010101" pitchFamily="2" charset="-122"/>
              </a:rPr>
              <a:t>传递</a:t>
            </a:r>
            <a:r>
              <a:rPr lang="zh-CN" altLang="en-US" sz="2800" b="1" dirty="0">
                <a:latin typeface="SimSun" panose="02010600030101010101" pitchFamily="2" charset="-122"/>
                <a:ea typeface="SimSun" panose="02010600030101010101" pitchFamily="2" charset="-122"/>
              </a:rPr>
              <a:t>给另一个宿主细胞；能利用宿主的酶系统进行</a:t>
            </a:r>
            <a:r>
              <a:rPr lang="zh-CN" altLang="en-US" sz="2800" b="1" dirty="0">
                <a:solidFill>
                  <a:srgbClr val="0033CC"/>
                </a:solidFill>
                <a:latin typeface="SimSun" panose="02010600030101010101" pitchFamily="2" charset="-122"/>
                <a:ea typeface="SimSun" panose="02010600030101010101" pitchFamily="2" charset="-122"/>
              </a:rPr>
              <a:t>细胞内的复制</a:t>
            </a:r>
            <a:r>
              <a:rPr lang="zh-CN" altLang="en-US" sz="2800" b="1" dirty="0">
                <a:latin typeface="SimSun" panose="02010600030101010101" pitchFamily="2" charset="-122"/>
                <a:ea typeface="SimSun" panose="02010600030101010101" pitchFamily="2" charset="-122"/>
              </a:rPr>
              <a:t>；有些还能将其</a:t>
            </a:r>
            <a:r>
              <a:rPr lang="zh-CN" altLang="en-US" sz="2800" b="1" dirty="0">
                <a:solidFill>
                  <a:srgbClr val="0033CC"/>
                </a:solidFill>
                <a:latin typeface="SimSun" panose="02010600030101010101" pitchFamily="2" charset="-122"/>
                <a:ea typeface="SimSun" panose="02010600030101010101" pitchFamily="2" charset="-122"/>
              </a:rPr>
              <a:t>基因组整合入宿主细胞</a:t>
            </a:r>
            <a:r>
              <a:rPr lang="en-US" altLang="zh-CN" sz="2800" b="1" dirty="0">
                <a:solidFill>
                  <a:srgbClr val="0033CC"/>
                </a:solidFill>
                <a:latin typeface="SimSun" panose="02010600030101010101" pitchFamily="2" charset="-122"/>
                <a:ea typeface="SimSun" panose="02010600030101010101" pitchFamily="2" charset="-122"/>
              </a:rPr>
              <a:t>DNA</a:t>
            </a:r>
            <a:r>
              <a:rPr lang="zh-CN" altLang="en-US" sz="2800" b="1" dirty="0">
                <a:latin typeface="SimSun" panose="02010600030101010101" pitchFamily="2" charset="-122"/>
                <a:ea typeface="SimSun" panose="02010600030101010101" pitchFamily="2" charset="-122"/>
              </a:rPr>
              <a:t>，依靠这种机制，或是导致持续性感染，或是导致细胞转化，肿瘤形成。（</a:t>
            </a:r>
            <a:r>
              <a:rPr lang="zh-CN" altLang="en-US" sz="2800" b="1" i="1" dirty="0">
                <a:latin typeface="SimSun" panose="02010600030101010101" pitchFamily="2" charset="-122"/>
                <a:ea typeface="SimSun" panose="02010600030101010101" pitchFamily="2" charset="-122"/>
              </a:rPr>
              <a:t>沈萍 版，</a:t>
            </a:r>
            <a:r>
              <a:rPr lang="en-US" altLang="zh-CN" sz="2800" b="1" i="1" dirty="0">
                <a:latin typeface="SimSun" panose="02010600030101010101" pitchFamily="2" charset="-122"/>
                <a:ea typeface="SimSun" panose="02010600030101010101" pitchFamily="2" charset="-122"/>
              </a:rPr>
              <a:t>p164</a:t>
            </a:r>
            <a:r>
              <a:rPr lang="zh-CN" altLang="en-US" sz="2800" b="1" dirty="0">
                <a:latin typeface="SimSun" panose="02010600030101010101" pitchFamily="2" charset="-122"/>
                <a:ea typeface="SimSun" panose="02010600030101010101" pitchFamily="2" charset="-122"/>
              </a:rPr>
              <a:t>）</a:t>
            </a:r>
            <a:endParaRPr lang="zh-CN" altLang="en-US" sz="2800" b="1" dirty="0">
              <a:latin typeface="SimSun" panose="02010600030101010101" pitchFamily="2" charset="-122"/>
              <a:ea typeface="SimSun" panose="02010600030101010101" pitchFamily="2"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39750" y="1628775"/>
            <a:ext cx="8183880" cy="4952365"/>
          </a:xfrm>
          <a:prstGeom prst="rect">
            <a:avLst/>
          </a:prstGeom>
        </p:spPr>
      </p:pic>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67360" y="1700530"/>
            <a:ext cx="8279130" cy="4516120"/>
          </a:xfrm>
          <a:prstGeom prst="rect">
            <a:avLst/>
          </a:prstGeom>
        </p:spPr>
      </p:pic>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7"/>
          <p:cNvSpPr>
            <a:spLocks noGrp="1"/>
          </p:cNvSpPr>
          <p:nvPr>
            <p:ph type="title"/>
          </p:nvPr>
        </p:nvSpPr>
        <p:spPr>
          <a:xfrm>
            <a:off x="328613" y="838200"/>
            <a:ext cx="7772400" cy="646113"/>
          </a:xfrm>
        </p:spPr>
        <p:txBody>
          <a:bodyPr vert="horz" wrap="square" lIns="91440" tIns="45720" rIns="91440" bIns="45720" anchor="b" anchorCtr="0"/>
          <a:p>
            <a:pPr eaLnBrk="1" hangingPunct="1"/>
            <a:r>
              <a:rPr lang="zh-CN" altLang="en-US" sz="3600" dirty="0">
                <a:solidFill>
                  <a:srgbClr val="C00000"/>
                </a:solidFill>
                <a:latin typeface="SimSun" panose="02010600030101010101" pitchFamily="2" charset="-122"/>
                <a:ea typeface="SimSun" panose="02010600030101010101" pitchFamily="2" charset="-122"/>
              </a:rPr>
              <a:t>（</a:t>
            </a:r>
            <a:r>
              <a:rPr lang="en-US" altLang="zh-CN" sz="3600" dirty="0">
                <a:solidFill>
                  <a:srgbClr val="C00000"/>
                </a:solidFill>
                <a:latin typeface="SimSun" panose="02010600030101010101" pitchFamily="2" charset="-122"/>
                <a:ea typeface="SimSun" panose="02010600030101010101" pitchFamily="2" charset="-122"/>
              </a:rPr>
              <a:t>2</a:t>
            </a:r>
            <a:r>
              <a:rPr lang="zh-CN" altLang="en-US" sz="3600" dirty="0">
                <a:solidFill>
                  <a:srgbClr val="C00000"/>
                </a:solidFill>
                <a:latin typeface="SimSun" panose="02010600030101010101" pitchFamily="2" charset="-122"/>
                <a:ea typeface="SimSun" panose="02010600030101010101" pitchFamily="2" charset="-122"/>
              </a:rPr>
              <a:t>）</a:t>
            </a:r>
            <a:r>
              <a:rPr lang="zh-CN" altLang="en-US" sz="3600" dirty="0">
                <a:ea typeface="SimSun" panose="02010600030101010101" pitchFamily="2" charset="-122"/>
              </a:rPr>
              <a:t>病毒的基本特征</a:t>
            </a:r>
            <a:endParaRPr lang="zh-CN" altLang="en-US" sz="3600" dirty="0">
              <a:ea typeface="SimSun" panose="02010600030101010101" pitchFamily="2" charset="-122"/>
            </a:endParaRPr>
          </a:p>
        </p:txBody>
      </p:sp>
      <p:sp>
        <p:nvSpPr>
          <p:cNvPr id="118792" name="Rectangle 8"/>
          <p:cNvSpPr>
            <a:spLocks noGrp="1"/>
          </p:cNvSpPr>
          <p:nvPr>
            <p:ph idx="1"/>
          </p:nvPr>
        </p:nvSpPr>
        <p:spPr>
          <a:xfrm>
            <a:off x="684213" y="1630363"/>
            <a:ext cx="7924800" cy="5038725"/>
          </a:xfrm>
        </p:spPr>
        <p:txBody>
          <a:bodyPr vert="horz" wrap="square" lIns="91440" tIns="45720" rIns="91440" bIns="45720" anchor="t" anchorCtr="0"/>
          <a:p>
            <a:pPr eaLnBrk="1" hangingPunct="1">
              <a:lnSpc>
                <a:spcPct val="110000"/>
              </a:lnSpc>
              <a:buFont typeface="Wingdings" panose="05000000000000000000" pitchFamily="2" charset="2"/>
              <a:buChar char="p"/>
            </a:pPr>
            <a:r>
              <a:rPr lang="zh-CN" altLang="en-US" sz="2800" dirty="0">
                <a:solidFill>
                  <a:srgbClr val="C00000"/>
                </a:solidFill>
                <a:latin typeface="SimSun" panose="02010600030101010101" pitchFamily="2" charset="-122"/>
                <a:ea typeface="SimSun" panose="02010600030101010101" pitchFamily="2" charset="-122"/>
              </a:rPr>
              <a:t>形体微小</a:t>
            </a:r>
            <a:r>
              <a:rPr lang="zh-CN" altLang="en-US" sz="2800" dirty="0">
                <a:latin typeface="SimSun" panose="02010600030101010101" pitchFamily="2" charset="-122"/>
                <a:ea typeface="SimSun" panose="02010600030101010101" pitchFamily="2" charset="-122"/>
              </a:rPr>
              <a:t>（</a:t>
            </a:r>
            <a:r>
              <a:rPr lang="en-US" altLang="zh-CN" sz="2800" dirty="0">
                <a:latin typeface="SimSun" panose="02010600030101010101" pitchFamily="2" charset="-122"/>
                <a:ea typeface="SimSun" panose="02010600030101010101" pitchFamily="2" charset="-122"/>
              </a:rPr>
              <a:t>20-200nm</a:t>
            </a:r>
            <a:r>
              <a:rPr lang="zh-CN" altLang="en-US" sz="2800" dirty="0">
                <a:latin typeface="SimSun" panose="02010600030101010101" pitchFamily="2" charset="-122"/>
                <a:ea typeface="SimSun" panose="02010600030101010101" pitchFamily="2" charset="-122"/>
              </a:rPr>
              <a:t>）；</a:t>
            </a:r>
            <a:endParaRPr lang="en-US" altLang="zh-CN" sz="2800" dirty="0">
              <a:latin typeface="SimSun" panose="02010600030101010101" pitchFamily="2" charset="-122"/>
              <a:ea typeface="SimSun" panose="02010600030101010101" pitchFamily="2" charset="-122"/>
            </a:endParaRPr>
          </a:p>
          <a:p>
            <a:pPr eaLnBrk="1" hangingPunct="1">
              <a:lnSpc>
                <a:spcPct val="110000"/>
              </a:lnSpc>
              <a:buFont typeface="Wingdings" panose="05000000000000000000" pitchFamily="2" charset="2"/>
              <a:buChar char="p"/>
            </a:pPr>
            <a:r>
              <a:rPr lang="zh-CN" altLang="en-US" sz="2800" dirty="0">
                <a:latin typeface="SimSun" panose="02010600030101010101" pitchFamily="2" charset="-122"/>
                <a:ea typeface="SimSun" panose="02010600030101010101" pitchFamily="2" charset="-122"/>
              </a:rPr>
              <a:t>没有细胞结构，称为</a:t>
            </a:r>
            <a:r>
              <a:rPr lang="zh-CN" altLang="en-US" sz="2800" b="1" dirty="0">
                <a:solidFill>
                  <a:srgbClr val="C00000"/>
                </a:solidFill>
                <a:latin typeface="SimSun" panose="02010600030101010101" pitchFamily="2" charset="-122"/>
                <a:ea typeface="SimSun" panose="02010600030101010101" pitchFamily="2" charset="-122"/>
              </a:rPr>
              <a:t>分子生物</a:t>
            </a:r>
            <a:r>
              <a:rPr lang="zh-CN" altLang="en-US" sz="2800" dirty="0">
                <a:latin typeface="SimSun" panose="02010600030101010101" pitchFamily="2" charset="-122"/>
                <a:ea typeface="SimSun" panose="02010600030101010101" pitchFamily="2" charset="-122"/>
              </a:rPr>
              <a:t>；</a:t>
            </a:r>
            <a:endParaRPr lang="zh-CN" altLang="en-US" sz="2800" dirty="0">
              <a:latin typeface="SimSun" panose="02010600030101010101" pitchFamily="2" charset="-122"/>
              <a:ea typeface="SimSun" panose="02010600030101010101" pitchFamily="2" charset="-122"/>
            </a:endParaRPr>
          </a:p>
          <a:p>
            <a:pPr eaLnBrk="1" hangingPunct="1">
              <a:lnSpc>
                <a:spcPct val="110000"/>
              </a:lnSpc>
              <a:buFont typeface="Wingdings" panose="05000000000000000000" pitchFamily="2" charset="2"/>
              <a:buChar char="p"/>
            </a:pPr>
            <a:r>
              <a:rPr lang="zh-CN" altLang="en-US" sz="2800" dirty="0">
                <a:latin typeface="SimSun" panose="02010600030101010101" pitchFamily="2" charset="-122"/>
                <a:ea typeface="SimSun" panose="02010600030101010101" pitchFamily="2" charset="-122"/>
              </a:rPr>
              <a:t>只含有</a:t>
            </a:r>
            <a:r>
              <a:rPr lang="en-US" altLang="zh-CN" sz="2800" dirty="0">
                <a:latin typeface="SimSun" panose="02010600030101010101" pitchFamily="2" charset="-122"/>
                <a:ea typeface="SimSun" panose="02010600030101010101" pitchFamily="2" charset="-122"/>
              </a:rPr>
              <a:t>DNA</a:t>
            </a:r>
            <a:r>
              <a:rPr lang="zh-CN" altLang="en-US" sz="2800" dirty="0">
                <a:latin typeface="SimSun" panose="02010600030101010101" pitchFamily="2" charset="-122"/>
                <a:ea typeface="SimSun" panose="02010600030101010101" pitchFamily="2" charset="-122"/>
              </a:rPr>
              <a:t>或</a:t>
            </a:r>
            <a:r>
              <a:rPr lang="en-US" altLang="zh-CN" sz="2800" dirty="0">
                <a:latin typeface="SimSun" panose="02010600030101010101" pitchFamily="2" charset="-122"/>
                <a:ea typeface="SimSun" panose="02010600030101010101" pitchFamily="2" charset="-122"/>
              </a:rPr>
              <a:t>RNA</a:t>
            </a:r>
            <a:r>
              <a:rPr lang="zh-CN" altLang="en-US" sz="2800" b="1" dirty="0">
                <a:solidFill>
                  <a:srgbClr val="C00000"/>
                </a:solidFill>
                <a:latin typeface="SimSun" panose="02010600030101010101" pitchFamily="2" charset="-122"/>
                <a:ea typeface="SimSun" panose="02010600030101010101" pitchFamily="2" charset="-122"/>
              </a:rPr>
              <a:t>一类核酸</a:t>
            </a:r>
            <a:r>
              <a:rPr lang="zh-CN" altLang="en-US" sz="2800" dirty="0">
                <a:latin typeface="SimSun" panose="02010600030101010101" pitchFamily="2" charset="-122"/>
                <a:ea typeface="SimSun" panose="02010600030101010101" pitchFamily="2" charset="-122"/>
              </a:rPr>
              <a:t>；</a:t>
            </a:r>
            <a:endParaRPr lang="zh-CN" altLang="en-US" sz="2800" dirty="0">
              <a:latin typeface="SimSun" panose="02010600030101010101" pitchFamily="2" charset="-122"/>
              <a:ea typeface="SimSun" panose="02010600030101010101" pitchFamily="2" charset="-122"/>
            </a:endParaRPr>
          </a:p>
          <a:p>
            <a:pPr eaLnBrk="1" hangingPunct="1">
              <a:lnSpc>
                <a:spcPct val="110000"/>
              </a:lnSpc>
              <a:buFont typeface="Wingdings" panose="05000000000000000000" pitchFamily="2" charset="2"/>
              <a:buChar char="p"/>
            </a:pPr>
            <a:r>
              <a:rPr lang="zh-CN" altLang="en-US" sz="2800" dirty="0">
                <a:latin typeface="SimSun" panose="02010600030101010101" pitchFamily="2" charset="-122"/>
                <a:ea typeface="SimSun" panose="02010600030101010101" pitchFamily="2" charset="-122"/>
              </a:rPr>
              <a:t>既无产能酶系，也无蛋白质合成系统；</a:t>
            </a:r>
            <a:endParaRPr lang="en-US" altLang="zh-CN" sz="2800" dirty="0">
              <a:latin typeface="SimSun" panose="02010600030101010101" pitchFamily="2" charset="-122"/>
              <a:ea typeface="SimSun" panose="02010600030101010101" pitchFamily="2" charset="-122"/>
            </a:endParaRPr>
          </a:p>
          <a:p>
            <a:pPr eaLnBrk="1" hangingPunct="1">
              <a:lnSpc>
                <a:spcPct val="110000"/>
              </a:lnSpc>
              <a:buFont typeface="Wingdings" panose="05000000000000000000" pitchFamily="2" charset="2"/>
              <a:buChar char="p"/>
            </a:pPr>
            <a:r>
              <a:rPr lang="zh-CN" altLang="en-US" sz="2800" dirty="0">
                <a:latin typeface="SimSun" panose="02010600030101010101" pitchFamily="2" charset="-122"/>
                <a:ea typeface="SimSun" panose="02010600030101010101" pitchFamily="2" charset="-122"/>
              </a:rPr>
              <a:t>不以二分分裂法繁殖，只能在特定的寄主细胞内以核酸复制的方式增殖；</a:t>
            </a:r>
            <a:endParaRPr lang="zh-CN" altLang="en-US" sz="2800" dirty="0">
              <a:latin typeface="SimSun" panose="02010600030101010101" pitchFamily="2" charset="-122"/>
              <a:ea typeface="SimSun" panose="02010600030101010101" pitchFamily="2" charset="-122"/>
            </a:endParaRPr>
          </a:p>
          <a:p>
            <a:pPr eaLnBrk="1" hangingPunct="1">
              <a:lnSpc>
                <a:spcPct val="110000"/>
              </a:lnSpc>
              <a:buFont typeface="Wingdings" panose="05000000000000000000" pitchFamily="2" charset="2"/>
              <a:buChar char="p"/>
            </a:pPr>
            <a:r>
              <a:rPr lang="zh-CN" altLang="en-US" sz="2800" dirty="0">
                <a:latin typeface="SimSun" panose="02010600030101010101" pitchFamily="2" charset="-122"/>
                <a:ea typeface="SimSun" panose="02010600030101010101" pitchFamily="2" charset="-122"/>
              </a:rPr>
              <a:t>在离体条件下，能以无生命的生物大分子状态存在，并长期保持其侵染活力；</a:t>
            </a:r>
            <a:endParaRPr lang="zh-CN" altLang="en-US" sz="2800" dirty="0">
              <a:latin typeface="SimSun" panose="02010600030101010101" pitchFamily="2" charset="-122"/>
              <a:ea typeface="SimSun" panose="02010600030101010101" pitchFamily="2" charset="-122"/>
            </a:endParaRPr>
          </a:p>
          <a:p>
            <a:pPr eaLnBrk="1" hangingPunct="1">
              <a:lnSpc>
                <a:spcPct val="110000"/>
              </a:lnSpc>
              <a:buFont typeface="Wingdings" panose="05000000000000000000" pitchFamily="2" charset="2"/>
              <a:buChar char="p"/>
            </a:pPr>
            <a:r>
              <a:rPr lang="zh-CN" altLang="en-US" sz="2800" dirty="0">
                <a:latin typeface="SimSun" panose="02010600030101010101" pitchFamily="2" charset="-122"/>
                <a:ea typeface="SimSun" panose="02010600030101010101" pitchFamily="2" charset="-122"/>
              </a:rPr>
              <a:t>它对一般抗生素不敏感，但对干扰素敏感 </a:t>
            </a:r>
            <a:endParaRPr lang="zh-CN" altLang="en-US" sz="2800" dirty="0">
              <a:latin typeface="SimSun" panose="02010600030101010101" pitchFamily="2" charset="-122"/>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8792">
                                            <p:txEl>
                                              <p:charRg st="0" end="16"/>
                                            </p:txEl>
                                          </p:spTgt>
                                        </p:tgtEl>
                                        <p:attrNameLst>
                                          <p:attrName>style.visibility</p:attrName>
                                        </p:attrNameLst>
                                      </p:cBhvr>
                                      <p:to>
                                        <p:strVal val="visible"/>
                                      </p:to>
                                    </p:set>
                                    <p:animEffect transition="in" filter="randombar(horizontal)">
                                      <p:cBhvr>
                                        <p:cTn id="7" dur="500"/>
                                        <p:tgtEl>
                                          <p:spTgt spid="118792">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8792">
                                            <p:txEl>
                                              <p:charRg st="16" end="31"/>
                                            </p:txEl>
                                          </p:spTgt>
                                        </p:tgtEl>
                                        <p:attrNameLst>
                                          <p:attrName>style.visibility</p:attrName>
                                        </p:attrNameLst>
                                      </p:cBhvr>
                                      <p:to>
                                        <p:strVal val="visible"/>
                                      </p:to>
                                    </p:set>
                                    <p:animEffect transition="in" filter="randombar(horizontal)">
                                      <p:cBhvr>
                                        <p:cTn id="12" dur="500"/>
                                        <p:tgtEl>
                                          <p:spTgt spid="118792">
                                            <p:txEl>
                                              <p:charRg st="16" end="3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8792">
                                            <p:txEl>
                                              <p:charRg st="31" end="47"/>
                                            </p:txEl>
                                          </p:spTgt>
                                        </p:tgtEl>
                                        <p:attrNameLst>
                                          <p:attrName>style.visibility</p:attrName>
                                        </p:attrNameLst>
                                      </p:cBhvr>
                                      <p:to>
                                        <p:strVal val="visible"/>
                                      </p:to>
                                    </p:set>
                                    <p:animEffect transition="in" filter="randombar(horizontal)">
                                      <p:cBhvr>
                                        <p:cTn id="17" dur="500"/>
                                        <p:tgtEl>
                                          <p:spTgt spid="118792">
                                            <p:txEl>
                                              <p:charRg st="31" end="4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8792">
                                            <p:txEl>
                                              <p:charRg st="47" end="65"/>
                                            </p:txEl>
                                          </p:spTgt>
                                        </p:tgtEl>
                                        <p:attrNameLst>
                                          <p:attrName>style.visibility</p:attrName>
                                        </p:attrNameLst>
                                      </p:cBhvr>
                                      <p:to>
                                        <p:strVal val="visible"/>
                                      </p:to>
                                    </p:set>
                                    <p:animEffect transition="in" filter="randombar(horizontal)">
                                      <p:cBhvr>
                                        <p:cTn id="22" dur="500"/>
                                        <p:tgtEl>
                                          <p:spTgt spid="118792">
                                            <p:txEl>
                                              <p:charRg st="47" end="6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8792">
                                            <p:txEl>
                                              <p:charRg st="65" end="98"/>
                                            </p:txEl>
                                          </p:spTgt>
                                        </p:tgtEl>
                                        <p:attrNameLst>
                                          <p:attrName>style.visibility</p:attrName>
                                        </p:attrNameLst>
                                      </p:cBhvr>
                                      <p:to>
                                        <p:strVal val="visible"/>
                                      </p:to>
                                    </p:set>
                                    <p:animEffect transition="in" filter="randombar(horizontal)">
                                      <p:cBhvr>
                                        <p:cTn id="27" dur="500"/>
                                        <p:tgtEl>
                                          <p:spTgt spid="118792">
                                            <p:txEl>
                                              <p:charRg st="65" end="9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8792">
                                            <p:txEl>
                                              <p:charRg st="98" end="133"/>
                                            </p:txEl>
                                          </p:spTgt>
                                        </p:tgtEl>
                                        <p:attrNameLst>
                                          <p:attrName>style.visibility</p:attrName>
                                        </p:attrNameLst>
                                      </p:cBhvr>
                                      <p:to>
                                        <p:strVal val="visible"/>
                                      </p:to>
                                    </p:set>
                                    <p:animEffect transition="in" filter="randombar(horizontal)">
                                      <p:cBhvr>
                                        <p:cTn id="32" dur="500"/>
                                        <p:tgtEl>
                                          <p:spTgt spid="118792">
                                            <p:txEl>
                                              <p:charRg st="98" end="13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18792">
                                            <p:txEl>
                                              <p:charRg st="133" end="153"/>
                                            </p:txEl>
                                          </p:spTgt>
                                        </p:tgtEl>
                                        <p:attrNameLst>
                                          <p:attrName>style.visibility</p:attrName>
                                        </p:attrNameLst>
                                      </p:cBhvr>
                                      <p:to>
                                        <p:strVal val="visible"/>
                                      </p:to>
                                    </p:set>
                                    <p:animEffect transition="in" filter="randombar(horizontal)">
                                      <p:cBhvr>
                                        <p:cTn id="37" dur="500"/>
                                        <p:tgtEl>
                                          <p:spTgt spid="118792">
                                            <p:txEl>
                                              <p:charRg st="133" end="1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828040" y="1556385"/>
            <a:ext cx="7372350" cy="5257165"/>
          </a:xfrm>
          <a:prstGeom prst="rect">
            <a:avLst/>
          </a:prstGeom>
        </p:spPr>
      </p:pic>
      <p:sp>
        <p:nvSpPr>
          <p:cNvPr id="5" name="Rectangle 7"/>
          <p:cNvSpPr>
            <a:spLocks noGrp="1"/>
          </p:cNvSpPr>
          <p:nvPr>
            <p:ph type="title"/>
          </p:nvPr>
        </p:nvSpPr>
        <p:spPr>
          <a:xfrm>
            <a:off x="328613" y="838200"/>
            <a:ext cx="7772400" cy="646113"/>
          </a:xfrm>
        </p:spPr>
        <p:txBody>
          <a:bodyPr vert="horz" wrap="square" lIns="91440" tIns="45720" rIns="91440" bIns="45720" anchor="b" anchorCtr="0"/>
          <a:p>
            <a:pPr eaLnBrk="1" hangingPunct="1"/>
            <a:r>
              <a:rPr lang="zh-CN" altLang="en-US" sz="3600" dirty="0">
                <a:solidFill>
                  <a:srgbClr val="C00000"/>
                </a:solidFill>
                <a:latin typeface="SimSun" panose="02010600030101010101" pitchFamily="2" charset="-122"/>
                <a:ea typeface="SimSun" panose="02010600030101010101" pitchFamily="2" charset="-122"/>
              </a:rPr>
              <a:t>（</a:t>
            </a:r>
            <a:r>
              <a:rPr lang="en-US" altLang="zh-CN" sz="3600" dirty="0">
                <a:solidFill>
                  <a:srgbClr val="C00000"/>
                </a:solidFill>
                <a:latin typeface="SimSun" panose="02010600030101010101" pitchFamily="2" charset="-122"/>
                <a:ea typeface="SimSun" panose="02010600030101010101" pitchFamily="2" charset="-122"/>
              </a:rPr>
              <a:t>2</a:t>
            </a:r>
            <a:r>
              <a:rPr lang="zh-CN" altLang="en-US" sz="3600" dirty="0">
                <a:solidFill>
                  <a:srgbClr val="C00000"/>
                </a:solidFill>
                <a:latin typeface="SimSun" panose="02010600030101010101" pitchFamily="2" charset="-122"/>
                <a:ea typeface="SimSun" panose="02010600030101010101" pitchFamily="2" charset="-122"/>
              </a:rPr>
              <a:t>）</a:t>
            </a:r>
            <a:r>
              <a:rPr lang="zh-CN" altLang="en-US" sz="3600" dirty="0">
                <a:ea typeface="SimSun" panose="02010600030101010101" pitchFamily="2" charset="-122"/>
              </a:rPr>
              <a:t>病毒的基本特征</a:t>
            </a:r>
            <a:endParaRPr lang="zh-CN" altLang="en-US" sz="3600" dirty="0">
              <a:ea typeface="SimSun" panose="02010600030101010101" pitchFamily="2" charset="-122"/>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7"/>
          <p:cNvSpPr>
            <a:spLocks noGrp="1"/>
          </p:cNvSpPr>
          <p:nvPr>
            <p:ph type="title"/>
          </p:nvPr>
        </p:nvSpPr>
        <p:spPr>
          <a:xfrm>
            <a:off x="328613" y="838200"/>
            <a:ext cx="7772400" cy="646113"/>
          </a:xfrm>
        </p:spPr>
        <p:txBody>
          <a:bodyPr vert="horz" wrap="square" lIns="91440" tIns="45720" rIns="91440" bIns="45720" anchor="b" anchorCtr="0"/>
          <a:p>
            <a:pPr eaLnBrk="1" hangingPunct="1"/>
            <a:r>
              <a:rPr lang="zh-CN" altLang="en-US" sz="3600" dirty="0">
                <a:solidFill>
                  <a:srgbClr val="C00000"/>
                </a:solidFill>
                <a:latin typeface="SimSun" panose="02010600030101010101" pitchFamily="2" charset="-122"/>
                <a:ea typeface="SimSun" panose="02010600030101010101" pitchFamily="2" charset="-122"/>
              </a:rPr>
              <a:t>（</a:t>
            </a:r>
            <a:r>
              <a:rPr lang="en-US" altLang="zh-CN" sz="3600" dirty="0">
                <a:solidFill>
                  <a:srgbClr val="C00000"/>
                </a:solidFill>
                <a:latin typeface="SimSun" panose="02010600030101010101" pitchFamily="2" charset="-122"/>
                <a:ea typeface="SimSun" panose="02010600030101010101" pitchFamily="2" charset="-122"/>
              </a:rPr>
              <a:t>3</a:t>
            </a:r>
            <a:r>
              <a:rPr lang="zh-CN" altLang="en-US" sz="3600" dirty="0">
                <a:solidFill>
                  <a:srgbClr val="C00000"/>
                </a:solidFill>
                <a:latin typeface="SimSun" panose="02010600030101010101" pitchFamily="2" charset="-122"/>
                <a:ea typeface="SimSun" panose="02010600030101010101" pitchFamily="2" charset="-122"/>
              </a:rPr>
              <a:t>）</a:t>
            </a:r>
            <a:r>
              <a:rPr lang="zh-CN" altLang="en-US" sz="3600" dirty="0">
                <a:ea typeface="SimSun" panose="02010600030101010101" pitchFamily="2" charset="-122"/>
              </a:rPr>
              <a:t>环境对病毒的</a:t>
            </a:r>
            <a:r>
              <a:rPr lang="zh-CN" altLang="en-US" sz="3600" dirty="0">
                <a:ea typeface="SimSun" panose="02010600030101010101" pitchFamily="2" charset="-122"/>
              </a:rPr>
              <a:t>影响</a:t>
            </a:r>
            <a:endParaRPr lang="zh-CN" altLang="en-US" sz="3600" dirty="0">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539750" y="1556385"/>
            <a:ext cx="8276590" cy="4811395"/>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7"/>
          <p:cNvSpPr>
            <a:spLocks noGrp="1"/>
          </p:cNvSpPr>
          <p:nvPr>
            <p:ph type="title"/>
          </p:nvPr>
        </p:nvSpPr>
        <p:spPr>
          <a:xfrm>
            <a:off x="328613" y="838200"/>
            <a:ext cx="7772400" cy="646113"/>
          </a:xfrm>
        </p:spPr>
        <p:txBody>
          <a:bodyPr vert="horz" wrap="square" lIns="91440" tIns="45720" rIns="91440" bIns="45720" anchor="b" anchorCtr="0"/>
          <a:p>
            <a:pPr eaLnBrk="1" hangingPunct="1"/>
            <a:r>
              <a:rPr lang="zh-CN" altLang="en-US" sz="3600" dirty="0">
                <a:solidFill>
                  <a:srgbClr val="C00000"/>
                </a:solidFill>
                <a:latin typeface="SimSun" panose="02010600030101010101" pitchFamily="2" charset="-122"/>
                <a:ea typeface="SimSun" panose="02010600030101010101" pitchFamily="2" charset="-122"/>
              </a:rPr>
              <a:t>（</a:t>
            </a:r>
            <a:r>
              <a:rPr lang="en-US" altLang="zh-CN" sz="3600" dirty="0">
                <a:solidFill>
                  <a:srgbClr val="C00000"/>
                </a:solidFill>
                <a:latin typeface="SimSun" panose="02010600030101010101" pitchFamily="2" charset="-122"/>
                <a:ea typeface="SimSun" panose="02010600030101010101" pitchFamily="2" charset="-122"/>
              </a:rPr>
              <a:t>3</a:t>
            </a:r>
            <a:r>
              <a:rPr lang="zh-CN" altLang="en-US" sz="3600" dirty="0">
                <a:solidFill>
                  <a:srgbClr val="C00000"/>
                </a:solidFill>
                <a:latin typeface="SimSun" panose="02010600030101010101" pitchFamily="2" charset="-122"/>
                <a:ea typeface="SimSun" panose="02010600030101010101" pitchFamily="2" charset="-122"/>
              </a:rPr>
              <a:t>）</a:t>
            </a:r>
            <a:r>
              <a:rPr lang="zh-CN" altLang="en-US" sz="3600" dirty="0">
                <a:ea typeface="SimSun" panose="02010600030101010101" pitchFamily="2" charset="-122"/>
              </a:rPr>
              <a:t>环境对病毒的</a:t>
            </a:r>
            <a:r>
              <a:rPr lang="zh-CN" altLang="en-US" sz="3600" dirty="0">
                <a:ea typeface="SimSun" panose="02010600030101010101" pitchFamily="2" charset="-122"/>
              </a:rPr>
              <a:t>影响</a:t>
            </a:r>
            <a:endParaRPr lang="zh-CN" altLang="en-US" sz="3600" dirty="0">
              <a:ea typeface="SimSun" panose="02010600030101010101" pitchFamily="2" charset="-122"/>
            </a:endParaRPr>
          </a:p>
        </p:txBody>
      </p:sp>
      <p:pic>
        <p:nvPicPr>
          <p:cNvPr id="7" name="图片 6"/>
          <p:cNvPicPr>
            <a:picLocks noChangeAspect="1"/>
          </p:cNvPicPr>
          <p:nvPr/>
        </p:nvPicPr>
        <p:blipFill>
          <a:blip r:embed="rId1"/>
          <a:stretch>
            <a:fillRect/>
          </a:stretch>
        </p:blipFill>
        <p:spPr>
          <a:xfrm>
            <a:off x="611505" y="1564640"/>
            <a:ext cx="7384415" cy="5293360"/>
          </a:xfrm>
          <a:prstGeom prst="rect">
            <a:avLst/>
          </a:prstGeo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7"/>
          <p:cNvSpPr>
            <a:spLocks noGrp="1"/>
          </p:cNvSpPr>
          <p:nvPr>
            <p:ph type="title"/>
          </p:nvPr>
        </p:nvSpPr>
        <p:spPr>
          <a:xfrm>
            <a:off x="328613" y="838200"/>
            <a:ext cx="7772400" cy="646113"/>
          </a:xfrm>
        </p:spPr>
        <p:txBody>
          <a:bodyPr vert="horz" wrap="square" lIns="91440" tIns="45720" rIns="91440" bIns="45720" anchor="b" anchorCtr="0"/>
          <a:p>
            <a:pPr eaLnBrk="1" hangingPunct="1"/>
            <a:r>
              <a:rPr lang="zh-CN" altLang="en-US" sz="3600" dirty="0">
                <a:solidFill>
                  <a:srgbClr val="C00000"/>
                </a:solidFill>
                <a:latin typeface="SimSun" panose="02010600030101010101" pitchFamily="2" charset="-122"/>
                <a:ea typeface="SimSun" panose="02010600030101010101" pitchFamily="2" charset="-122"/>
              </a:rPr>
              <a:t>（</a:t>
            </a:r>
            <a:r>
              <a:rPr lang="en-US" altLang="zh-CN" sz="3600" dirty="0">
                <a:solidFill>
                  <a:srgbClr val="C00000"/>
                </a:solidFill>
                <a:latin typeface="SimSun" panose="02010600030101010101" pitchFamily="2" charset="-122"/>
                <a:ea typeface="SimSun" panose="02010600030101010101" pitchFamily="2" charset="-122"/>
              </a:rPr>
              <a:t>4</a:t>
            </a:r>
            <a:r>
              <a:rPr lang="zh-CN" altLang="en-US" sz="3600" dirty="0">
                <a:solidFill>
                  <a:srgbClr val="C00000"/>
                </a:solidFill>
                <a:latin typeface="SimSun" panose="02010600030101010101" pitchFamily="2" charset="-122"/>
                <a:ea typeface="SimSun" panose="02010600030101010101" pitchFamily="2" charset="-122"/>
              </a:rPr>
              <a:t>）</a:t>
            </a:r>
            <a:r>
              <a:rPr lang="zh-CN" altLang="en-US" sz="3600" dirty="0">
                <a:ea typeface="SimSun" panose="02010600030101010101" pitchFamily="2" charset="-122"/>
              </a:rPr>
              <a:t>病毒的</a:t>
            </a:r>
            <a:r>
              <a:rPr lang="zh-CN" altLang="en-US" sz="3600" dirty="0">
                <a:ea typeface="SimSun" panose="02010600030101010101" pitchFamily="2" charset="-122"/>
              </a:rPr>
              <a:t>分类</a:t>
            </a:r>
            <a:endParaRPr lang="zh-CN" altLang="en-US" sz="3600" dirty="0">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534670" y="1772920"/>
            <a:ext cx="8074025" cy="4181475"/>
          </a:xfrm>
          <a:prstGeom prst="rect">
            <a:avLst/>
          </a:prstGeo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7"/>
          <p:cNvSpPr>
            <a:spLocks noGrp="1"/>
          </p:cNvSpPr>
          <p:nvPr>
            <p:ph type="title"/>
          </p:nvPr>
        </p:nvSpPr>
        <p:spPr>
          <a:xfrm>
            <a:off x="328613" y="838200"/>
            <a:ext cx="7772400" cy="646113"/>
          </a:xfrm>
        </p:spPr>
        <p:txBody>
          <a:bodyPr vert="horz" wrap="square" lIns="91440" tIns="45720" rIns="91440" bIns="45720" anchor="b" anchorCtr="0"/>
          <a:p>
            <a:pPr eaLnBrk="1" hangingPunct="1"/>
            <a:r>
              <a:rPr lang="zh-CN" altLang="en-US" sz="3600" dirty="0">
                <a:solidFill>
                  <a:srgbClr val="C00000"/>
                </a:solidFill>
                <a:latin typeface="SimSun" panose="02010600030101010101" pitchFamily="2" charset="-122"/>
                <a:ea typeface="SimSun" panose="02010600030101010101" pitchFamily="2" charset="-122"/>
              </a:rPr>
              <a:t>（</a:t>
            </a:r>
            <a:r>
              <a:rPr lang="en-US" altLang="zh-CN" sz="3600" dirty="0">
                <a:solidFill>
                  <a:srgbClr val="C00000"/>
                </a:solidFill>
                <a:latin typeface="SimSun" panose="02010600030101010101" pitchFamily="2" charset="-122"/>
                <a:ea typeface="SimSun" panose="02010600030101010101" pitchFamily="2" charset="-122"/>
              </a:rPr>
              <a:t>4</a:t>
            </a:r>
            <a:r>
              <a:rPr lang="zh-CN" altLang="en-US" sz="3600" dirty="0">
                <a:solidFill>
                  <a:srgbClr val="C00000"/>
                </a:solidFill>
                <a:latin typeface="SimSun" panose="02010600030101010101" pitchFamily="2" charset="-122"/>
                <a:ea typeface="SimSun" panose="02010600030101010101" pitchFamily="2" charset="-122"/>
              </a:rPr>
              <a:t>）</a:t>
            </a:r>
            <a:r>
              <a:rPr lang="zh-CN" altLang="en-US" sz="3600" dirty="0">
                <a:ea typeface="SimSun" panose="02010600030101010101" pitchFamily="2" charset="-122"/>
              </a:rPr>
              <a:t>病毒的</a:t>
            </a:r>
            <a:r>
              <a:rPr lang="zh-CN" altLang="en-US" sz="3600" dirty="0">
                <a:ea typeface="SimSun" panose="02010600030101010101" pitchFamily="2" charset="-122"/>
              </a:rPr>
              <a:t>分类</a:t>
            </a:r>
            <a:endParaRPr lang="zh-CN" altLang="en-US" sz="3600" dirty="0">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971550" y="1628775"/>
            <a:ext cx="5740400" cy="4970780"/>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2"/>
          <p:cNvSpPr txBox="1"/>
          <p:nvPr/>
        </p:nvSpPr>
        <p:spPr>
          <a:xfrm>
            <a:off x="760413" y="333375"/>
            <a:ext cx="7556500" cy="5472113"/>
          </a:xfrm>
          <a:prstGeom prst="rect">
            <a:avLst/>
          </a:prstGeom>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1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50000"/>
              </a:lnSpc>
              <a:spcBef>
                <a:spcPct val="20000"/>
              </a:spcBef>
              <a:spcAft>
                <a:spcPct val="0"/>
              </a:spcAft>
              <a:buClr>
                <a:schemeClr val="tx2"/>
              </a:buClr>
              <a:buSzPct val="70000"/>
              <a:buFont typeface="Arial" panose="020B0604020202020204" pitchFamily="34" charset="0"/>
              <a:buNone/>
              <a:defRPr/>
            </a:pPr>
            <a:r>
              <a:rPr kumimoji="0" lang="zh-CN" altLang="en-US" sz="4800" b="1" i="0" u="none" strike="noStrike" kern="1200" cap="none" spc="0" normalizeH="0" baseline="0" noProof="0" dirty="0" smtClean="0">
                <a:ln>
                  <a:noFill/>
                </a:ln>
                <a:solidFill>
                  <a:srgbClr val="C00000"/>
                </a:solidFill>
                <a:effectLst/>
                <a:uLnTx/>
                <a:uFillTx/>
                <a:latin typeface="黑体" panose="02010609060101010101" pitchFamily="2" charset="-122"/>
                <a:ea typeface="黑体" panose="02010609060101010101" pitchFamily="2" charset="-122"/>
                <a:cs typeface="Arial" panose="020B0604020202020204" pitchFamily="34" charset="0"/>
              </a:rPr>
              <a:t>主要内容</a:t>
            </a:r>
            <a:endParaRPr kumimoji="0" lang="en-US" altLang="zh-CN" sz="4800" b="1" i="0" u="none" strike="noStrike" kern="1200" cap="none" spc="0" normalizeH="0" baseline="0" noProof="0" dirty="0" smtClean="0">
              <a:ln>
                <a:noFill/>
              </a:ln>
              <a:solidFill>
                <a:srgbClr val="C00000"/>
              </a:solidFill>
              <a:effectLst/>
              <a:uLnTx/>
              <a:uFillTx/>
              <a:latin typeface="黑体" panose="02010609060101010101" pitchFamily="2" charset="-122"/>
              <a:ea typeface="黑体" panose="02010609060101010101" pitchFamily="2" charset="-122"/>
              <a:cs typeface="Arial" panose="020B0604020202020204" pitchFamily="34" charset="0"/>
            </a:endParaRPr>
          </a:p>
          <a:p>
            <a:pPr marL="0" marR="0" lvl="0" indent="0" algn="l" defTabSz="914400" rtl="0" eaLnBrk="1" fontAlgn="base" latinLnBrk="0" hangingPunct="1">
              <a:lnSpc>
                <a:spcPct val="150000"/>
              </a:lnSpc>
              <a:spcBef>
                <a:spcPct val="20000"/>
              </a:spcBef>
              <a:spcAft>
                <a:spcPct val="0"/>
              </a:spcAft>
              <a:buClr>
                <a:schemeClr val="tx2"/>
              </a:buClr>
              <a:buSzPct val="70000"/>
              <a:buFont typeface="Arial" panose="020B0604020202020204" pitchFamily="34" charset="0"/>
              <a:buNone/>
              <a:defRPr/>
            </a:pPr>
            <a:r>
              <a:rPr kumimoji="0" lang="zh-CN" altLang="en-US" sz="36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rPr>
              <a:t>一、病毒的定义和特性</a:t>
            </a:r>
            <a:endParaRPr kumimoji="0" lang="en-US" altLang="zh-CN" sz="36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rPr>
              <a:t>二、病毒的构造</a:t>
            </a:r>
            <a:endParaRPr kumimoji="0" lang="zh-CN" altLang="en-US" sz="36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rPr>
              <a:t>三、病毒的化学组成</a:t>
            </a:r>
            <a:endParaRPr kumimoji="0" lang="zh-CN" altLang="en-US" sz="36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en-US" sz="3600" b="1" i="0" u="none" strike="noStrike" kern="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rPr>
              <a:t>四</a:t>
            </a:r>
            <a:r>
              <a:rPr kumimoji="0" lang="zh-CN" altLang="en-US" sz="3600" b="1" i="0" u="none" strike="noStrike" kern="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rPr>
              <a:t>、病毒繁</a:t>
            </a:r>
            <a:r>
              <a:rPr kumimoji="0" lang="zh-CN" altLang="en-US" sz="3600" b="1" i="0" u="none" strike="noStrike" kern="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rPr>
              <a:t>殖方式</a:t>
            </a:r>
            <a:endParaRPr kumimoji="0" lang="zh-CN" altLang="en-US" sz="3600" b="1" i="0" u="none" strike="noStrike" kern="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50000"/>
              </a:lnSpc>
              <a:spcBef>
                <a:spcPct val="20000"/>
              </a:spcBef>
              <a:spcAft>
                <a:spcPct val="0"/>
              </a:spcAft>
              <a:buClr>
                <a:schemeClr val="tx2"/>
              </a:buClr>
              <a:buSzPct val="70000"/>
              <a:buFontTx/>
              <a:buNone/>
              <a:defRPr/>
            </a:pPr>
            <a:r>
              <a:rPr kumimoji="0" lang="zh-CN" altLang="en-US" sz="36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rPr>
              <a:t>五、群体形态</a:t>
            </a:r>
            <a:endParaRPr kumimoji="0" lang="zh-CN" altLang="en-US" sz="36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 Box 3"/>
          <p:cNvSpPr txBox="1"/>
          <p:nvPr/>
        </p:nvSpPr>
        <p:spPr>
          <a:xfrm>
            <a:off x="1617663" y="2205038"/>
            <a:ext cx="6119812" cy="3151187"/>
          </a:xfrm>
          <a:prstGeom prst="rect">
            <a:avLst/>
          </a:prstGeom>
          <a:noFill/>
          <a:ln w="9525">
            <a:noFill/>
          </a:ln>
        </p:spPr>
        <p:txBody>
          <a:bodyPr>
            <a:spAutoFit/>
          </a:bodyPr>
          <a:p>
            <a:pPr marL="457200" indent="-457200">
              <a:lnSpc>
                <a:spcPct val="150000"/>
              </a:lnSpc>
              <a:spcBef>
                <a:spcPct val="50000"/>
              </a:spcBef>
              <a:buFont typeface="Wingdings" panose="05000000000000000000" pitchFamily="2" charset="2"/>
              <a:buChar char="p"/>
            </a:pPr>
            <a:r>
              <a:rPr lang="en-US" altLang="zh-CN" sz="2800" b="1" dirty="0">
                <a:solidFill>
                  <a:schemeClr val="tx2"/>
                </a:solidFill>
                <a:latin typeface="Arial" panose="020B0604020202020204" pitchFamily="34" charset="0"/>
                <a:ea typeface="SimSun" panose="02010600030101010101" pitchFamily="2" charset="-122"/>
              </a:rPr>
              <a:t> </a:t>
            </a:r>
            <a:r>
              <a:rPr lang="zh-CN" altLang="en-US" sz="2800" b="1" dirty="0">
                <a:solidFill>
                  <a:schemeClr val="tx2"/>
                </a:solidFill>
                <a:latin typeface="Arial" panose="020B0604020202020204" pitchFamily="34" charset="0"/>
                <a:ea typeface="SimSun" panose="02010600030101010101" pitchFamily="2" charset="-122"/>
              </a:rPr>
              <a:t>基本结构</a:t>
            </a:r>
            <a:endParaRPr lang="zh-CN" altLang="en-US" sz="2800" b="1" dirty="0">
              <a:solidFill>
                <a:schemeClr val="tx2"/>
              </a:solidFill>
              <a:latin typeface="Arial" panose="020B0604020202020204" pitchFamily="34" charset="0"/>
              <a:ea typeface="SimSun" panose="02010600030101010101" pitchFamily="2" charset="-122"/>
            </a:endParaRPr>
          </a:p>
          <a:p>
            <a:pPr marL="457200" indent="-457200">
              <a:lnSpc>
                <a:spcPct val="150000"/>
              </a:lnSpc>
              <a:spcBef>
                <a:spcPct val="50000"/>
              </a:spcBef>
              <a:buFont typeface="Wingdings" panose="05000000000000000000" pitchFamily="2" charset="2"/>
              <a:buChar char="p"/>
            </a:pPr>
            <a:r>
              <a:rPr lang="en-US" altLang="zh-CN" sz="2800" b="1" dirty="0">
                <a:solidFill>
                  <a:schemeClr val="tx2"/>
                </a:solidFill>
                <a:latin typeface="Arial" panose="020B0604020202020204" pitchFamily="34" charset="0"/>
                <a:ea typeface="SimSun" panose="02010600030101010101" pitchFamily="2" charset="-122"/>
              </a:rPr>
              <a:t> </a:t>
            </a:r>
            <a:r>
              <a:rPr lang="zh-CN" altLang="en-US" sz="2800" b="1" dirty="0">
                <a:solidFill>
                  <a:schemeClr val="tx2"/>
                </a:solidFill>
                <a:latin typeface="Arial" panose="020B0604020202020204" pitchFamily="34" charset="0"/>
                <a:ea typeface="SimSun" panose="02010600030101010101" pitchFamily="2" charset="-122"/>
              </a:rPr>
              <a:t>病毒的对称性</a:t>
            </a:r>
            <a:endParaRPr lang="zh-CN" altLang="en-US" sz="2800" b="1" dirty="0">
              <a:solidFill>
                <a:schemeClr val="tx2"/>
              </a:solidFill>
              <a:latin typeface="Arial" panose="020B0604020202020204" pitchFamily="34" charset="0"/>
              <a:ea typeface="SimSun" panose="02010600030101010101" pitchFamily="2" charset="-122"/>
            </a:endParaRPr>
          </a:p>
          <a:p>
            <a:pPr marL="457200" indent="-457200">
              <a:lnSpc>
                <a:spcPct val="70000"/>
              </a:lnSpc>
              <a:spcBef>
                <a:spcPct val="50000"/>
              </a:spcBef>
            </a:pPr>
            <a:r>
              <a:rPr lang="zh-CN" altLang="en-US" sz="2800" b="1" dirty="0">
                <a:solidFill>
                  <a:schemeClr val="tx2"/>
                </a:solidFill>
                <a:latin typeface="Arial" panose="020B0604020202020204" pitchFamily="34" charset="0"/>
                <a:ea typeface="SimSun" panose="02010600030101010101" pitchFamily="2" charset="-122"/>
              </a:rPr>
              <a:t>          ①螺旋对称的病毒粒子</a:t>
            </a:r>
            <a:endParaRPr lang="zh-CN" altLang="en-US" sz="2800" b="1" dirty="0">
              <a:solidFill>
                <a:schemeClr val="tx2"/>
              </a:solidFill>
              <a:latin typeface="Arial" panose="020B0604020202020204" pitchFamily="34" charset="0"/>
              <a:ea typeface="SimSun" panose="02010600030101010101" pitchFamily="2" charset="-122"/>
            </a:endParaRPr>
          </a:p>
          <a:p>
            <a:pPr marL="457200" indent="-457200">
              <a:lnSpc>
                <a:spcPct val="70000"/>
              </a:lnSpc>
              <a:spcBef>
                <a:spcPct val="50000"/>
              </a:spcBef>
            </a:pPr>
            <a:r>
              <a:rPr lang="zh-CN" altLang="en-US" sz="2800" b="1" dirty="0">
                <a:solidFill>
                  <a:schemeClr val="tx2"/>
                </a:solidFill>
                <a:latin typeface="Arial" panose="020B0604020202020204" pitchFamily="34" charset="0"/>
                <a:ea typeface="SimSun" panose="02010600030101010101" pitchFamily="2" charset="-122"/>
              </a:rPr>
              <a:t>          ②二十面体对称病毒粒子</a:t>
            </a:r>
            <a:endParaRPr lang="zh-CN" altLang="en-US" sz="2800" b="1" dirty="0">
              <a:solidFill>
                <a:schemeClr val="tx2"/>
              </a:solidFill>
              <a:latin typeface="Arial" panose="020B0604020202020204" pitchFamily="34" charset="0"/>
              <a:ea typeface="SimSun" panose="02010600030101010101" pitchFamily="2" charset="-122"/>
            </a:endParaRPr>
          </a:p>
          <a:p>
            <a:pPr marL="457200" indent="-457200">
              <a:lnSpc>
                <a:spcPct val="70000"/>
              </a:lnSpc>
              <a:spcBef>
                <a:spcPct val="50000"/>
              </a:spcBef>
            </a:pPr>
            <a:r>
              <a:rPr lang="zh-CN" altLang="en-US" sz="2800" b="1" dirty="0">
                <a:solidFill>
                  <a:schemeClr val="tx2"/>
                </a:solidFill>
                <a:latin typeface="Arial" panose="020B0604020202020204" pitchFamily="34" charset="0"/>
                <a:ea typeface="SimSun" panose="02010600030101010101" pitchFamily="2" charset="-122"/>
              </a:rPr>
              <a:t>          ③复合对称的病毒粒子</a:t>
            </a:r>
            <a:endParaRPr lang="zh-CN" altLang="en-US" sz="2800" b="1" dirty="0">
              <a:solidFill>
                <a:schemeClr val="tx2"/>
              </a:solidFill>
              <a:latin typeface="Arial" panose="020B0604020202020204" pitchFamily="34" charset="0"/>
              <a:ea typeface="SimSun" panose="02010600030101010101" pitchFamily="2" charset="-122"/>
            </a:endParaRPr>
          </a:p>
        </p:txBody>
      </p:sp>
      <p:sp>
        <p:nvSpPr>
          <p:cNvPr id="27651" name="矩形 1"/>
          <p:cNvSpPr/>
          <p:nvPr/>
        </p:nvSpPr>
        <p:spPr>
          <a:xfrm>
            <a:off x="539750" y="765175"/>
            <a:ext cx="3068638" cy="584200"/>
          </a:xfrm>
          <a:prstGeom prst="rect">
            <a:avLst/>
          </a:prstGeom>
          <a:noFill/>
          <a:ln w="9525">
            <a:noFill/>
          </a:ln>
        </p:spPr>
        <p:txBody>
          <a:bodyPr wrap="none">
            <a:spAutoFit/>
          </a:bodyPr>
          <a:p>
            <a:r>
              <a:rPr lang="zh-CN" altLang="en-US" sz="3200" b="1" dirty="0">
                <a:solidFill>
                  <a:srgbClr val="C00000"/>
                </a:solidFill>
                <a:latin typeface="SimSun" panose="02010600030101010101" pitchFamily="2" charset="-122"/>
                <a:ea typeface="SimSun" panose="02010600030101010101" pitchFamily="2" charset="-122"/>
              </a:rPr>
              <a:t>二、病毒的构造</a:t>
            </a:r>
            <a:endParaRPr lang="zh-CN" altLang="en-US" sz="3200" b="1" dirty="0">
              <a:solidFill>
                <a:srgbClr val="C00000"/>
              </a:solidFill>
              <a:latin typeface="SimSun" panose="02010600030101010101" pitchFamily="2" charset="-122"/>
              <a:ea typeface="SimSun"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Picture 2" descr="病毒c"/>
          <p:cNvPicPr>
            <a:picLocks noChangeAspect="1"/>
          </p:cNvPicPr>
          <p:nvPr/>
        </p:nvPicPr>
        <p:blipFill>
          <a:blip r:embed="rId1"/>
          <a:stretch>
            <a:fillRect/>
          </a:stretch>
        </p:blipFill>
        <p:spPr>
          <a:xfrm>
            <a:off x="5513388" y="2617788"/>
            <a:ext cx="3429000" cy="3295650"/>
          </a:xfrm>
          <a:prstGeom prst="rect">
            <a:avLst/>
          </a:prstGeom>
          <a:noFill/>
          <a:ln w="9525" cap="flat" cmpd="sng">
            <a:solidFill>
              <a:srgbClr val="FF0033"/>
            </a:solidFill>
            <a:prstDash val="solid"/>
            <a:miter/>
            <a:headEnd type="none" w="med" len="med"/>
            <a:tailEnd type="none" w="med" len="med"/>
          </a:ln>
        </p:spPr>
      </p:pic>
      <p:pic>
        <p:nvPicPr>
          <p:cNvPr id="28675" name="Picture 3" descr="Untitled-2 copy"/>
          <p:cNvPicPr>
            <a:picLocks noChangeAspect="1"/>
          </p:cNvPicPr>
          <p:nvPr/>
        </p:nvPicPr>
        <p:blipFill>
          <a:blip r:embed="rId2"/>
          <a:stretch>
            <a:fillRect/>
          </a:stretch>
        </p:blipFill>
        <p:spPr>
          <a:xfrm>
            <a:off x="179388" y="3008313"/>
            <a:ext cx="2438400" cy="2366962"/>
          </a:xfrm>
          <a:prstGeom prst="rect">
            <a:avLst/>
          </a:prstGeom>
          <a:noFill/>
          <a:ln w="9525" cap="flat" cmpd="sng">
            <a:solidFill>
              <a:srgbClr val="FF0033"/>
            </a:solidFill>
            <a:prstDash val="solid"/>
            <a:miter/>
            <a:headEnd type="none" w="med" len="med"/>
            <a:tailEnd type="none" w="med" len="med"/>
          </a:ln>
        </p:spPr>
      </p:pic>
      <p:sp>
        <p:nvSpPr>
          <p:cNvPr id="28676" name="Line 5"/>
          <p:cNvSpPr/>
          <p:nvPr/>
        </p:nvSpPr>
        <p:spPr>
          <a:xfrm>
            <a:off x="4979988" y="3303588"/>
            <a:ext cx="2209800" cy="304800"/>
          </a:xfrm>
          <a:prstGeom prst="line">
            <a:avLst/>
          </a:prstGeom>
          <a:ln w="38100" cap="flat" cmpd="sng">
            <a:solidFill>
              <a:schemeClr val="tx1"/>
            </a:solidFill>
            <a:prstDash val="solid"/>
            <a:headEnd type="none" w="med" len="med"/>
            <a:tailEnd type="none" w="med" len="med"/>
          </a:ln>
        </p:spPr>
      </p:sp>
      <p:sp>
        <p:nvSpPr>
          <p:cNvPr id="28677" name="Text Box 6"/>
          <p:cNvSpPr txBox="1"/>
          <p:nvPr/>
        </p:nvSpPr>
        <p:spPr>
          <a:xfrm>
            <a:off x="3532188" y="3074988"/>
            <a:ext cx="1371600" cy="519112"/>
          </a:xfrm>
          <a:prstGeom prst="rect">
            <a:avLst/>
          </a:prstGeom>
          <a:solidFill>
            <a:srgbClr val="DDDDDD"/>
          </a:solidFill>
          <a:ln w="9525">
            <a:noFill/>
          </a:ln>
        </p:spPr>
        <p:txBody>
          <a:bodyPr>
            <a:spAutoFit/>
          </a:bodyPr>
          <a:p>
            <a:pPr>
              <a:spcBef>
                <a:spcPct val="50000"/>
              </a:spcBef>
              <a:buNone/>
            </a:pPr>
            <a:r>
              <a:rPr lang="en-US" altLang="zh-CN" sz="2800" b="1" dirty="0">
                <a:latin typeface="Times New Roman" panose="02020603050405020304" pitchFamily="18" charset="0"/>
                <a:ea typeface="SimSun" panose="02010600030101010101" pitchFamily="2" charset="-122"/>
              </a:rPr>
              <a:t>Capsid</a:t>
            </a:r>
            <a:endParaRPr lang="en-US" altLang="zh-CN" sz="2800" b="1" dirty="0">
              <a:latin typeface="Times New Roman" panose="02020603050405020304" pitchFamily="18" charset="0"/>
              <a:ea typeface="SimSun" panose="02010600030101010101" pitchFamily="2" charset="-122"/>
            </a:endParaRPr>
          </a:p>
        </p:txBody>
      </p:sp>
      <p:sp>
        <p:nvSpPr>
          <p:cNvPr id="28678" name="Text Box 7"/>
          <p:cNvSpPr txBox="1"/>
          <p:nvPr/>
        </p:nvSpPr>
        <p:spPr>
          <a:xfrm>
            <a:off x="3608388" y="3836988"/>
            <a:ext cx="1295400" cy="519112"/>
          </a:xfrm>
          <a:prstGeom prst="rect">
            <a:avLst/>
          </a:prstGeom>
          <a:solidFill>
            <a:srgbClr val="DDDDDD"/>
          </a:solidFill>
          <a:ln w="9525">
            <a:noFill/>
          </a:ln>
        </p:spPr>
        <p:txBody>
          <a:bodyPr>
            <a:spAutoFit/>
          </a:bodyPr>
          <a:p>
            <a:pPr>
              <a:spcBef>
                <a:spcPct val="50000"/>
              </a:spcBef>
              <a:buNone/>
            </a:pPr>
            <a:r>
              <a:rPr lang="en-US" altLang="zh-CN" sz="2800" b="1" dirty="0">
                <a:latin typeface="楷体_GB2312" pitchFamily="49" charset="-122"/>
                <a:ea typeface="楷体_GB2312" pitchFamily="49" charset="-122"/>
              </a:rPr>
              <a:t> C</a:t>
            </a:r>
            <a:r>
              <a:rPr lang="en-US" altLang="zh-CN" sz="2800" b="1" dirty="0">
                <a:latin typeface="Times New Roman" panose="02020603050405020304" pitchFamily="18" charset="0"/>
                <a:ea typeface="SimSun" panose="02010600030101010101" pitchFamily="2" charset="-122"/>
              </a:rPr>
              <a:t>ore</a:t>
            </a:r>
            <a:endParaRPr lang="en-US" altLang="zh-CN" sz="2800" b="1" dirty="0">
              <a:latin typeface="Times New Roman" panose="02020603050405020304" pitchFamily="18" charset="0"/>
              <a:ea typeface="SimSun" panose="02010600030101010101" pitchFamily="2" charset="-122"/>
            </a:endParaRPr>
          </a:p>
        </p:txBody>
      </p:sp>
      <p:sp>
        <p:nvSpPr>
          <p:cNvPr id="28679" name="Text Box 8"/>
          <p:cNvSpPr txBox="1"/>
          <p:nvPr/>
        </p:nvSpPr>
        <p:spPr>
          <a:xfrm>
            <a:off x="2998788" y="4522788"/>
            <a:ext cx="1905000" cy="523875"/>
          </a:xfrm>
          <a:prstGeom prst="rect">
            <a:avLst/>
          </a:prstGeom>
          <a:solidFill>
            <a:srgbClr val="DDDDDD"/>
          </a:solidFill>
          <a:ln w="9525">
            <a:noFill/>
          </a:ln>
        </p:spPr>
        <p:txBody>
          <a:bodyPr>
            <a:spAutoFit/>
          </a:bodyPr>
          <a:p>
            <a:pPr algn="ctr">
              <a:spcBef>
                <a:spcPct val="50000"/>
              </a:spcBef>
              <a:buNone/>
            </a:pPr>
            <a:r>
              <a:rPr lang="en-US" altLang="zh-CN" sz="2800" b="1" dirty="0">
                <a:latin typeface="Times New Roman" panose="02020603050405020304" pitchFamily="18" charset="0"/>
                <a:ea typeface="SimSun" panose="02010600030101010101" pitchFamily="2" charset="-122"/>
              </a:rPr>
              <a:t>Envelope</a:t>
            </a:r>
            <a:endParaRPr lang="en-US" altLang="zh-CN" sz="2800" b="1" dirty="0">
              <a:latin typeface="Times New Roman" panose="02020603050405020304" pitchFamily="18" charset="0"/>
              <a:ea typeface="SimSun" panose="02010600030101010101" pitchFamily="2" charset="-122"/>
            </a:endParaRPr>
          </a:p>
        </p:txBody>
      </p:sp>
      <p:sp>
        <p:nvSpPr>
          <p:cNvPr id="28680" name="Line 9"/>
          <p:cNvSpPr/>
          <p:nvPr/>
        </p:nvSpPr>
        <p:spPr>
          <a:xfrm flipV="1">
            <a:off x="4675188" y="4675188"/>
            <a:ext cx="1447800" cy="76200"/>
          </a:xfrm>
          <a:prstGeom prst="line">
            <a:avLst/>
          </a:prstGeom>
          <a:ln w="38100" cap="flat" cmpd="sng">
            <a:solidFill>
              <a:schemeClr val="tx1"/>
            </a:solidFill>
            <a:prstDash val="solid"/>
            <a:headEnd type="none" w="med" len="med"/>
            <a:tailEnd type="none" w="med" len="med"/>
          </a:ln>
        </p:spPr>
      </p:sp>
      <p:sp>
        <p:nvSpPr>
          <p:cNvPr id="28681" name="Line 10"/>
          <p:cNvSpPr/>
          <p:nvPr/>
        </p:nvSpPr>
        <p:spPr>
          <a:xfrm>
            <a:off x="4827588" y="4065588"/>
            <a:ext cx="2514600" cy="304800"/>
          </a:xfrm>
          <a:prstGeom prst="line">
            <a:avLst/>
          </a:prstGeom>
          <a:ln w="38100" cap="flat" cmpd="sng">
            <a:solidFill>
              <a:schemeClr val="tx1"/>
            </a:solidFill>
            <a:prstDash val="solid"/>
            <a:headEnd type="none" w="med" len="med"/>
            <a:tailEnd type="none" w="med" len="med"/>
          </a:ln>
        </p:spPr>
      </p:sp>
      <p:sp>
        <p:nvSpPr>
          <p:cNvPr id="28682" name="Text Box 11"/>
          <p:cNvSpPr txBox="1"/>
          <p:nvPr/>
        </p:nvSpPr>
        <p:spPr>
          <a:xfrm>
            <a:off x="3760788" y="5208588"/>
            <a:ext cx="1143000" cy="519112"/>
          </a:xfrm>
          <a:prstGeom prst="rect">
            <a:avLst/>
          </a:prstGeom>
          <a:solidFill>
            <a:srgbClr val="DDDDDD"/>
          </a:solidFill>
          <a:ln w="9525">
            <a:noFill/>
          </a:ln>
        </p:spPr>
        <p:txBody>
          <a:bodyPr>
            <a:spAutoFit/>
          </a:bodyPr>
          <a:p>
            <a:pPr>
              <a:spcBef>
                <a:spcPct val="50000"/>
              </a:spcBef>
              <a:buNone/>
            </a:pPr>
            <a:r>
              <a:rPr lang="en-US" altLang="zh-CN" sz="2800" b="1" dirty="0">
                <a:latin typeface="Times New Roman" panose="02020603050405020304" pitchFamily="18" charset="0"/>
                <a:ea typeface="SimSun" panose="02010600030101010101" pitchFamily="2" charset="-122"/>
              </a:rPr>
              <a:t>Spike</a:t>
            </a:r>
            <a:endParaRPr lang="en-US" altLang="zh-CN" sz="2800" b="1" dirty="0">
              <a:latin typeface="Times New Roman" panose="02020603050405020304" pitchFamily="18" charset="0"/>
              <a:ea typeface="SimSun" panose="02010600030101010101" pitchFamily="2" charset="-122"/>
            </a:endParaRPr>
          </a:p>
        </p:txBody>
      </p:sp>
      <p:sp>
        <p:nvSpPr>
          <p:cNvPr id="28683" name="Line 12"/>
          <p:cNvSpPr/>
          <p:nvPr/>
        </p:nvSpPr>
        <p:spPr>
          <a:xfrm>
            <a:off x="4903788" y="5513388"/>
            <a:ext cx="1676400" cy="0"/>
          </a:xfrm>
          <a:prstGeom prst="line">
            <a:avLst/>
          </a:prstGeom>
          <a:ln w="38100" cap="flat" cmpd="sng">
            <a:solidFill>
              <a:schemeClr val="tx1"/>
            </a:solidFill>
            <a:prstDash val="solid"/>
            <a:headEnd type="none" w="med" len="med"/>
            <a:tailEnd type="none" w="med" len="med"/>
          </a:ln>
        </p:spPr>
      </p:sp>
      <p:sp>
        <p:nvSpPr>
          <p:cNvPr id="28684" name="Text Box 13"/>
          <p:cNvSpPr txBox="1"/>
          <p:nvPr/>
        </p:nvSpPr>
        <p:spPr>
          <a:xfrm>
            <a:off x="331788" y="5437188"/>
            <a:ext cx="2362200" cy="519112"/>
          </a:xfrm>
          <a:prstGeom prst="rect">
            <a:avLst/>
          </a:prstGeom>
          <a:solidFill>
            <a:srgbClr val="DDDDDD"/>
          </a:solidFill>
          <a:ln w="9525">
            <a:noFill/>
          </a:ln>
        </p:spPr>
        <p:txBody>
          <a:bodyPr>
            <a:spAutoFit/>
          </a:bodyPr>
          <a:p>
            <a:pPr>
              <a:spcBef>
                <a:spcPct val="50000"/>
              </a:spcBef>
              <a:buNone/>
            </a:pPr>
            <a:r>
              <a:rPr lang="en-US" altLang="zh-CN" sz="2800" b="1" dirty="0">
                <a:latin typeface="Times New Roman" panose="02020603050405020304" pitchFamily="18" charset="0"/>
                <a:ea typeface="SimSun" panose="02010600030101010101" pitchFamily="2" charset="-122"/>
              </a:rPr>
              <a:t>Nucleocapsid</a:t>
            </a:r>
            <a:endParaRPr lang="en-US" altLang="zh-CN" sz="2800" b="1" dirty="0">
              <a:latin typeface="Times New Roman" panose="02020603050405020304" pitchFamily="18" charset="0"/>
              <a:ea typeface="SimSun" panose="02010600030101010101" pitchFamily="2" charset="-122"/>
            </a:endParaRPr>
          </a:p>
        </p:txBody>
      </p:sp>
      <p:sp>
        <p:nvSpPr>
          <p:cNvPr id="28685" name="Line 14"/>
          <p:cNvSpPr/>
          <p:nvPr/>
        </p:nvSpPr>
        <p:spPr>
          <a:xfrm>
            <a:off x="1627188" y="4065588"/>
            <a:ext cx="2133600" cy="76200"/>
          </a:xfrm>
          <a:prstGeom prst="line">
            <a:avLst/>
          </a:prstGeom>
          <a:ln w="38100" cap="flat" cmpd="sng">
            <a:solidFill>
              <a:schemeClr val="tx1"/>
            </a:solidFill>
            <a:prstDash val="solid"/>
            <a:headEnd type="none" w="med" len="med"/>
            <a:tailEnd type="none" w="med" len="med"/>
          </a:ln>
        </p:spPr>
      </p:sp>
      <p:sp>
        <p:nvSpPr>
          <p:cNvPr id="28686" name="Line 15"/>
          <p:cNvSpPr/>
          <p:nvPr/>
        </p:nvSpPr>
        <p:spPr>
          <a:xfrm>
            <a:off x="2389188" y="3227388"/>
            <a:ext cx="1219200" cy="76200"/>
          </a:xfrm>
          <a:prstGeom prst="line">
            <a:avLst/>
          </a:prstGeom>
          <a:ln w="38100" cap="flat" cmpd="sng">
            <a:solidFill>
              <a:schemeClr val="tx1"/>
            </a:solidFill>
            <a:prstDash val="solid"/>
            <a:headEnd type="none" w="med" len="med"/>
            <a:tailEnd type="none" w="med" len="med"/>
          </a:ln>
        </p:spPr>
      </p:sp>
      <p:sp>
        <p:nvSpPr>
          <p:cNvPr id="28687" name="Text Box 16"/>
          <p:cNvSpPr txBox="1"/>
          <p:nvPr/>
        </p:nvSpPr>
        <p:spPr>
          <a:xfrm>
            <a:off x="552450" y="1635125"/>
            <a:ext cx="8153400" cy="946150"/>
          </a:xfrm>
          <a:prstGeom prst="rect">
            <a:avLst/>
          </a:prstGeom>
          <a:noFill/>
          <a:ln w="9525">
            <a:noFill/>
          </a:ln>
        </p:spPr>
        <p:txBody>
          <a:bodyPr>
            <a:spAutoFit/>
          </a:bodyPr>
          <a:p>
            <a:pPr>
              <a:spcBef>
                <a:spcPct val="50000"/>
              </a:spcBef>
            </a:pPr>
            <a:r>
              <a:rPr lang="zh-CN" altLang="en-US" sz="2800" b="1" dirty="0">
                <a:latin typeface="Arial" panose="020B0604020202020204" pitchFamily="34" charset="0"/>
                <a:ea typeface="SimSun" panose="02010600030101010101" pitchFamily="2" charset="-122"/>
              </a:rPr>
              <a:t>病毒粒子</a:t>
            </a:r>
            <a:r>
              <a:rPr lang="en-US" altLang="zh-CN" sz="2800" b="1" dirty="0">
                <a:latin typeface="Arial" panose="020B0604020202020204" pitchFamily="34" charset="0"/>
                <a:ea typeface="SimSun" panose="02010600030101010101" pitchFamily="2" charset="-122"/>
              </a:rPr>
              <a:t>(virion)——</a:t>
            </a:r>
            <a:r>
              <a:rPr lang="zh-CN" altLang="en-US" sz="2800" b="1" dirty="0">
                <a:latin typeface="Arial" panose="020B0604020202020204" pitchFamily="34" charset="0"/>
                <a:ea typeface="SimSun" panose="02010600030101010101" pitchFamily="2" charset="-122"/>
              </a:rPr>
              <a:t>成熟的、结构完整、具有侵染力的单个病毒，又称病毒颗粒</a:t>
            </a:r>
            <a:r>
              <a:rPr lang="en-US" altLang="zh-CN" sz="2800" b="1" dirty="0">
                <a:latin typeface="Arial" panose="020B0604020202020204" pitchFamily="34" charset="0"/>
                <a:ea typeface="SimSun" panose="02010600030101010101" pitchFamily="2" charset="-122"/>
              </a:rPr>
              <a:t>(virus particle)</a:t>
            </a:r>
            <a:r>
              <a:rPr lang="zh-CN" altLang="en-US" sz="2800" b="1" dirty="0">
                <a:latin typeface="Arial" panose="020B0604020202020204" pitchFamily="34" charset="0"/>
                <a:ea typeface="SimSun" panose="02010600030101010101" pitchFamily="2" charset="-122"/>
              </a:rPr>
              <a:t>。</a:t>
            </a:r>
            <a:endParaRPr lang="zh-CN" altLang="en-US" sz="2800" b="1" dirty="0">
              <a:latin typeface="Arial" panose="020B0604020202020204" pitchFamily="34" charset="0"/>
              <a:ea typeface="SimSun" panose="02010600030101010101" pitchFamily="2" charset="-122"/>
            </a:endParaRPr>
          </a:p>
        </p:txBody>
      </p:sp>
      <p:sp>
        <p:nvSpPr>
          <p:cNvPr id="28688" name="Text Box 17"/>
          <p:cNvSpPr txBox="1"/>
          <p:nvPr/>
        </p:nvSpPr>
        <p:spPr>
          <a:xfrm>
            <a:off x="2389188" y="6427788"/>
            <a:ext cx="2819400" cy="457200"/>
          </a:xfrm>
          <a:prstGeom prst="rect">
            <a:avLst/>
          </a:prstGeom>
          <a:noFill/>
          <a:ln w="9525">
            <a:noFill/>
          </a:ln>
        </p:spPr>
        <p:txBody>
          <a:bodyPr>
            <a:spAutoFit/>
          </a:bodyPr>
          <a:p>
            <a:pPr>
              <a:spcBef>
                <a:spcPct val="50000"/>
              </a:spcBef>
            </a:pPr>
            <a:endParaRPr lang="zh-CN" altLang="zh-CN" dirty="0">
              <a:latin typeface="Arial" panose="020B0604020202020204" pitchFamily="34" charset="0"/>
              <a:ea typeface="SimSun" panose="02010600030101010101" pitchFamily="2" charset="-122"/>
            </a:endParaRPr>
          </a:p>
        </p:txBody>
      </p:sp>
      <p:sp>
        <p:nvSpPr>
          <p:cNvPr id="28689" name="Text Box 18"/>
          <p:cNvSpPr txBox="1"/>
          <p:nvPr/>
        </p:nvSpPr>
        <p:spPr>
          <a:xfrm>
            <a:off x="3303588" y="6275388"/>
            <a:ext cx="4437062" cy="523875"/>
          </a:xfrm>
          <a:prstGeom prst="rect">
            <a:avLst/>
          </a:prstGeom>
          <a:solidFill>
            <a:srgbClr val="DDDDDD"/>
          </a:solidFill>
          <a:ln w="9525">
            <a:noFill/>
          </a:ln>
        </p:spPr>
        <p:txBody>
          <a:bodyPr>
            <a:spAutoFit/>
          </a:bodyPr>
          <a:p>
            <a:pPr>
              <a:spcBef>
                <a:spcPct val="50000"/>
              </a:spcBef>
              <a:buNone/>
            </a:pPr>
            <a:r>
              <a:rPr lang="en-US" altLang="zh-CN" sz="2800" b="1" dirty="0">
                <a:latin typeface="Times New Roman" panose="02020603050405020304" pitchFamily="18" charset="0"/>
                <a:ea typeface="SimSun" panose="02010600030101010101" pitchFamily="2" charset="-122"/>
                <a:sym typeface="Monotype Sorts" panose="01010601010101010101" pitchFamily="2" charset="2"/>
              </a:rPr>
              <a:t>Capsomere or capsomer</a:t>
            </a:r>
            <a:endParaRPr lang="en-US" altLang="zh-CN" sz="2800" b="1" dirty="0">
              <a:latin typeface="Times New Roman" panose="02020603050405020304" pitchFamily="18" charset="0"/>
              <a:ea typeface="SimSun" panose="02010600030101010101" pitchFamily="2" charset="-122"/>
              <a:sym typeface="Monotype Sorts" panose="01010601010101010101" pitchFamily="2" charset="2"/>
            </a:endParaRPr>
          </a:p>
        </p:txBody>
      </p:sp>
      <p:sp>
        <p:nvSpPr>
          <p:cNvPr id="28690" name="Line 19"/>
          <p:cNvSpPr/>
          <p:nvPr/>
        </p:nvSpPr>
        <p:spPr>
          <a:xfrm>
            <a:off x="2312988" y="4598988"/>
            <a:ext cx="1219200" cy="1752600"/>
          </a:xfrm>
          <a:prstGeom prst="line">
            <a:avLst/>
          </a:prstGeom>
          <a:ln w="9525" cap="flat" cmpd="sng">
            <a:solidFill>
              <a:schemeClr val="tx1"/>
            </a:solidFill>
            <a:prstDash val="solid"/>
            <a:headEnd type="none" w="med" len="med"/>
            <a:tailEnd type="none" w="med" len="med"/>
          </a:ln>
        </p:spPr>
      </p:sp>
      <p:sp>
        <p:nvSpPr>
          <p:cNvPr id="28691" name="矩形 1"/>
          <p:cNvSpPr/>
          <p:nvPr/>
        </p:nvSpPr>
        <p:spPr>
          <a:xfrm>
            <a:off x="663575" y="620713"/>
            <a:ext cx="4945063" cy="584200"/>
          </a:xfrm>
          <a:prstGeom prst="rect">
            <a:avLst/>
          </a:prstGeom>
          <a:noFill/>
          <a:ln w="9525">
            <a:noFill/>
          </a:ln>
        </p:spPr>
        <p:txBody>
          <a:bodyPr wrap="none">
            <a:spAutoFit/>
          </a:bodyPr>
          <a:p>
            <a:r>
              <a:rPr lang="zh-CN" altLang="en-US" sz="3200" b="1" dirty="0">
                <a:solidFill>
                  <a:srgbClr val="C00000"/>
                </a:solidFill>
                <a:latin typeface="SimSun" panose="02010600030101010101" pitchFamily="2" charset="-122"/>
                <a:ea typeface="SimSun" panose="02010600030101010101" pitchFamily="2" charset="-122"/>
              </a:rPr>
              <a:t>（</a:t>
            </a:r>
            <a:r>
              <a:rPr lang="en-US" altLang="zh-CN" sz="3200" b="1" dirty="0">
                <a:solidFill>
                  <a:srgbClr val="C00000"/>
                </a:solidFill>
                <a:latin typeface="SimSun" panose="02010600030101010101" pitchFamily="2" charset="-122"/>
                <a:ea typeface="SimSun" panose="02010600030101010101" pitchFamily="2" charset="-122"/>
              </a:rPr>
              <a:t>1</a:t>
            </a:r>
            <a:r>
              <a:rPr lang="zh-CN" altLang="en-US" sz="3200" b="1" dirty="0">
                <a:solidFill>
                  <a:srgbClr val="C00000"/>
                </a:solidFill>
                <a:latin typeface="SimSun" panose="02010600030101010101" pitchFamily="2" charset="-122"/>
                <a:ea typeface="SimSun" panose="02010600030101010101" pitchFamily="2" charset="-122"/>
              </a:rPr>
              <a:t>）病毒粒子的基本结构</a:t>
            </a:r>
            <a:endParaRPr lang="zh-CN" altLang="en-US" sz="3200" dirty="0">
              <a:solidFill>
                <a:srgbClr val="C00000"/>
              </a:solidFill>
              <a:latin typeface="SimSun" panose="02010600030101010101" pitchFamily="2" charset="-122"/>
              <a:ea typeface="SimSun"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7" name="Rectangle 2"/>
          <p:cNvSpPr/>
          <p:nvPr/>
        </p:nvSpPr>
        <p:spPr>
          <a:xfrm>
            <a:off x="2700338" y="2209800"/>
            <a:ext cx="9144000" cy="0"/>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graphicFrame>
        <p:nvGraphicFramePr>
          <p:cNvPr id="1026" name="Object 3"/>
          <p:cNvGraphicFramePr>
            <a:graphicFrameLocks noChangeAspect="1"/>
          </p:cNvGraphicFramePr>
          <p:nvPr/>
        </p:nvGraphicFramePr>
        <p:xfrm>
          <a:off x="0" y="1773238"/>
          <a:ext cx="4427538" cy="2952750"/>
        </p:xfrm>
        <a:graphic>
          <a:graphicData uri="http://schemas.openxmlformats.org/presentationml/2006/ole">
            <mc:AlternateContent xmlns:mc="http://schemas.openxmlformats.org/markup-compatibility/2006">
              <mc:Choice xmlns:v="urn:schemas-microsoft-com:vml" Requires="v">
                <p:oleObj spid="_x0000_s3085" name="" r:id="rId1" imgW="1905000" imgH="1352550" progId="Photoshop.Image.7">
                  <p:embed/>
                </p:oleObj>
              </mc:Choice>
              <mc:Fallback>
                <p:oleObj name="" r:id="rId1" imgW="1905000" imgH="1352550" progId="Photoshop.Image.7">
                  <p:embed/>
                  <p:pic>
                    <p:nvPicPr>
                      <p:cNvPr id="0" name="图片 3084"/>
                      <p:cNvPicPr/>
                      <p:nvPr/>
                    </p:nvPicPr>
                    <p:blipFill>
                      <a:blip r:embed="rId2"/>
                      <a:stretch>
                        <a:fillRect/>
                      </a:stretch>
                    </p:blipFill>
                    <p:spPr>
                      <a:xfrm>
                        <a:off x="0" y="1773238"/>
                        <a:ext cx="4427538" cy="2952750"/>
                      </a:xfrm>
                      <a:prstGeom prst="rect">
                        <a:avLst/>
                      </a:prstGeom>
                      <a:noFill/>
                      <a:ln w="38100">
                        <a:noFill/>
                        <a:miter/>
                      </a:ln>
                    </p:spPr>
                  </p:pic>
                </p:oleObj>
              </mc:Fallback>
            </mc:AlternateContent>
          </a:graphicData>
        </a:graphic>
      </p:graphicFrame>
      <p:sp>
        <p:nvSpPr>
          <p:cNvPr id="1028" name="Text Box 4"/>
          <p:cNvSpPr txBox="1"/>
          <p:nvPr/>
        </p:nvSpPr>
        <p:spPr>
          <a:xfrm flipH="1">
            <a:off x="3817938" y="2852738"/>
            <a:ext cx="492125" cy="647700"/>
          </a:xfrm>
          <a:prstGeom prst="rect">
            <a:avLst/>
          </a:prstGeom>
          <a:solidFill>
            <a:schemeClr val="bg1"/>
          </a:solidFill>
          <a:ln w="9525">
            <a:noFill/>
          </a:ln>
        </p:spPr>
        <p:txBody>
          <a:bodyPr vert="eaVert">
            <a:spAutoFit/>
          </a:bodyPr>
          <a:p>
            <a:r>
              <a:rPr lang="zh-CN" altLang="en-US" sz="2000" b="1" dirty="0">
                <a:latin typeface="Arial" panose="020B0604020202020204" pitchFamily="34" charset="0"/>
                <a:ea typeface="SimSun" panose="02010600030101010101" pitchFamily="2" charset="-122"/>
              </a:rPr>
              <a:t>衣壳</a:t>
            </a:r>
            <a:endParaRPr lang="zh-CN" altLang="en-US" sz="2000" b="1" dirty="0">
              <a:latin typeface="Arial" panose="020B0604020202020204" pitchFamily="34" charset="0"/>
              <a:ea typeface="SimSun" panose="02010600030101010101" pitchFamily="2" charset="-122"/>
            </a:endParaRPr>
          </a:p>
        </p:txBody>
      </p:sp>
      <p:sp>
        <p:nvSpPr>
          <p:cNvPr id="1029" name="Text Box 5"/>
          <p:cNvSpPr txBox="1"/>
          <p:nvPr/>
        </p:nvSpPr>
        <p:spPr>
          <a:xfrm>
            <a:off x="2967038" y="4298950"/>
            <a:ext cx="1317625" cy="400050"/>
          </a:xfrm>
          <a:prstGeom prst="rect">
            <a:avLst/>
          </a:prstGeom>
          <a:solidFill>
            <a:schemeClr val="bg1"/>
          </a:solidFill>
          <a:ln w="9525">
            <a:noFill/>
          </a:ln>
        </p:spPr>
        <p:txBody>
          <a:bodyPr>
            <a:spAutoFit/>
          </a:bodyPr>
          <a:p>
            <a:r>
              <a:rPr lang="zh-CN" altLang="en-US" sz="2000" b="1" dirty="0">
                <a:latin typeface="Arial" panose="020B0604020202020204" pitchFamily="34" charset="0"/>
                <a:ea typeface="SimSun" panose="02010600030101010101" pitchFamily="2" charset="-122"/>
              </a:rPr>
              <a:t>衣壳粒</a:t>
            </a:r>
            <a:endParaRPr lang="zh-CN" altLang="en-US" sz="2000" b="1" dirty="0">
              <a:latin typeface="Arial" panose="020B0604020202020204" pitchFamily="34" charset="0"/>
              <a:ea typeface="SimSun" panose="02010600030101010101" pitchFamily="2" charset="-122"/>
            </a:endParaRPr>
          </a:p>
        </p:txBody>
      </p:sp>
      <p:pic>
        <p:nvPicPr>
          <p:cNvPr id="1030" name="Picture 6"/>
          <p:cNvPicPr>
            <a:picLocks noChangeAspect="1"/>
          </p:cNvPicPr>
          <p:nvPr/>
        </p:nvPicPr>
        <p:blipFill>
          <a:blip r:embed="rId3"/>
          <a:stretch>
            <a:fillRect/>
          </a:stretch>
        </p:blipFill>
        <p:spPr>
          <a:xfrm>
            <a:off x="4751388" y="1700213"/>
            <a:ext cx="4392612" cy="3024187"/>
          </a:xfrm>
          <a:prstGeom prst="rect">
            <a:avLst/>
          </a:prstGeom>
          <a:noFill/>
          <a:ln w="9525">
            <a:noFill/>
          </a:ln>
        </p:spPr>
      </p:pic>
      <p:sp>
        <p:nvSpPr>
          <p:cNvPr id="1031" name="Text Box 7"/>
          <p:cNvSpPr txBox="1"/>
          <p:nvPr/>
        </p:nvSpPr>
        <p:spPr>
          <a:xfrm>
            <a:off x="539750" y="4941888"/>
            <a:ext cx="2506663" cy="400050"/>
          </a:xfrm>
          <a:prstGeom prst="rect">
            <a:avLst/>
          </a:prstGeom>
          <a:noFill/>
          <a:ln w="9525">
            <a:noFill/>
          </a:ln>
        </p:spPr>
        <p:txBody>
          <a:bodyPr wrap="none">
            <a:spAutoFit/>
          </a:bodyPr>
          <a:p>
            <a:r>
              <a:rPr lang="zh-CN" altLang="en-US" sz="2000" b="1" dirty="0">
                <a:latin typeface="Arial" panose="020B0604020202020204" pitchFamily="34" charset="0"/>
                <a:ea typeface="SimSun" panose="02010600030101010101" pitchFamily="2" charset="-122"/>
              </a:rPr>
              <a:t>无囊膜病毒模式结构</a:t>
            </a:r>
            <a:endParaRPr lang="zh-CN" altLang="en-US" sz="2000" b="1" dirty="0">
              <a:latin typeface="Arial" panose="020B0604020202020204" pitchFamily="34" charset="0"/>
              <a:ea typeface="SimSun" panose="02010600030101010101" pitchFamily="2" charset="-122"/>
            </a:endParaRPr>
          </a:p>
        </p:txBody>
      </p:sp>
      <p:sp>
        <p:nvSpPr>
          <p:cNvPr id="1032" name="Text Box 8"/>
          <p:cNvSpPr txBox="1"/>
          <p:nvPr/>
        </p:nvSpPr>
        <p:spPr>
          <a:xfrm>
            <a:off x="8224838" y="1825625"/>
            <a:ext cx="695325" cy="396875"/>
          </a:xfrm>
          <a:prstGeom prst="rect">
            <a:avLst/>
          </a:prstGeom>
          <a:solidFill>
            <a:schemeClr val="bg1"/>
          </a:solidFill>
          <a:ln w="9525">
            <a:noFill/>
          </a:ln>
        </p:spPr>
        <p:txBody>
          <a:bodyPr wrap="none">
            <a:spAutoFit/>
          </a:bodyPr>
          <a:p>
            <a:r>
              <a:rPr lang="zh-CN" altLang="en-US" sz="2000" b="1" dirty="0">
                <a:latin typeface="Arial" panose="020B0604020202020204" pitchFamily="34" charset="0"/>
                <a:ea typeface="SimSun" panose="02010600030101010101" pitchFamily="2" charset="-122"/>
              </a:rPr>
              <a:t>刺突</a:t>
            </a:r>
            <a:endParaRPr lang="zh-CN" altLang="en-US" sz="2000" b="1" dirty="0">
              <a:latin typeface="Arial" panose="020B0604020202020204" pitchFamily="34" charset="0"/>
              <a:ea typeface="SimSun" panose="02010600030101010101" pitchFamily="2" charset="-122"/>
            </a:endParaRPr>
          </a:p>
        </p:txBody>
      </p:sp>
      <p:sp>
        <p:nvSpPr>
          <p:cNvPr id="1033" name="Text Box 7"/>
          <p:cNvSpPr txBox="1"/>
          <p:nvPr/>
        </p:nvSpPr>
        <p:spPr>
          <a:xfrm>
            <a:off x="6018213" y="5094288"/>
            <a:ext cx="2508250" cy="400050"/>
          </a:xfrm>
          <a:prstGeom prst="rect">
            <a:avLst/>
          </a:prstGeom>
          <a:noFill/>
          <a:ln w="9525">
            <a:noFill/>
          </a:ln>
        </p:spPr>
        <p:txBody>
          <a:bodyPr wrap="none">
            <a:spAutoFit/>
          </a:bodyPr>
          <a:p>
            <a:r>
              <a:rPr lang="zh-CN" altLang="en-US" sz="2000" b="1" dirty="0">
                <a:latin typeface="Arial" panose="020B0604020202020204" pitchFamily="34" charset="0"/>
                <a:ea typeface="SimSun" panose="02010600030101010101" pitchFamily="2" charset="-122"/>
              </a:rPr>
              <a:t>有囊膜病毒模式结构</a:t>
            </a:r>
            <a:endParaRPr lang="zh-CN" altLang="en-US" sz="2000" b="1" dirty="0">
              <a:latin typeface="Arial" panose="020B0604020202020204" pitchFamily="34" charset="0"/>
              <a:ea typeface="SimSun"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3475" name="Picture 3" descr="病毒a"/>
          <p:cNvPicPr>
            <a:picLocks noChangeAspect="1"/>
          </p:cNvPicPr>
          <p:nvPr/>
        </p:nvPicPr>
        <p:blipFill>
          <a:blip r:embed="rId1"/>
          <a:stretch>
            <a:fillRect/>
          </a:stretch>
        </p:blipFill>
        <p:spPr>
          <a:xfrm>
            <a:off x="608013" y="1644650"/>
            <a:ext cx="2111375" cy="1530350"/>
          </a:xfrm>
          <a:prstGeom prst="rect">
            <a:avLst/>
          </a:prstGeom>
          <a:noFill/>
          <a:ln w="19050" cap="flat" cmpd="sng">
            <a:solidFill>
              <a:srgbClr val="FF0033"/>
            </a:solidFill>
            <a:prstDash val="solid"/>
            <a:miter/>
            <a:headEnd type="none" w="med" len="med"/>
            <a:tailEnd type="none" w="med" len="med"/>
          </a:ln>
        </p:spPr>
      </p:pic>
      <p:pic>
        <p:nvPicPr>
          <p:cNvPr id="233476" name="Picture 4" descr="杆状病毒"/>
          <p:cNvPicPr>
            <a:picLocks noChangeAspect="1"/>
          </p:cNvPicPr>
          <p:nvPr/>
        </p:nvPicPr>
        <p:blipFill>
          <a:blip r:embed="rId2"/>
          <a:stretch>
            <a:fillRect/>
          </a:stretch>
        </p:blipFill>
        <p:spPr>
          <a:xfrm>
            <a:off x="539750" y="3159125"/>
            <a:ext cx="2217738" cy="1697038"/>
          </a:xfrm>
          <a:prstGeom prst="rect">
            <a:avLst/>
          </a:prstGeom>
          <a:noFill/>
          <a:ln w="9525">
            <a:noFill/>
          </a:ln>
        </p:spPr>
      </p:pic>
      <p:pic>
        <p:nvPicPr>
          <p:cNvPr id="233477" name="Picture 5" descr="Ecoli-T4"/>
          <p:cNvPicPr>
            <a:picLocks noChangeAspect="1"/>
          </p:cNvPicPr>
          <p:nvPr/>
        </p:nvPicPr>
        <p:blipFill>
          <a:blip r:embed="rId3"/>
          <a:stretch>
            <a:fillRect/>
          </a:stretch>
        </p:blipFill>
        <p:spPr>
          <a:xfrm>
            <a:off x="577850" y="4856163"/>
            <a:ext cx="2141538" cy="1884362"/>
          </a:xfrm>
          <a:prstGeom prst="rect">
            <a:avLst/>
          </a:prstGeom>
          <a:noFill/>
          <a:ln w="19050" cap="flat" cmpd="sng">
            <a:solidFill>
              <a:srgbClr val="FF0033"/>
            </a:solidFill>
            <a:prstDash val="solid"/>
            <a:miter/>
            <a:headEnd type="none" w="med" len="med"/>
            <a:tailEnd type="none" w="med" len="med"/>
          </a:ln>
        </p:spPr>
      </p:pic>
      <p:sp>
        <p:nvSpPr>
          <p:cNvPr id="29701" name="Text Box 6"/>
          <p:cNvSpPr txBox="1"/>
          <p:nvPr/>
        </p:nvSpPr>
        <p:spPr>
          <a:xfrm>
            <a:off x="3563938" y="1827213"/>
            <a:ext cx="4876800" cy="4359275"/>
          </a:xfrm>
          <a:prstGeom prst="rect">
            <a:avLst/>
          </a:prstGeom>
          <a:noFill/>
          <a:ln w="9525">
            <a:noFill/>
          </a:ln>
        </p:spPr>
        <p:txBody>
          <a:bodyPr>
            <a:spAutoFit/>
          </a:bodyPr>
          <a:p>
            <a:pPr>
              <a:lnSpc>
                <a:spcPct val="125000"/>
              </a:lnSpc>
              <a:spcBef>
                <a:spcPct val="20000"/>
              </a:spcBef>
              <a:buClr>
                <a:srgbClr val="FF9900"/>
              </a:buClr>
              <a:buSzPct val="60000"/>
              <a:buFont typeface="Wingdings 2" panose="05020102010507070707" pitchFamily="18" charset="2"/>
            </a:pPr>
            <a:r>
              <a:rPr lang="zh-CN" altLang="en-GB" sz="2800" b="1" dirty="0">
                <a:solidFill>
                  <a:srgbClr val="FF6600"/>
                </a:solidFill>
                <a:latin typeface="SimSun" panose="02010600030101010101" pitchFamily="2" charset="-122"/>
                <a:ea typeface="SimSun" panose="02010600030101010101" pitchFamily="2" charset="-122"/>
              </a:rPr>
              <a:t>三类典型形态的</a:t>
            </a:r>
            <a:r>
              <a:rPr lang="zh-CN" altLang="en-US" sz="2800" b="1" dirty="0">
                <a:solidFill>
                  <a:srgbClr val="FF6600"/>
                </a:solidFill>
                <a:latin typeface="SimSun" panose="02010600030101010101" pitchFamily="2" charset="-122"/>
                <a:ea typeface="SimSun" panose="02010600030101010101" pitchFamily="2" charset="-122"/>
              </a:rPr>
              <a:t>病毒：</a:t>
            </a:r>
            <a:endParaRPr lang="zh-CN" altLang="en-US" sz="2800" b="1" dirty="0">
              <a:solidFill>
                <a:srgbClr val="FF6600"/>
              </a:solidFill>
              <a:latin typeface="SimSun" panose="02010600030101010101" pitchFamily="2" charset="-122"/>
              <a:ea typeface="SimSun" panose="02010600030101010101" pitchFamily="2" charset="-122"/>
            </a:endParaRPr>
          </a:p>
          <a:p>
            <a:pPr>
              <a:lnSpc>
                <a:spcPct val="125000"/>
              </a:lnSpc>
              <a:buFontTx/>
              <a:buChar char="•"/>
            </a:pPr>
            <a:r>
              <a:rPr lang="zh-CN" altLang="en-US" sz="2800" b="1" dirty="0">
                <a:solidFill>
                  <a:srgbClr val="FF6600"/>
                </a:solidFill>
                <a:latin typeface="SimSun" panose="02010600030101010101" pitchFamily="2" charset="-122"/>
                <a:ea typeface="SimSun" panose="02010600030101010101" pitchFamily="2" charset="-122"/>
              </a:rPr>
              <a:t>廿面体对称</a:t>
            </a:r>
            <a:r>
              <a:rPr lang="zh-CN" altLang="en-US" sz="2800" b="1" dirty="0">
                <a:latin typeface="SimSun" panose="02010600030101010101" pitchFamily="2" charset="-122"/>
                <a:ea typeface="SimSun" panose="02010600030101010101" pitchFamily="2" charset="-122"/>
              </a:rPr>
              <a:t>的结构</a:t>
            </a:r>
            <a:r>
              <a:rPr lang="en-US" altLang="zh-CN" sz="2800" b="1" dirty="0">
                <a:latin typeface="SimSun" panose="02010600030101010101" pitchFamily="2" charset="-122"/>
                <a:ea typeface="SimSun" panose="02010600030101010101" pitchFamily="2" charset="-122"/>
              </a:rPr>
              <a:t>(</a:t>
            </a:r>
            <a:r>
              <a:rPr lang="zh-CN" altLang="en-US" sz="2800" b="1" dirty="0">
                <a:latin typeface="SimSun" panose="02010600030101010101" pitchFamily="2" charset="-122"/>
                <a:ea typeface="SimSun" panose="02010600030101010101" pitchFamily="2" charset="-122"/>
              </a:rPr>
              <a:t>球状</a:t>
            </a:r>
            <a:r>
              <a:rPr lang="en-US" altLang="zh-CN" sz="2800" b="1" dirty="0">
                <a:latin typeface="SimSun" panose="02010600030101010101" pitchFamily="2" charset="-122"/>
                <a:ea typeface="SimSun" panose="02010600030101010101" pitchFamily="2" charset="-122"/>
              </a:rPr>
              <a:t>) </a:t>
            </a:r>
            <a:endParaRPr lang="en-US" altLang="zh-CN" sz="2800" b="1" dirty="0">
              <a:latin typeface="SimSun" panose="02010600030101010101" pitchFamily="2" charset="-122"/>
              <a:ea typeface="SimSun" panose="02010600030101010101" pitchFamily="2" charset="-122"/>
            </a:endParaRPr>
          </a:p>
          <a:p>
            <a:pPr>
              <a:lnSpc>
                <a:spcPct val="125000"/>
              </a:lnSpc>
              <a:buFontTx/>
              <a:buChar char="•"/>
            </a:pPr>
            <a:r>
              <a:rPr lang="zh-CN" altLang="en-US" sz="2800" b="1" dirty="0">
                <a:solidFill>
                  <a:srgbClr val="FF6600"/>
                </a:solidFill>
                <a:latin typeface="SimSun" panose="02010600030101010101" pitchFamily="2" charset="-122"/>
                <a:ea typeface="SimSun" panose="02010600030101010101" pitchFamily="2" charset="-122"/>
              </a:rPr>
              <a:t>螺旋对称</a:t>
            </a:r>
            <a:r>
              <a:rPr lang="zh-CN" altLang="en-US" sz="2800" b="1" dirty="0">
                <a:latin typeface="SimSun" panose="02010600030101010101" pitchFamily="2" charset="-122"/>
                <a:ea typeface="SimSun" panose="02010600030101010101" pitchFamily="2" charset="-122"/>
              </a:rPr>
              <a:t>的结构</a:t>
            </a:r>
            <a:r>
              <a:rPr lang="en-US" altLang="zh-CN" sz="2800" b="1" dirty="0">
                <a:latin typeface="SimSun" panose="02010600030101010101" pitchFamily="2" charset="-122"/>
                <a:ea typeface="SimSun" panose="02010600030101010101" pitchFamily="2" charset="-122"/>
              </a:rPr>
              <a:t>(</a:t>
            </a:r>
            <a:r>
              <a:rPr lang="zh-CN" altLang="en-US" sz="2800" b="1" dirty="0">
                <a:latin typeface="SimSun" panose="02010600030101010101" pitchFamily="2" charset="-122"/>
                <a:ea typeface="SimSun" panose="02010600030101010101" pitchFamily="2" charset="-122"/>
              </a:rPr>
              <a:t>杆状</a:t>
            </a:r>
            <a:r>
              <a:rPr lang="en-US" altLang="zh-CN" sz="2800" b="1" dirty="0">
                <a:latin typeface="SimSun" panose="02010600030101010101" pitchFamily="2" charset="-122"/>
                <a:ea typeface="SimSun" panose="02010600030101010101" pitchFamily="2" charset="-122"/>
              </a:rPr>
              <a:t>) </a:t>
            </a:r>
            <a:endParaRPr lang="en-US" altLang="zh-CN" sz="2800" b="1" dirty="0">
              <a:latin typeface="SimSun" panose="02010600030101010101" pitchFamily="2" charset="-122"/>
              <a:ea typeface="SimSun" panose="02010600030101010101" pitchFamily="2" charset="-122"/>
            </a:endParaRPr>
          </a:p>
          <a:p>
            <a:pPr>
              <a:lnSpc>
                <a:spcPct val="125000"/>
              </a:lnSpc>
              <a:buFontTx/>
              <a:buChar char="•"/>
            </a:pPr>
            <a:r>
              <a:rPr lang="zh-CN" altLang="en-US" sz="2800" b="1" dirty="0">
                <a:solidFill>
                  <a:srgbClr val="FF6600"/>
                </a:solidFill>
                <a:latin typeface="SimSun" panose="02010600030101010101" pitchFamily="2" charset="-122"/>
                <a:ea typeface="SimSun" panose="02010600030101010101" pitchFamily="2" charset="-122"/>
              </a:rPr>
              <a:t>复合对称</a:t>
            </a:r>
            <a:r>
              <a:rPr lang="zh-CN" altLang="en-US" sz="2800" b="1" dirty="0">
                <a:latin typeface="SimSun" panose="02010600030101010101" pitchFamily="2" charset="-122"/>
                <a:ea typeface="SimSun" panose="02010600030101010101" pitchFamily="2" charset="-122"/>
              </a:rPr>
              <a:t>的结构</a:t>
            </a:r>
            <a:r>
              <a:rPr lang="en-US" altLang="zh-CN" sz="2800" b="1" dirty="0">
                <a:latin typeface="SimSun" panose="02010600030101010101" pitchFamily="2" charset="-122"/>
                <a:ea typeface="SimSun" panose="02010600030101010101" pitchFamily="2" charset="-122"/>
              </a:rPr>
              <a:t>(</a:t>
            </a:r>
            <a:r>
              <a:rPr lang="zh-CN" altLang="en-US" sz="2800" b="1" dirty="0">
                <a:latin typeface="SimSun" panose="02010600030101010101" pitchFamily="2" charset="-122"/>
                <a:ea typeface="SimSun" panose="02010600030101010101" pitchFamily="2" charset="-122"/>
              </a:rPr>
              <a:t>蝌蚪状</a:t>
            </a:r>
            <a:r>
              <a:rPr lang="en-US" altLang="zh-CN" sz="2800" b="1" dirty="0">
                <a:latin typeface="SimSun" panose="02010600030101010101" pitchFamily="2" charset="-122"/>
                <a:ea typeface="SimSun" panose="02010600030101010101" pitchFamily="2" charset="-122"/>
              </a:rPr>
              <a:t>)</a:t>
            </a:r>
            <a:endParaRPr lang="en-US" altLang="zh-CN" sz="2800" b="1" dirty="0">
              <a:latin typeface="SimSun" panose="02010600030101010101" pitchFamily="2" charset="-122"/>
              <a:ea typeface="SimSun" panose="02010600030101010101" pitchFamily="2" charset="-122"/>
            </a:endParaRPr>
          </a:p>
          <a:p>
            <a:pPr>
              <a:lnSpc>
                <a:spcPct val="125000"/>
              </a:lnSpc>
            </a:pPr>
            <a:r>
              <a:rPr lang="en-US" altLang="zh-CN" sz="2800" b="1" dirty="0">
                <a:latin typeface="SimSun" panose="02010600030101010101" pitchFamily="2" charset="-122"/>
                <a:ea typeface="SimSun" panose="02010600030101010101" pitchFamily="2" charset="-122"/>
              </a:rPr>
              <a:t>    </a:t>
            </a:r>
            <a:r>
              <a:rPr lang="zh-CN" altLang="en-US" sz="2800" b="1" dirty="0">
                <a:latin typeface="SimSun" panose="02010600030101010101" pitchFamily="2" charset="-122"/>
                <a:ea typeface="SimSun" panose="02010600030101010101" pitchFamily="2" charset="-122"/>
              </a:rPr>
              <a:t>大肠杆菌的</a:t>
            </a:r>
            <a:r>
              <a:rPr lang="en-US" altLang="zh-CN" sz="2800" b="1" dirty="0">
                <a:latin typeface="SimSun" panose="02010600030101010101" pitchFamily="2" charset="-122"/>
                <a:ea typeface="SimSun" panose="02010600030101010101" pitchFamily="2" charset="-122"/>
              </a:rPr>
              <a:t>T</a:t>
            </a:r>
            <a:r>
              <a:rPr lang="zh-CN" altLang="en-US" sz="2800" b="1" dirty="0">
                <a:latin typeface="SimSun" panose="02010600030101010101" pitchFamily="2" charset="-122"/>
                <a:ea typeface="SimSun" panose="02010600030101010101" pitchFamily="2" charset="-122"/>
              </a:rPr>
              <a:t>偶数噬菌体是由椭圆形的二十面体头部和螺旋对称的尾部组合而成，是病毒中复合对称的代表。</a:t>
            </a:r>
            <a:endParaRPr lang="zh-CN" altLang="en-US" dirty="0">
              <a:latin typeface="SimSun" panose="02010600030101010101" pitchFamily="2" charset="-122"/>
              <a:ea typeface="SimSun" panose="02010600030101010101" pitchFamily="2" charset="-122"/>
            </a:endParaRPr>
          </a:p>
        </p:txBody>
      </p:sp>
      <p:sp>
        <p:nvSpPr>
          <p:cNvPr id="29702" name="矩形 1"/>
          <p:cNvSpPr/>
          <p:nvPr/>
        </p:nvSpPr>
        <p:spPr>
          <a:xfrm>
            <a:off x="468313" y="836613"/>
            <a:ext cx="3706812" cy="584200"/>
          </a:xfrm>
          <a:prstGeom prst="rect">
            <a:avLst/>
          </a:prstGeom>
          <a:noFill/>
          <a:ln w="9525">
            <a:noFill/>
          </a:ln>
        </p:spPr>
        <p:txBody>
          <a:bodyPr wrap="none">
            <a:spAutoFit/>
          </a:bodyPr>
          <a:p>
            <a:r>
              <a:rPr lang="zh-CN" altLang="en-US" sz="3200" b="1" dirty="0">
                <a:solidFill>
                  <a:srgbClr val="C00000"/>
                </a:solidFill>
                <a:latin typeface="SimSun" panose="02010600030101010101" pitchFamily="2" charset="-122"/>
                <a:ea typeface="SimSun" panose="02010600030101010101" pitchFamily="2" charset="-122"/>
              </a:rPr>
              <a:t>（</a:t>
            </a:r>
            <a:r>
              <a:rPr lang="en-US" altLang="zh-CN" sz="3200" b="1" dirty="0">
                <a:solidFill>
                  <a:srgbClr val="C00000"/>
                </a:solidFill>
                <a:latin typeface="SimSun" panose="02010600030101010101" pitchFamily="2" charset="-122"/>
                <a:ea typeface="SimSun" panose="02010600030101010101" pitchFamily="2" charset="-122"/>
              </a:rPr>
              <a:t>2</a:t>
            </a:r>
            <a:r>
              <a:rPr lang="zh-CN" altLang="en-US" sz="3200" b="1" dirty="0">
                <a:solidFill>
                  <a:srgbClr val="C00000"/>
                </a:solidFill>
                <a:latin typeface="SimSun" panose="02010600030101010101" pitchFamily="2" charset="-122"/>
                <a:ea typeface="SimSun" panose="02010600030101010101" pitchFamily="2" charset="-122"/>
              </a:rPr>
              <a:t>）病毒的对称性</a:t>
            </a:r>
            <a:endParaRPr lang="zh-CN" altLang="en-US" sz="3200" dirty="0">
              <a:solidFill>
                <a:srgbClr val="C00000"/>
              </a:solidFill>
              <a:latin typeface="SimSun" panose="02010600030101010101" pitchFamily="2" charset="-122"/>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33475"/>
                                        </p:tgtEl>
                                        <p:attrNameLst>
                                          <p:attrName>style.visibility</p:attrName>
                                        </p:attrNameLst>
                                      </p:cBhvr>
                                      <p:to>
                                        <p:strVal val="visible"/>
                                      </p:to>
                                    </p:set>
                                    <p:animEffect transition="in" filter="dissolve">
                                      <p:cBhvr>
                                        <p:cTn id="7" dur="500"/>
                                        <p:tgtEl>
                                          <p:spTgt spid="23347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33476"/>
                                        </p:tgtEl>
                                        <p:attrNameLst>
                                          <p:attrName>style.visibility</p:attrName>
                                        </p:attrNameLst>
                                      </p:cBhvr>
                                      <p:to>
                                        <p:strVal val="visible"/>
                                      </p:to>
                                    </p:set>
                                    <p:animEffect transition="in" filter="dissolve">
                                      <p:cBhvr>
                                        <p:cTn id="11" dur="500"/>
                                        <p:tgtEl>
                                          <p:spTgt spid="23347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33477"/>
                                        </p:tgtEl>
                                        <p:attrNameLst>
                                          <p:attrName>style.visibility</p:attrName>
                                        </p:attrNameLst>
                                      </p:cBhvr>
                                      <p:to>
                                        <p:strVal val="visible"/>
                                      </p:to>
                                    </p:set>
                                    <p:animEffect transition="in" filter="dissolve">
                                      <p:cBhvr>
                                        <p:cTn id="15" dur="500"/>
                                        <p:tgtEl>
                                          <p:spTgt spid="233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2"/>
          <p:cNvSpPr txBox="1"/>
          <p:nvPr/>
        </p:nvSpPr>
        <p:spPr>
          <a:xfrm>
            <a:off x="555625" y="195263"/>
            <a:ext cx="3040063" cy="1066800"/>
          </a:xfrm>
          <a:prstGeom prst="rect">
            <a:avLst/>
          </a:prstGeom>
          <a:noFill/>
          <a:ln w="9525">
            <a:noFill/>
          </a:ln>
        </p:spPr>
        <p:txBody>
          <a:bodyPr wrap="none">
            <a:spAutoFit/>
          </a:bodyPr>
          <a:p>
            <a:endParaRPr lang="en-US" altLang="zh-CN" sz="3200" b="1" dirty="0">
              <a:latin typeface="Arial" panose="020B0604020202020204" pitchFamily="34" charset="0"/>
              <a:ea typeface="SimSun" panose="02010600030101010101" pitchFamily="2" charset="-122"/>
            </a:endParaRPr>
          </a:p>
          <a:p>
            <a:r>
              <a:rPr lang="zh-CN" altLang="en-US" sz="3200" b="1" dirty="0">
                <a:solidFill>
                  <a:srgbClr val="C00000"/>
                </a:solidFill>
                <a:latin typeface="Arial" panose="020B0604020202020204" pitchFamily="34" charset="0"/>
                <a:ea typeface="SimSun" panose="02010600030101010101" pitchFamily="2" charset="-122"/>
              </a:rPr>
              <a:t>病毒的结构类型</a:t>
            </a:r>
            <a:endParaRPr lang="zh-CN" altLang="en-US" sz="3200" b="1" dirty="0">
              <a:solidFill>
                <a:srgbClr val="C00000"/>
              </a:solidFill>
              <a:latin typeface="Arial" panose="020B0604020202020204" pitchFamily="34" charset="0"/>
              <a:ea typeface="SimSun" panose="02010600030101010101" pitchFamily="2" charset="-122"/>
            </a:endParaRPr>
          </a:p>
        </p:txBody>
      </p:sp>
      <p:sp>
        <p:nvSpPr>
          <p:cNvPr id="32771" name="Rectangle 3"/>
          <p:cNvSpPr/>
          <p:nvPr/>
        </p:nvSpPr>
        <p:spPr>
          <a:xfrm>
            <a:off x="1727200" y="2384425"/>
            <a:ext cx="1717675" cy="396875"/>
          </a:xfrm>
          <a:prstGeom prst="rect">
            <a:avLst/>
          </a:prstGeom>
          <a:noFill/>
          <a:ln w="9525">
            <a:noFill/>
          </a:ln>
        </p:spPr>
        <p:txBody>
          <a:bodyPr wrap="none" anchor="ctr" anchorCtr="0">
            <a:spAutoFit/>
          </a:bodyPr>
          <a:p>
            <a:r>
              <a:rPr lang="zh-CN" altLang="en-US" sz="2000" b="1" dirty="0">
                <a:latin typeface="Arial" panose="020B0604020202020204" pitchFamily="34" charset="0"/>
                <a:ea typeface="SimSun" panose="02010600030101010101" pitchFamily="2" charset="-122"/>
              </a:rPr>
              <a:t>螺旋对称结构</a:t>
            </a:r>
            <a:endParaRPr lang="zh-CN" altLang="en-US" sz="2000" dirty="0">
              <a:latin typeface="Arial" panose="020B0604020202020204" pitchFamily="34" charset="0"/>
              <a:ea typeface="SimSun" panose="02010600030101010101" pitchFamily="2" charset="-122"/>
            </a:endParaRPr>
          </a:p>
        </p:txBody>
      </p:sp>
      <p:sp>
        <p:nvSpPr>
          <p:cNvPr id="32772" name="Rectangle 4"/>
          <p:cNvSpPr/>
          <p:nvPr/>
        </p:nvSpPr>
        <p:spPr>
          <a:xfrm>
            <a:off x="1727200" y="4113213"/>
            <a:ext cx="2228850" cy="396875"/>
          </a:xfrm>
          <a:prstGeom prst="rect">
            <a:avLst/>
          </a:prstGeom>
          <a:noFill/>
          <a:ln w="9525">
            <a:noFill/>
          </a:ln>
        </p:spPr>
        <p:txBody>
          <a:bodyPr wrap="none" anchor="ctr" anchorCtr="0">
            <a:spAutoFit/>
          </a:bodyPr>
          <a:p>
            <a:r>
              <a:rPr lang="zh-CN" altLang="en-US" sz="2000" b="1" dirty="0">
                <a:latin typeface="Arial" panose="020B0604020202020204" pitchFamily="34" charset="0"/>
                <a:ea typeface="SimSun" panose="02010600030101010101" pitchFamily="2" charset="-122"/>
              </a:rPr>
              <a:t>二十面体对称结构</a:t>
            </a:r>
            <a:endParaRPr lang="zh-CN" altLang="en-US" sz="2000" dirty="0">
              <a:latin typeface="Arial" panose="020B0604020202020204" pitchFamily="34" charset="0"/>
              <a:ea typeface="SimSun" panose="02010600030101010101" pitchFamily="2" charset="-122"/>
            </a:endParaRPr>
          </a:p>
        </p:txBody>
      </p:sp>
      <p:sp>
        <p:nvSpPr>
          <p:cNvPr id="32773" name="Rectangle 5"/>
          <p:cNvSpPr/>
          <p:nvPr/>
        </p:nvSpPr>
        <p:spPr>
          <a:xfrm>
            <a:off x="1727200" y="5481638"/>
            <a:ext cx="1787525" cy="396875"/>
          </a:xfrm>
          <a:prstGeom prst="rect">
            <a:avLst/>
          </a:prstGeom>
          <a:noFill/>
          <a:ln w="9525">
            <a:noFill/>
          </a:ln>
        </p:spPr>
        <p:txBody>
          <a:bodyPr wrap="none" anchor="ctr" anchorCtr="0">
            <a:spAutoFit/>
          </a:bodyPr>
          <a:p>
            <a:r>
              <a:rPr lang="zh-CN" altLang="en-US" sz="2000" b="1" dirty="0">
                <a:latin typeface="Arial" panose="020B0604020202020204" pitchFamily="34" charset="0"/>
                <a:ea typeface="SimSun" panose="02010600030101010101" pitchFamily="2" charset="-122"/>
              </a:rPr>
              <a:t>复合对称结构</a:t>
            </a:r>
            <a:r>
              <a:rPr lang="zh-CN" altLang="en-US" sz="2000" dirty="0">
                <a:latin typeface="Arial" panose="020B0604020202020204" pitchFamily="34" charset="0"/>
                <a:ea typeface="SimSun" panose="02010600030101010101" pitchFamily="2" charset="-122"/>
              </a:rPr>
              <a:t> </a:t>
            </a:r>
            <a:endParaRPr lang="zh-CN" altLang="en-US" sz="2000" dirty="0">
              <a:latin typeface="Arial" panose="020B0604020202020204" pitchFamily="34" charset="0"/>
              <a:ea typeface="SimSun" panose="02010600030101010101" pitchFamily="2" charset="-122"/>
            </a:endParaRPr>
          </a:p>
        </p:txBody>
      </p:sp>
      <p:sp>
        <p:nvSpPr>
          <p:cNvPr id="32774" name="Text Box 6"/>
          <p:cNvSpPr txBox="1"/>
          <p:nvPr/>
        </p:nvSpPr>
        <p:spPr>
          <a:xfrm>
            <a:off x="3671888" y="1855788"/>
            <a:ext cx="1463675" cy="396875"/>
          </a:xfrm>
          <a:prstGeom prst="rect">
            <a:avLst/>
          </a:prstGeom>
          <a:noFill/>
          <a:ln w="9525">
            <a:noFill/>
          </a:ln>
        </p:spPr>
        <p:txBody>
          <a:bodyPr>
            <a:spAutoFit/>
          </a:bodyPr>
          <a:p>
            <a:r>
              <a:rPr lang="zh-CN" altLang="en-US" sz="2000" b="1" dirty="0">
                <a:latin typeface="Arial" panose="020B0604020202020204" pitchFamily="34" charset="0"/>
                <a:ea typeface="SimSun" panose="02010600030101010101" pitchFamily="2" charset="-122"/>
              </a:rPr>
              <a:t>无</a:t>
            </a:r>
            <a:r>
              <a:rPr lang="zh-CN" altLang="en-US" sz="1800" b="1" dirty="0">
                <a:latin typeface="Arial" panose="020B0604020202020204" pitchFamily="34" charset="0"/>
                <a:ea typeface="SimSun" panose="02010600030101010101" pitchFamily="2" charset="-122"/>
              </a:rPr>
              <a:t>囊</a:t>
            </a:r>
            <a:r>
              <a:rPr lang="zh-CN" altLang="en-US" sz="2000" b="1" dirty="0">
                <a:latin typeface="Arial" panose="020B0604020202020204" pitchFamily="34" charset="0"/>
                <a:ea typeface="SimSun" panose="02010600030101010101" pitchFamily="2" charset="-122"/>
              </a:rPr>
              <a:t>膜</a:t>
            </a:r>
            <a:endParaRPr lang="zh-CN" altLang="en-US" sz="2000" b="1" dirty="0">
              <a:latin typeface="Arial" panose="020B0604020202020204" pitchFamily="34" charset="0"/>
              <a:ea typeface="SimSun" panose="02010600030101010101" pitchFamily="2" charset="-122"/>
            </a:endParaRPr>
          </a:p>
        </p:txBody>
      </p:sp>
      <p:sp>
        <p:nvSpPr>
          <p:cNvPr id="32775" name="Text Box 7"/>
          <p:cNvSpPr txBox="1"/>
          <p:nvPr/>
        </p:nvSpPr>
        <p:spPr>
          <a:xfrm>
            <a:off x="4895850" y="1520825"/>
            <a:ext cx="4356100" cy="946150"/>
          </a:xfrm>
          <a:prstGeom prst="rect">
            <a:avLst/>
          </a:prstGeom>
          <a:noFill/>
          <a:ln w="9525">
            <a:noFill/>
          </a:ln>
        </p:spPr>
        <p:txBody>
          <a:bodyPr>
            <a:spAutoFit/>
          </a:bodyPr>
          <a:p>
            <a:pPr>
              <a:lnSpc>
                <a:spcPct val="140000"/>
              </a:lnSpc>
            </a:pPr>
            <a:r>
              <a:rPr lang="zh-CN" altLang="en-US" sz="2000" b="1" dirty="0">
                <a:latin typeface="Arial" panose="020B0604020202020204" pitchFamily="34" charset="0"/>
                <a:ea typeface="SimSun" panose="02010600030101010101" pitchFamily="2" charset="-122"/>
              </a:rPr>
              <a:t>杆状：烟草花叶病毒等</a:t>
            </a:r>
            <a:endParaRPr lang="zh-CN" altLang="en-US" sz="2000" b="1" dirty="0">
              <a:latin typeface="Arial" panose="020B0604020202020204" pitchFamily="34" charset="0"/>
              <a:ea typeface="SimSun" panose="02010600030101010101" pitchFamily="2" charset="-122"/>
            </a:endParaRPr>
          </a:p>
          <a:p>
            <a:pPr>
              <a:lnSpc>
                <a:spcPct val="140000"/>
              </a:lnSpc>
            </a:pPr>
            <a:r>
              <a:rPr lang="zh-CN" altLang="en-US" sz="2000" b="1" dirty="0">
                <a:latin typeface="Arial" panose="020B0604020202020204" pitchFamily="34" charset="0"/>
                <a:ea typeface="SimSun" panose="02010600030101010101" pitchFamily="2" charset="-122"/>
              </a:rPr>
              <a:t>丝状：大肠杆菌</a:t>
            </a:r>
            <a:r>
              <a:rPr lang="en-US" altLang="zh-CN" sz="2000" b="1" dirty="0">
                <a:latin typeface="Arial" panose="020B0604020202020204" pitchFamily="34" charset="0"/>
                <a:ea typeface="SimSun" panose="02010600030101010101" pitchFamily="2" charset="-122"/>
              </a:rPr>
              <a:t>M13</a:t>
            </a:r>
            <a:r>
              <a:rPr lang="zh-CN" altLang="en-US" sz="2000" b="1" dirty="0">
                <a:latin typeface="Arial" panose="020B0604020202020204" pitchFamily="34" charset="0"/>
                <a:ea typeface="SimSun" panose="02010600030101010101" pitchFamily="2" charset="-122"/>
              </a:rPr>
              <a:t>噬菌体等</a:t>
            </a:r>
            <a:endParaRPr lang="zh-CN" altLang="en-US" sz="2000" b="1" dirty="0">
              <a:latin typeface="Arial" panose="020B0604020202020204" pitchFamily="34" charset="0"/>
              <a:ea typeface="SimSun" panose="02010600030101010101" pitchFamily="2" charset="-122"/>
            </a:endParaRPr>
          </a:p>
        </p:txBody>
      </p:sp>
      <p:sp>
        <p:nvSpPr>
          <p:cNvPr id="32776" name="Text Box 8"/>
          <p:cNvSpPr txBox="1"/>
          <p:nvPr/>
        </p:nvSpPr>
        <p:spPr>
          <a:xfrm>
            <a:off x="4895850" y="2457450"/>
            <a:ext cx="4356100" cy="1038225"/>
          </a:xfrm>
          <a:prstGeom prst="rect">
            <a:avLst/>
          </a:prstGeom>
          <a:noFill/>
          <a:ln w="9525">
            <a:noFill/>
          </a:ln>
        </p:spPr>
        <p:txBody>
          <a:bodyPr>
            <a:spAutoFit/>
          </a:bodyPr>
          <a:p>
            <a:pPr>
              <a:lnSpc>
                <a:spcPct val="140000"/>
              </a:lnSpc>
              <a:spcAft>
                <a:spcPct val="30000"/>
              </a:spcAft>
            </a:pPr>
            <a:r>
              <a:rPr lang="zh-CN" altLang="en-US" sz="2000" b="1" dirty="0">
                <a:latin typeface="Arial" panose="020B0604020202020204" pitchFamily="34" charset="0"/>
                <a:ea typeface="SimSun" panose="02010600030101010101" pitchFamily="2" charset="-122"/>
              </a:rPr>
              <a:t>卷曲状：流感病毒等</a:t>
            </a:r>
            <a:endParaRPr lang="zh-CN" altLang="en-US" sz="2000" b="1" dirty="0">
              <a:latin typeface="Arial" panose="020B0604020202020204" pitchFamily="34" charset="0"/>
              <a:ea typeface="SimSun" panose="02010600030101010101" pitchFamily="2" charset="-122"/>
            </a:endParaRPr>
          </a:p>
          <a:p>
            <a:pPr>
              <a:lnSpc>
                <a:spcPct val="140000"/>
              </a:lnSpc>
            </a:pPr>
            <a:r>
              <a:rPr lang="zh-CN" altLang="en-US" sz="2000" b="1" dirty="0">
                <a:latin typeface="Arial" panose="020B0604020202020204" pitchFamily="34" charset="0"/>
                <a:ea typeface="SimSun" panose="02010600030101010101" pitchFamily="2" charset="-122"/>
              </a:rPr>
              <a:t>弹状：狂犬病毒等</a:t>
            </a:r>
            <a:endParaRPr lang="zh-CN" altLang="en-US" sz="2000" b="1" dirty="0">
              <a:latin typeface="Arial" panose="020B0604020202020204" pitchFamily="34" charset="0"/>
              <a:ea typeface="SimSun" panose="02010600030101010101" pitchFamily="2" charset="-122"/>
            </a:endParaRPr>
          </a:p>
        </p:txBody>
      </p:sp>
      <p:sp>
        <p:nvSpPr>
          <p:cNvPr id="32777" name="Rectangle 9"/>
          <p:cNvSpPr/>
          <p:nvPr/>
        </p:nvSpPr>
        <p:spPr>
          <a:xfrm>
            <a:off x="3671888" y="2744788"/>
            <a:ext cx="1008062" cy="396875"/>
          </a:xfrm>
          <a:prstGeom prst="rect">
            <a:avLst/>
          </a:prstGeom>
          <a:noFill/>
          <a:ln w="9525">
            <a:noFill/>
          </a:ln>
        </p:spPr>
        <p:txBody>
          <a:bodyPr>
            <a:spAutoFit/>
          </a:bodyPr>
          <a:p>
            <a:r>
              <a:rPr lang="zh-CN" altLang="en-US" sz="2000" b="1" dirty="0">
                <a:latin typeface="Arial" panose="020B0604020202020204" pitchFamily="34" charset="0"/>
                <a:ea typeface="SimSun" panose="02010600030101010101" pitchFamily="2" charset="-122"/>
              </a:rPr>
              <a:t>有囊膜</a:t>
            </a:r>
            <a:endParaRPr lang="zh-CN" altLang="en-US" sz="2000" b="1" dirty="0">
              <a:latin typeface="Arial" panose="020B0604020202020204" pitchFamily="34" charset="0"/>
              <a:ea typeface="SimSun" panose="02010600030101010101" pitchFamily="2" charset="-122"/>
            </a:endParaRPr>
          </a:p>
        </p:txBody>
      </p:sp>
      <p:sp>
        <p:nvSpPr>
          <p:cNvPr id="32778" name="AutoShape 10"/>
          <p:cNvSpPr/>
          <p:nvPr/>
        </p:nvSpPr>
        <p:spPr>
          <a:xfrm>
            <a:off x="3600450" y="2025650"/>
            <a:ext cx="71438" cy="935038"/>
          </a:xfrm>
          <a:prstGeom prst="leftBrace">
            <a:avLst>
              <a:gd name="adj1" fmla="val 109073"/>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32779" name="AutoShape 11"/>
          <p:cNvSpPr/>
          <p:nvPr/>
        </p:nvSpPr>
        <p:spPr>
          <a:xfrm>
            <a:off x="3600450" y="5192713"/>
            <a:ext cx="71438" cy="935037"/>
          </a:xfrm>
          <a:prstGeom prst="leftBrace">
            <a:avLst>
              <a:gd name="adj1" fmla="val 109073"/>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32780" name="AutoShape 12"/>
          <p:cNvSpPr/>
          <p:nvPr/>
        </p:nvSpPr>
        <p:spPr>
          <a:xfrm>
            <a:off x="4679950" y="1809750"/>
            <a:ext cx="144463" cy="503238"/>
          </a:xfrm>
          <a:prstGeom prst="leftBrace">
            <a:avLst>
              <a:gd name="adj1" fmla="val 29029"/>
              <a:gd name="adj2" fmla="val 58991"/>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32781" name="AutoShape 13"/>
          <p:cNvSpPr/>
          <p:nvPr/>
        </p:nvSpPr>
        <p:spPr>
          <a:xfrm>
            <a:off x="4751388" y="2744788"/>
            <a:ext cx="144462" cy="503237"/>
          </a:xfrm>
          <a:prstGeom prst="leftBrace">
            <a:avLst>
              <a:gd name="adj1" fmla="val 29029"/>
              <a:gd name="adj2" fmla="val 58991"/>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32782" name="Text Box 14"/>
          <p:cNvSpPr txBox="1"/>
          <p:nvPr/>
        </p:nvSpPr>
        <p:spPr>
          <a:xfrm>
            <a:off x="4103688" y="3681413"/>
            <a:ext cx="1463675" cy="396875"/>
          </a:xfrm>
          <a:prstGeom prst="rect">
            <a:avLst/>
          </a:prstGeom>
          <a:noFill/>
          <a:ln w="9525">
            <a:noFill/>
          </a:ln>
        </p:spPr>
        <p:txBody>
          <a:bodyPr>
            <a:spAutoFit/>
          </a:bodyPr>
          <a:p>
            <a:r>
              <a:rPr lang="zh-CN" altLang="en-US" sz="2000" b="1" dirty="0">
                <a:latin typeface="Arial" panose="020B0604020202020204" pitchFamily="34" charset="0"/>
                <a:ea typeface="SimSun" panose="02010600030101010101" pitchFamily="2" charset="-122"/>
              </a:rPr>
              <a:t>无</a:t>
            </a:r>
            <a:r>
              <a:rPr lang="zh-CN" altLang="en-US" sz="1800" b="1" dirty="0">
                <a:latin typeface="Arial" panose="020B0604020202020204" pitchFamily="34" charset="0"/>
                <a:ea typeface="SimSun" panose="02010600030101010101" pitchFamily="2" charset="-122"/>
              </a:rPr>
              <a:t>囊</a:t>
            </a:r>
            <a:r>
              <a:rPr lang="zh-CN" altLang="en-US" sz="2000" b="1" dirty="0">
                <a:latin typeface="Arial" panose="020B0604020202020204" pitchFamily="34" charset="0"/>
                <a:ea typeface="SimSun" panose="02010600030101010101" pitchFamily="2" charset="-122"/>
              </a:rPr>
              <a:t>膜</a:t>
            </a:r>
            <a:endParaRPr lang="zh-CN" altLang="en-US" sz="2000" b="1" dirty="0">
              <a:latin typeface="Arial" panose="020B0604020202020204" pitchFamily="34" charset="0"/>
              <a:ea typeface="SimSun" panose="02010600030101010101" pitchFamily="2" charset="-122"/>
            </a:endParaRPr>
          </a:p>
        </p:txBody>
      </p:sp>
      <p:sp>
        <p:nvSpPr>
          <p:cNvPr id="32783" name="Rectangle 15"/>
          <p:cNvSpPr/>
          <p:nvPr/>
        </p:nvSpPr>
        <p:spPr>
          <a:xfrm>
            <a:off x="4103688" y="4570413"/>
            <a:ext cx="4897437" cy="396875"/>
          </a:xfrm>
          <a:prstGeom prst="rect">
            <a:avLst/>
          </a:prstGeom>
          <a:noFill/>
          <a:ln w="9525">
            <a:noFill/>
          </a:ln>
        </p:spPr>
        <p:txBody>
          <a:bodyPr>
            <a:spAutoFit/>
          </a:bodyPr>
          <a:p>
            <a:r>
              <a:rPr lang="zh-CN" altLang="en-US" sz="2000" b="1" dirty="0">
                <a:latin typeface="Arial" panose="020B0604020202020204" pitchFamily="34" charset="0"/>
                <a:ea typeface="SimSun" panose="02010600030101010101" pitchFamily="2" charset="-122"/>
              </a:rPr>
              <a:t>有</a:t>
            </a:r>
            <a:r>
              <a:rPr lang="zh-CN" altLang="en-US" sz="1800" b="1" dirty="0">
                <a:latin typeface="Arial" panose="020B0604020202020204" pitchFamily="34" charset="0"/>
                <a:ea typeface="SimSun" panose="02010600030101010101" pitchFamily="2" charset="-122"/>
              </a:rPr>
              <a:t>囊</a:t>
            </a:r>
            <a:r>
              <a:rPr lang="zh-CN" altLang="en-US" sz="2000" b="1" dirty="0">
                <a:latin typeface="Arial" panose="020B0604020202020204" pitchFamily="34" charset="0"/>
                <a:ea typeface="SimSun" panose="02010600030101010101" pitchFamily="2" charset="-122"/>
              </a:rPr>
              <a:t>膜：疱疹病毒</a:t>
            </a:r>
            <a:endParaRPr lang="zh-CN" altLang="en-US" sz="2000" b="1" dirty="0">
              <a:latin typeface="Arial" panose="020B0604020202020204" pitchFamily="34" charset="0"/>
              <a:ea typeface="SimSun" panose="02010600030101010101" pitchFamily="2" charset="-122"/>
            </a:endParaRPr>
          </a:p>
        </p:txBody>
      </p:sp>
      <p:sp>
        <p:nvSpPr>
          <p:cNvPr id="32784" name="AutoShape 16"/>
          <p:cNvSpPr/>
          <p:nvPr/>
        </p:nvSpPr>
        <p:spPr>
          <a:xfrm>
            <a:off x="4032250" y="3851275"/>
            <a:ext cx="71438" cy="935038"/>
          </a:xfrm>
          <a:prstGeom prst="leftBrace">
            <a:avLst>
              <a:gd name="adj1" fmla="val 109073"/>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32785" name="AutoShape 17"/>
          <p:cNvSpPr/>
          <p:nvPr/>
        </p:nvSpPr>
        <p:spPr>
          <a:xfrm>
            <a:off x="5111750" y="3635375"/>
            <a:ext cx="144463" cy="503238"/>
          </a:xfrm>
          <a:prstGeom prst="leftBrace">
            <a:avLst>
              <a:gd name="adj1" fmla="val 29029"/>
              <a:gd name="adj2" fmla="val 58991"/>
            </a:avLst>
          </a:prstGeom>
          <a:noFill/>
          <a:ln w="9525" cap="flat" cmpd="sng">
            <a:solidFill>
              <a:schemeClr val="bg1"/>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32786" name="Text Box 18"/>
          <p:cNvSpPr txBox="1"/>
          <p:nvPr/>
        </p:nvSpPr>
        <p:spPr>
          <a:xfrm>
            <a:off x="5111750" y="3609975"/>
            <a:ext cx="2952750" cy="955675"/>
          </a:xfrm>
          <a:prstGeom prst="rect">
            <a:avLst/>
          </a:prstGeom>
          <a:noFill/>
          <a:ln w="9525" cap="flat" cmpd="sng">
            <a:solidFill>
              <a:schemeClr val="bg2"/>
            </a:solidFill>
            <a:prstDash val="solid"/>
            <a:miter/>
            <a:headEnd type="none" w="med" len="med"/>
            <a:tailEnd type="none" w="med" len="med"/>
          </a:ln>
        </p:spPr>
        <p:txBody>
          <a:bodyPr>
            <a:spAutoFit/>
          </a:bodyPr>
          <a:p>
            <a:pPr>
              <a:lnSpc>
                <a:spcPct val="140000"/>
              </a:lnSpc>
            </a:pPr>
            <a:r>
              <a:rPr lang="zh-CN" altLang="en-US" sz="2000" b="1" dirty="0">
                <a:latin typeface="Arial" panose="020B0604020202020204" pitchFamily="34" charset="0"/>
                <a:ea typeface="SimSun" panose="02010600030101010101" pitchFamily="2" charset="-122"/>
              </a:rPr>
              <a:t>小型：脊髓灰质炎病毒</a:t>
            </a:r>
            <a:endParaRPr lang="zh-CN" altLang="en-US" sz="2000" b="1" dirty="0">
              <a:latin typeface="Arial" panose="020B0604020202020204" pitchFamily="34" charset="0"/>
              <a:ea typeface="SimSun" panose="02010600030101010101" pitchFamily="2" charset="-122"/>
            </a:endParaRPr>
          </a:p>
          <a:p>
            <a:pPr>
              <a:lnSpc>
                <a:spcPct val="140000"/>
              </a:lnSpc>
            </a:pPr>
            <a:r>
              <a:rPr lang="zh-CN" altLang="en-US" sz="2000" b="1" dirty="0">
                <a:latin typeface="Arial" panose="020B0604020202020204" pitchFamily="34" charset="0"/>
                <a:ea typeface="SimSun" panose="02010600030101010101" pitchFamily="2" charset="-122"/>
              </a:rPr>
              <a:t>大型：腺病毒</a:t>
            </a:r>
            <a:endParaRPr lang="zh-CN" altLang="en-US" sz="2000" b="1" dirty="0">
              <a:latin typeface="Arial" panose="020B0604020202020204" pitchFamily="34" charset="0"/>
              <a:ea typeface="SimSun" panose="02010600030101010101" pitchFamily="2" charset="-122"/>
            </a:endParaRPr>
          </a:p>
        </p:txBody>
      </p:sp>
      <p:sp>
        <p:nvSpPr>
          <p:cNvPr id="32787" name="Text Box 19"/>
          <p:cNvSpPr txBox="1"/>
          <p:nvPr/>
        </p:nvSpPr>
        <p:spPr>
          <a:xfrm>
            <a:off x="3671888" y="5768975"/>
            <a:ext cx="5580062" cy="396875"/>
          </a:xfrm>
          <a:prstGeom prst="rect">
            <a:avLst/>
          </a:prstGeom>
          <a:noFill/>
          <a:ln w="9525">
            <a:noFill/>
          </a:ln>
        </p:spPr>
        <p:txBody>
          <a:bodyPr>
            <a:spAutoFit/>
          </a:bodyPr>
          <a:p>
            <a:r>
              <a:rPr lang="zh-CN" altLang="en-US" sz="2000" b="1" dirty="0">
                <a:latin typeface="Arial" panose="020B0604020202020204" pitchFamily="34" charset="0"/>
                <a:ea typeface="SimSun" panose="02010600030101010101" pitchFamily="2" charset="-122"/>
              </a:rPr>
              <a:t>有</a:t>
            </a:r>
            <a:r>
              <a:rPr lang="zh-CN" altLang="en-US" sz="1800" b="1" dirty="0">
                <a:latin typeface="Arial" panose="020B0604020202020204" pitchFamily="34" charset="0"/>
                <a:ea typeface="SimSun" panose="02010600030101010101" pitchFamily="2" charset="-122"/>
              </a:rPr>
              <a:t>囊</a:t>
            </a:r>
            <a:r>
              <a:rPr lang="zh-CN" altLang="en-US" sz="2000" b="1" dirty="0">
                <a:latin typeface="Arial" panose="020B0604020202020204" pitchFamily="34" charset="0"/>
                <a:ea typeface="SimSun" panose="02010600030101010101" pitchFamily="2" charset="-122"/>
              </a:rPr>
              <a:t>膜：痘病毒（砖块状）</a:t>
            </a:r>
            <a:endParaRPr lang="zh-CN" altLang="en-US" sz="2000" b="1" dirty="0">
              <a:latin typeface="Arial" panose="020B0604020202020204" pitchFamily="34" charset="0"/>
              <a:ea typeface="SimSun" panose="02010600030101010101" pitchFamily="2" charset="-122"/>
            </a:endParaRPr>
          </a:p>
        </p:txBody>
      </p:sp>
      <p:sp>
        <p:nvSpPr>
          <p:cNvPr id="32788" name="Text Box 20"/>
          <p:cNvSpPr txBox="1"/>
          <p:nvPr/>
        </p:nvSpPr>
        <p:spPr>
          <a:xfrm>
            <a:off x="3671888" y="5049838"/>
            <a:ext cx="5400675" cy="396875"/>
          </a:xfrm>
          <a:prstGeom prst="rect">
            <a:avLst/>
          </a:prstGeom>
          <a:noFill/>
          <a:ln w="9525">
            <a:noFill/>
          </a:ln>
        </p:spPr>
        <p:txBody>
          <a:bodyPr>
            <a:spAutoFit/>
          </a:bodyPr>
          <a:p>
            <a:r>
              <a:rPr lang="zh-CN" altLang="en-US" sz="2000" b="1" dirty="0">
                <a:latin typeface="Arial" panose="020B0604020202020204" pitchFamily="34" charset="0"/>
                <a:ea typeface="SimSun" panose="02010600030101010101" pitchFamily="2" charset="-122"/>
              </a:rPr>
              <a:t>无</a:t>
            </a:r>
            <a:r>
              <a:rPr lang="zh-CN" altLang="en-US" sz="1800" b="1" dirty="0">
                <a:latin typeface="Arial" panose="020B0604020202020204" pitchFamily="34" charset="0"/>
                <a:ea typeface="SimSun" panose="02010600030101010101" pitchFamily="2" charset="-122"/>
              </a:rPr>
              <a:t>囊</a:t>
            </a:r>
            <a:r>
              <a:rPr lang="zh-CN" altLang="en-US" sz="2000" b="1" dirty="0">
                <a:latin typeface="Arial" panose="020B0604020202020204" pitchFamily="34" charset="0"/>
                <a:ea typeface="SimSun" panose="02010600030101010101" pitchFamily="2" charset="-122"/>
              </a:rPr>
              <a:t>膜：大肠杆菌</a:t>
            </a:r>
            <a:r>
              <a:rPr lang="en-US" altLang="zh-CN" sz="2000" b="1" dirty="0">
                <a:latin typeface="Arial" panose="020B0604020202020204" pitchFamily="34" charset="0"/>
                <a:ea typeface="SimSun" panose="02010600030101010101" pitchFamily="2" charset="-122"/>
              </a:rPr>
              <a:t>T</a:t>
            </a:r>
            <a:r>
              <a:rPr lang="zh-CN" altLang="en-US" sz="2000" b="1" dirty="0">
                <a:latin typeface="Arial" panose="020B0604020202020204" pitchFamily="34" charset="0"/>
                <a:ea typeface="SimSun" panose="02010600030101010101" pitchFamily="2" charset="-122"/>
              </a:rPr>
              <a:t>偶数噬菌体（蝌蚪状）</a:t>
            </a:r>
            <a:endParaRPr lang="zh-CN" altLang="en-US" sz="2000" b="1" dirty="0">
              <a:latin typeface="Arial" panose="020B0604020202020204" pitchFamily="34" charset="0"/>
              <a:ea typeface="SimSun" panose="02010600030101010101" pitchFamily="2" charset="-122"/>
            </a:endParaRPr>
          </a:p>
        </p:txBody>
      </p:sp>
      <p:sp>
        <p:nvSpPr>
          <p:cNvPr id="32789" name="AutoShape 21"/>
          <p:cNvSpPr/>
          <p:nvPr/>
        </p:nvSpPr>
        <p:spPr>
          <a:xfrm>
            <a:off x="1511300" y="2601913"/>
            <a:ext cx="215900" cy="3167062"/>
          </a:xfrm>
          <a:prstGeom prst="leftBrace">
            <a:avLst>
              <a:gd name="adj1" fmla="val 122242"/>
              <a:gd name="adj2" fmla="val 50000"/>
            </a:avLst>
          </a:prstGeom>
          <a:noFill/>
          <a:ln w="9525" cap="flat" cmpd="sng">
            <a:solidFill>
              <a:schemeClr val="tx1"/>
            </a:solidFill>
            <a:prstDash val="solid"/>
            <a:headEnd type="none" w="med" len="med"/>
            <a:tailEnd type="none" w="med" len="med"/>
          </a:ln>
        </p:spPr>
        <p:txBody>
          <a:bodyPr wrap="none" anchor="ctr" anchorCtr="0"/>
          <a:p>
            <a:pPr algn="ctr"/>
            <a:endParaRPr lang="zh-CN" altLang="zh-CN" sz="1800" b="1" dirty="0">
              <a:latin typeface="Arial" panose="020B0604020202020204" pitchFamily="34" charset="0"/>
              <a:ea typeface="SimSun" panose="02010600030101010101" pitchFamily="2" charset="-122"/>
            </a:endParaRPr>
          </a:p>
        </p:txBody>
      </p:sp>
      <p:sp>
        <p:nvSpPr>
          <p:cNvPr id="32790" name="Text Box 22"/>
          <p:cNvSpPr txBox="1"/>
          <p:nvPr/>
        </p:nvSpPr>
        <p:spPr>
          <a:xfrm>
            <a:off x="287338" y="3752850"/>
            <a:ext cx="1206500" cy="701675"/>
          </a:xfrm>
          <a:prstGeom prst="rect">
            <a:avLst/>
          </a:prstGeom>
          <a:noFill/>
          <a:ln w="9525">
            <a:noFill/>
          </a:ln>
        </p:spPr>
        <p:txBody>
          <a:bodyPr wrap="none">
            <a:spAutoFit/>
          </a:bodyPr>
          <a:p>
            <a:pPr algn="ctr"/>
            <a:r>
              <a:rPr lang="zh-CN" altLang="en-US" sz="2000" b="1" dirty="0">
                <a:latin typeface="Arial" panose="020B0604020202020204" pitchFamily="34" charset="0"/>
                <a:ea typeface="SimSun" panose="02010600030101010101" pitchFamily="2" charset="-122"/>
              </a:rPr>
              <a:t>病毒</a:t>
            </a:r>
            <a:endParaRPr lang="zh-CN" altLang="en-US" sz="2000" b="1" dirty="0">
              <a:latin typeface="Arial" panose="020B0604020202020204" pitchFamily="34" charset="0"/>
              <a:ea typeface="SimSun" panose="02010600030101010101" pitchFamily="2" charset="-122"/>
            </a:endParaRPr>
          </a:p>
          <a:p>
            <a:pPr algn="ctr"/>
            <a:r>
              <a:rPr lang="zh-CN" altLang="en-US" sz="2000" b="1" dirty="0">
                <a:latin typeface="Arial" panose="020B0604020202020204" pitchFamily="34" charset="0"/>
                <a:ea typeface="SimSun" panose="02010600030101010101" pitchFamily="2" charset="-122"/>
              </a:rPr>
              <a:t>结构类型</a:t>
            </a:r>
            <a:endParaRPr lang="zh-CN" altLang="en-US" sz="2000" b="1" dirty="0">
              <a:latin typeface="Arial" panose="020B0604020202020204" pitchFamily="34" charset="0"/>
              <a:ea typeface="SimSun"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1" name="Rectangle 2"/>
          <p:cNvSpPr>
            <a:spLocks noGrp="1"/>
          </p:cNvSpPr>
          <p:nvPr>
            <p:ph type="title"/>
          </p:nvPr>
        </p:nvSpPr>
        <p:spPr>
          <a:xfrm>
            <a:off x="323850" y="476250"/>
            <a:ext cx="8218488" cy="850900"/>
          </a:xfrm>
        </p:spPr>
        <p:txBody>
          <a:bodyPr vert="horz" wrap="square" lIns="91440" tIns="45720" rIns="91440" bIns="45720" anchor="b" anchorCtr="0"/>
          <a:p>
            <a:pPr algn="just"/>
            <a:r>
              <a:rPr lang="en-US" altLang="zh-CN" sz="3200" dirty="0">
                <a:ea typeface="SimSun" panose="02010600030101010101" pitchFamily="2" charset="-122"/>
              </a:rPr>
              <a:t>①</a:t>
            </a:r>
            <a:r>
              <a:rPr lang="zh-CN" altLang="en-US" sz="3200" dirty="0">
                <a:ea typeface="SimSun" panose="02010600030101010101" pitchFamily="2" charset="-122"/>
              </a:rPr>
              <a:t>螺旋对称的病毒粒子</a:t>
            </a:r>
            <a:endParaRPr lang="zh-CN" altLang="en-US" sz="3200" dirty="0">
              <a:ea typeface="SimSun" panose="02010600030101010101" pitchFamily="2" charset="-122"/>
            </a:endParaRPr>
          </a:p>
        </p:txBody>
      </p:sp>
      <p:sp>
        <p:nvSpPr>
          <p:cNvPr id="2052" name="Text Box 3"/>
          <p:cNvSpPr txBox="1"/>
          <p:nvPr/>
        </p:nvSpPr>
        <p:spPr>
          <a:xfrm>
            <a:off x="322263" y="1477963"/>
            <a:ext cx="4897437" cy="5262562"/>
          </a:xfrm>
          <a:prstGeom prst="rect">
            <a:avLst/>
          </a:prstGeom>
          <a:noFill/>
          <a:ln w="9525">
            <a:noFill/>
          </a:ln>
        </p:spPr>
        <p:txBody>
          <a:bodyPr>
            <a:spAutoFit/>
          </a:bodyPr>
          <a:p>
            <a:pPr algn="just">
              <a:buNone/>
            </a:pPr>
            <a:r>
              <a:rPr lang="zh-CN" altLang="en-US" sz="2400" b="1" dirty="0">
                <a:latin typeface="Times New Roman" panose="02020603050405020304" pitchFamily="18" charset="0"/>
                <a:ea typeface="SimSun" panose="02010600030101010101" pitchFamily="2" charset="-122"/>
              </a:rPr>
              <a:t>以烟草花叶病毒（</a:t>
            </a:r>
            <a:r>
              <a:rPr lang="en-US" altLang="zh-CN" sz="2400" b="1" dirty="0">
                <a:solidFill>
                  <a:srgbClr val="FF00FF"/>
                </a:solidFill>
                <a:latin typeface="Times New Roman" panose="02020603050405020304" pitchFamily="18" charset="0"/>
                <a:ea typeface="SimSun" panose="02010600030101010101" pitchFamily="2" charset="-122"/>
              </a:rPr>
              <a:t>tobaco mosaic virus</a:t>
            </a:r>
            <a:r>
              <a:rPr lang="zh-CN" altLang="en-US" sz="2400" b="1" dirty="0">
                <a:solidFill>
                  <a:srgbClr val="FF00FF"/>
                </a:solidFill>
                <a:latin typeface="Times New Roman" panose="02020603050405020304" pitchFamily="18" charset="0"/>
                <a:ea typeface="SimSun" panose="02010600030101010101" pitchFamily="2" charset="-122"/>
              </a:rPr>
              <a:t>，</a:t>
            </a:r>
            <a:r>
              <a:rPr lang="en-US" altLang="zh-CN" sz="2400" b="1" dirty="0">
                <a:solidFill>
                  <a:srgbClr val="FF00FF"/>
                </a:solidFill>
                <a:latin typeface="Times New Roman" panose="02020603050405020304" pitchFamily="18" charset="0"/>
                <a:ea typeface="SimSun" panose="02010600030101010101" pitchFamily="2" charset="-122"/>
              </a:rPr>
              <a:t>TMV</a:t>
            </a:r>
            <a:r>
              <a:rPr lang="zh-CN" altLang="en-US" sz="2400" b="1" dirty="0">
                <a:latin typeface="Times New Roman" panose="02020603050405020304" pitchFamily="18" charset="0"/>
                <a:ea typeface="SimSun" panose="02010600030101010101" pitchFamily="2" charset="-122"/>
              </a:rPr>
              <a:t>）为例。衣壳是由</a:t>
            </a:r>
            <a:r>
              <a:rPr lang="en-US" altLang="zh-CN" sz="2400" b="1" dirty="0">
                <a:latin typeface="Times New Roman" panose="02020603050405020304" pitchFamily="18" charset="0"/>
                <a:ea typeface="SimSun" panose="02010600030101010101" pitchFamily="2" charset="-122"/>
              </a:rPr>
              <a:t>2130</a:t>
            </a:r>
            <a:r>
              <a:rPr lang="zh-CN" altLang="en-US" sz="2400" b="1" dirty="0">
                <a:latin typeface="Times New Roman" panose="02020603050405020304" pitchFamily="18" charset="0"/>
                <a:ea typeface="SimSun" panose="02010600030101010101" pitchFamily="2" charset="-122"/>
              </a:rPr>
              <a:t>个蛋白质亚基构成的螺旋对称结构，衣壳长</a:t>
            </a:r>
            <a:r>
              <a:rPr lang="en-US" altLang="zh-CN" sz="2400" b="1" dirty="0">
                <a:latin typeface="Times New Roman" panose="02020603050405020304" pitchFamily="18" charset="0"/>
                <a:ea typeface="SimSun" panose="02010600030101010101" pitchFamily="2" charset="-122"/>
              </a:rPr>
              <a:t>300nm</a:t>
            </a:r>
            <a:r>
              <a:rPr lang="zh-CN" altLang="en-US" sz="2400" b="1" dirty="0">
                <a:latin typeface="Times New Roman" panose="02020603050405020304" pitchFamily="18" charset="0"/>
                <a:ea typeface="SimSun" panose="02010600030101010101" pitchFamily="2" charset="-122"/>
              </a:rPr>
              <a:t>，直径</a:t>
            </a:r>
            <a:r>
              <a:rPr lang="en-US" altLang="zh-CN" sz="2400" b="1" dirty="0">
                <a:latin typeface="Times New Roman" panose="02020603050405020304" pitchFamily="18" charset="0"/>
                <a:ea typeface="SimSun" panose="02010600030101010101" pitchFamily="2" charset="-122"/>
              </a:rPr>
              <a:t>15~18nm</a:t>
            </a:r>
            <a:r>
              <a:rPr lang="zh-CN" altLang="en-US" sz="2400" b="1" dirty="0">
                <a:latin typeface="Times New Roman" panose="02020603050405020304" pitchFamily="18" charset="0"/>
                <a:ea typeface="SimSun" panose="02010600030101010101" pitchFamily="2" charset="-122"/>
              </a:rPr>
              <a:t>，外观呈狭窄的刚直杆状。螺旋衣壳中央有直径</a:t>
            </a:r>
            <a:r>
              <a:rPr lang="en-US" altLang="zh-CN" sz="2400" b="1" dirty="0">
                <a:latin typeface="Times New Roman" panose="02020603050405020304" pitchFamily="18" charset="0"/>
                <a:ea typeface="SimSun" panose="02010600030101010101" pitchFamily="2" charset="-122"/>
              </a:rPr>
              <a:t>4nm</a:t>
            </a:r>
            <a:r>
              <a:rPr lang="zh-CN" altLang="en-US" sz="2400" b="1" dirty="0">
                <a:latin typeface="Times New Roman" panose="02020603050405020304" pitchFamily="18" charset="0"/>
                <a:ea typeface="SimSun" panose="02010600030101010101" pitchFamily="2" charset="-122"/>
              </a:rPr>
              <a:t>的轴孔，亚基呈右手螺旋排列，螺旋的螺距为</a:t>
            </a:r>
            <a:r>
              <a:rPr lang="en-US" altLang="zh-CN" sz="2400" b="1" dirty="0">
                <a:latin typeface="Times New Roman" panose="02020603050405020304" pitchFamily="18" charset="0"/>
                <a:ea typeface="SimSun" panose="02010600030101010101" pitchFamily="2" charset="-122"/>
              </a:rPr>
              <a:t>2.3nm</a:t>
            </a:r>
            <a:r>
              <a:rPr lang="zh-CN" altLang="en-US" sz="2400" b="1" dirty="0">
                <a:latin typeface="Times New Roman" panose="02020603050405020304" pitchFamily="18" charset="0"/>
                <a:ea typeface="SimSun" panose="02010600030101010101" pitchFamily="2" charset="-122"/>
              </a:rPr>
              <a:t>，每</a:t>
            </a:r>
            <a:r>
              <a:rPr lang="en-US" altLang="zh-CN" sz="2400" b="1" dirty="0">
                <a:latin typeface="Times New Roman" panose="02020603050405020304" pitchFamily="18" charset="0"/>
                <a:ea typeface="SimSun" panose="02010600030101010101" pitchFamily="2" charset="-122"/>
              </a:rPr>
              <a:t>—</a:t>
            </a:r>
            <a:r>
              <a:rPr lang="zh-CN" altLang="en-US" sz="2400" b="1" dirty="0">
                <a:latin typeface="Times New Roman" panose="02020603050405020304" pitchFamily="18" charset="0"/>
                <a:ea typeface="SimSun" panose="02010600030101010101" pitchFamily="2" charset="-122"/>
              </a:rPr>
              <a:t>螺转上的亚基数目为十六又三分之</a:t>
            </a:r>
            <a:r>
              <a:rPr lang="en-US" altLang="zh-CN" sz="2400" b="1" dirty="0">
                <a:latin typeface="Times New Roman" panose="02020603050405020304" pitchFamily="18" charset="0"/>
                <a:ea typeface="SimSun" panose="02010600030101010101" pitchFamily="2" charset="-122"/>
              </a:rPr>
              <a:t>—</a:t>
            </a:r>
            <a:r>
              <a:rPr lang="zh-CN" altLang="en-US" sz="2400" b="1" dirty="0">
                <a:latin typeface="Times New Roman" panose="02020603050405020304" pitchFamily="18" charset="0"/>
                <a:ea typeface="SimSun" panose="02010600030101010101" pitchFamily="2" charset="-122"/>
              </a:rPr>
              <a:t>个。病毒的单链</a:t>
            </a:r>
            <a:r>
              <a:rPr lang="en-US" altLang="zh-CN" sz="2400" b="1" dirty="0">
                <a:latin typeface="Times New Roman" panose="02020603050405020304" pitchFamily="18" charset="0"/>
                <a:ea typeface="SimSun" panose="02010600030101010101" pitchFamily="2" charset="-122"/>
              </a:rPr>
              <a:t>RNA</a:t>
            </a:r>
            <a:r>
              <a:rPr lang="zh-CN" altLang="en-US" sz="2400" b="1" dirty="0">
                <a:latin typeface="Times New Roman" panose="02020603050405020304" pitchFamily="18" charset="0"/>
                <a:ea typeface="SimSun" panose="02010600030101010101" pitchFamily="2" charset="-122"/>
              </a:rPr>
              <a:t>半径约</a:t>
            </a:r>
            <a:r>
              <a:rPr lang="en-US" altLang="zh-CN" sz="2400" b="1" dirty="0">
                <a:latin typeface="Times New Roman" panose="02020603050405020304" pitchFamily="18" charset="0"/>
                <a:ea typeface="SimSun" panose="02010600030101010101" pitchFamily="2" charset="-122"/>
              </a:rPr>
              <a:t>4nnl</a:t>
            </a:r>
            <a:r>
              <a:rPr lang="zh-CN" altLang="en-US" sz="2400" b="1" dirty="0">
                <a:latin typeface="Times New Roman" panose="02020603050405020304" pitchFamily="18" charset="0"/>
                <a:ea typeface="SimSun" panose="02010600030101010101" pitchFamily="2" charset="-122"/>
              </a:rPr>
              <a:t>处与蛋白质亚基结合．大约每三个核苷酸结合着一个蛋白质亚基、</a:t>
            </a:r>
            <a:r>
              <a:rPr lang="en-US" altLang="zh-CN" sz="2400" b="1" dirty="0">
                <a:latin typeface="Times New Roman" panose="02020603050405020304" pitchFamily="18" charset="0"/>
                <a:ea typeface="SimSun" panose="02010600030101010101" pitchFamily="2" charset="-122"/>
              </a:rPr>
              <a:t>RNA</a:t>
            </a:r>
            <a:r>
              <a:rPr lang="zh-CN" altLang="en-US" sz="2400" b="1" dirty="0">
                <a:latin typeface="Times New Roman" panose="02020603050405020304" pitchFamily="18" charset="0"/>
                <a:ea typeface="SimSun" panose="02010600030101010101" pitchFamily="2" charset="-122"/>
              </a:rPr>
              <a:t>长约</a:t>
            </a:r>
            <a:r>
              <a:rPr lang="en-US" altLang="zh-CN" sz="2400" b="1" dirty="0">
                <a:latin typeface="Times New Roman" panose="02020603050405020304" pitchFamily="18" charset="0"/>
                <a:ea typeface="SimSun" panose="02010600030101010101" pitchFamily="2" charset="-122"/>
              </a:rPr>
              <a:t>6395</a:t>
            </a:r>
            <a:r>
              <a:rPr lang="zh-CN" altLang="en-US" sz="2400" b="1" dirty="0">
                <a:latin typeface="Times New Roman" panose="02020603050405020304" pitchFamily="18" charset="0"/>
                <a:ea typeface="SimSun" panose="02010600030101010101" pitchFamily="2" charset="-122"/>
              </a:rPr>
              <a:t>或</a:t>
            </a:r>
            <a:r>
              <a:rPr lang="en-US" altLang="zh-CN" sz="2400" b="1" dirty="0">
                <a:latin typeface="Times New Roman" panose="02020603050405020304" pitchFamily="18" charset="0"/>
                <a:ea typeface="SimSun" panose="02010600030101010101" pitchFamily="2" charset="-122"/>
              </a:rPr>
              <a:t>6398</a:t>
            </a:r>
            <a:r>
              <a:rPr lang="zh-CN" altLang="en-US" sz="2400" b="1" dirty="0">
                <a:latin typeface="Times New Roman" panose="02020603050405020304" pitchFamily="18" charset="0"/>
                <a:ea typeface="SimSun" panose="02010600030101010101" pitchFamily="2" charset="-122"/>
              </a:rPr>
              <a:t>个核苷酸，长度相当于</a:t>
            </a:r>
            <a:r>
              <a:rPr lang="en-US" altLang="zh-CN" sz="2400" b="1" dirty="0">
                <a:latin typeface="Times New Roman" panose="02020603050405020304" pitchFamily="18" charset="0"/>
                <a:ea typeface="SimSun" panose="02010600030101010101" pitchFamily="2" charset="-122"/>
              </a:rPr>
              <a:t>2130</a:t>
            </a:r>
            <a:r>
              <a:rPr lang="zh-CN" altLang="en-US" sz="2400" b="1" dirty="0">
                <a:latin typeface="Times New Roman" panose="02020603050405020304" pitchFamily="18" charset="0"/>
                <a:ea typeface="SimSun" panose="02010600030101010101" pitchFamily="2" charset="-122"/>
              </a:rPr>
              <a:t>个亚甚或</a:t>
            </a:r>
            <a:r>
              <a:rPr lang="en-US" altLang="zh-CN" sz="2400" b="1" dirty="0">
                <a:latin typeface="Times New Roman" panose="02020603050405020304" pitchFamily="18" charset="0"/>
                <a:ea typeface="SimSun" panose="02010600030101010101" pitchFamily="2" charset="-122"/>
              </a:rPr>
              <a:t>130</a:t>
            </a:r>
            <a:r>
              <a:rPr lang="zh-CN" altLang="en-US" sz="2400" b="1" dirty="0">
                <a:latin typeface="Times New Roman" panose="02020603050405020304" pitchFamily="18" charset="0"/>
                <a:ea typeface="SimSun" panose="02010600030101010101" pitchFamily="2" charset="-122"/>
              </a:rPr>
              <a:t>螺转。</a:t>
            </a:r>
            <a:endParaRPr lang="zh-CN" altLang="en-US" sz="2400" b="1" dirty="0">
              <a:latin typeface="Times New Roman" panose="02020603050405020304" pitchFamily="18" charset="0"/>
              <a:ea typeface="SimSun" panose="02010600030101010101" pitchFamily="2" charset="-122"/>
            </a:endParaRPr>
          </a:p>
        </p:txBody>
      </p:sp>
      <p:graphicFrame>
        <p:nvGraphicFramePr>
          <p:cNvPr id="2050" name="Object 4"/>
          <p:cNvGraphicFramePr>
            <a:graphicFrameLocks noChangeAspect="1"/>
          </p:cNvGraphicFramePr>
          <p:nvPr>
            <p:ph idx="1"/>
          </p:nvPr>
        </p:nvGraphicFramePr>
        <p:xfrm>
          <a:off x="5408613" y="1711325"/>
          <a:ext cx="3482975" cy="4525963"/>
        </p:xfrm>
        <a:graphic>
          <a:graphicData uri="http://schemas.openxmlformats.org/presentationml/2006/ole">
            <mc:AlternateContent xmlns:mc="http://schemas.openxmlformats.org/markup-compatibility/2006">
              <mc:Choice xmlns:v="urn:schemas-microsoft-com:vml" Requires="v">
                <p:oleObj spid="_x0000_s3077" name="" r:id="rId1" imgW="4368800" imgH="5676900" progId="Photoshop.Image.7">
                  <p:embed/>
                </p:oleObj>
              </mc:Choice>
              <mc:Fallback>
                <p:oleObj name="" r:id="rId1" imgW="4368800" imgH="5676900" progId="Photoshop.Image.7">
                  <p:embed/>
                  <p:pic>
                    <p:nvPicPr>
                      <p:cNvPr id="0" name="图片 3076"/>
                      <p:cNvPicPr/>
                      <p:nvPr/>
                    </p:nvPicPr>
                    <p:blipFill>
                      <a:blip r:embed="rId2"/>
                      <a:srcRect/>
                      <a:stretch>
                        <a:fillRect/>
                      </a:stretch>
                    </p:blipFill>
                    <p:spPr>
                      <a:xfrm>
                        <a:off x="5408613" y="1711325"/>
                        <a:ext cx="3482975" cy="4525963"/>
                      </a:xfrm>
                      <a:prstGeom prst="rect">
                        <a:avLst/>
                      </a:prstGeom>
                      <a:noFill/>
                      <a:ln w="38100">
                        <a:miter/>
                      </a:ln>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Rectangle 2"/>
          <p:cNvSpPr>
            <a:spLocks noGrp="1"/>
          </p:cNvSpPr>
          <p:nvPr>
            <p:ph type="title"/>
          </p:nvPr>
        </p:nvSpPr>
        <p:spPr>
          <a:xfrm>
            <a:off x="468313" y="269875"/>
            <a:ext cx="7772400" cy="1143000"/>
          </a:xfrm>
        </p:spPr>
        <p:txBody>
          <a:bodyPr vert="horz" wrap="square" lIns="91440" tIns="45720" rIns="91440" bIns="45720" anchor="b" anchorCtr="0"/>
          <a:p>
            <a:pPr algn="just"/>
            <a:r>
              <a:rPr lang="en-US" altLang="zh-CN" sz="3200" dirty="0">
                <a:ea typeface="SimSun" panose="02010600030101010101" pitchFamily="2" charset="-122"/>
              </a:rPr>
              <a:t>②</a:t>
            </a:r>
            <a:r>
              <a:rPr lang="zh-CN" altLang="en-US" sz="3200" dirty="0">
                <a:ea typeface="SimSun" panose="02010600030101010101" pitchFamily="2" charset="-122"/>
              </a:rPr>
              <a:t>二十面体对称病毒粒子</a:t>
            </a:r>
            <a:endParaRPr lang="zh-CN" altLang="en-US" sz="3200" dirty="0">
              <a:ea typeface="SimSun" panose="02010600030101010101" pitchFamily="2" charset="-122"/>
            </a:endParaRPr>
          </a:p>
        </p:txBody>
      </p:sp>
      <p:sp>
        <p:nvSpPr>
          <p:cNvPr id="3076" name="Text Box 3"/>
          <p:cNvSpPr txBox="1"/>
          <p:nvPr/>
        </p:nvSpPr>
        <p:spPr>
          <a:xfrm>
            <a:off x="6084888" y="6443663"/>
            <a:ext cx="2057400" cy="401637"/>
          </a:xfrm>
          <a:prstGeom prst="rect">
            <a:avLst/>
          </a:prstGeom>
          <a:noFill/>
          <a:ln w="9525">
            <a:noFill/>
          </a:ln>
        </p:spPr>
        <p:txBody>
          <a:bodyPr>
            <a:spAutoFit/>
          </a:bodyPr>
          <a:p>
            <a:pPr>
              <a:spcBef>
                <a:spcPct val="50000"/>
              </a:spcBef>
              <a:buNone/>
            </a:pPr>
            <a:r>
              <a:rPr lang="en-US" altLang="zh-CN" sz="2000" b="1" dirty="0">
                <a:latin typeface="Times New Roman" panose="02020603050405020304" pitchFamily="18" charset="0"/>
                <a:ea typeface="SimSun" panose="02010600030101010101" pitchFamily="2" charset="-122"/>
              </a:rPr>
              <a:t>Adenovirus</a:t>
            </a:r>
            <a:endParaRPr lang="en-US" altLang="zh-CN" sz="2000" b="1" dirty="0">
              <a:latin typeface="Times New Roman" panose="02020603050405020304" pitchFamily="18" charset="0"/>
              <a:ea typeface="SimSun" panose="02010600030101010101" pitchFamily="2" charset="-122"/>
            </a:endParaRPr>
          </a:p>
        </p:txBody>
      </p:sp>
      <p:sp>
        <p:nvSpPr>
          <p:cNvPr id="3077" name="Rectangle 4"/>
          <p:cNvSpPr/>
          <p:nvPr/>
        </p:nvSpPr>
        <p:spPr>
          <a:xfrm>
            <a:off x="3214688" y="2371725"/>
            <a:ext cx="9144000" cy="0"/>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sp>
        <p:nvSpPr>
          <p:cNvPr id="3078" name="Rectangle 5"/>
          <p:cNvSpPr/>
          <p:nvPr/>
        </p:nvSpPr>
        <p:spPr>
          <a:xfrm>
            <a:off x="179388" y="1668463"/>
            <a:ext cx="8785225" cy="1616075"/>
          </a:xfrm>
          <a:prstGeom prst="rect">
            <a:avLst/>
          </a:prstGeom>
          <a:noFill/>
          <a:ln w="9525">
            <a:noFill/>
          </a:ln>
        </p:spPr>
        <p:txBody>
          <a:bodyPr anchor="ctr" anchorCtr="0">
            <a:spAutoFit/>
          </a:bodyPr>
          <a:p>
            <a:pPr algn="just"/>
            <a:r>
              <a:rPr lang="en-US" altLang="zh-CN" sz="2000" b="1" dirty="0">
                <a:latin typeface="Arial" panose="020B0604020202020204" pitchFamily="34" charset="0"/>
                <a:ea typeface="SimSun" panose="02010600030101010101" pitchFamily="2" charset="-122"/>
              </a:rPr>
              <a:t>    </a:t>
            </a:r>
            <a:r>
              <a:rPr lang="zh-CN" altLang="en-US" sz="2000" b="1" dirty="0">
                <a:latin typeface="Arial" panose="020B0604020202020204" pitchFamily="34" charset="0"/>
                <a:ea typeface="SimSun" panose="02010600030101010101" pitchFamily="2" charset="-122"/>
              </a:rPr>
              <a:t>以腺病毒（</a:t>
            </a:r>
            <a:r>
              <a:rPr lang="en-US" altLang="zh-CN" sz="2000" b="1" dirty="0">
                <a:solidFill>
                  <a:srgbClr val="FF00FF"/>
                </a:solidFill>
                <a:latin typeface="Arial" panose="020B0604020202020204" pitchFamily="34" charset="0"/>
                <a:ea typeface="SimSun" panose="02010600030101010101" pitchFamily="2" charset="-122"/>
              </a:rPr>
              <a:t>adenovirus</a:t>
            </a:r>
            <a:r>
              <a:rPr lang="zh-CN" altLang="en-US" sz="2000" b="1" dirty="0">
                <a:latin typeface="Arial" panose="020B0604020202020204" pitchFamily="34" charset="0"/>
                <a:ea typeface="SimSun" panose="02010600030101010101" pitchFamily="2" charset="-122"/>
              </a:rPr>
              <a:t>）为例。腺病毒的衣壳含有</a:t>
            </a:r>
            <a:r>
              <a:rPr lang="en-US" altLang="zh-CN" sz="2000" b="1" dirty="0">
                <a:latin typeface="Arial" panose="020B0604020202020204" pitchFamily="34" charset="0"/>
                <a:ea typeface="SimSun" panose="02010600030101010101" pitchFamily="2" charset="-122"/>
              </a:rPr>
              <a:t>252</a:t>
            </a:r>
            <a:r>
              <a:rPr lang="zh-CN" altLang="en-US" sz="2000" b="1" dirty="0">
                <a:latin typeface="Arial" panose="020B0604020202020204" pitchFamily="34" charset="0"/>
                <a:ea typeface="SimSun" panose="02010600030101010101" pitchFamily="2" charset="-122"/>
              </a:rPr>
              <a:t>个壳粒，其中</a:t>
            </a:r>
            <a:r>
              <a:rPr lang="en-US" altLang="zh-CN" sz="2000" b="1" dirty="0">
                <a:latin typeface="Arial" panose="020B0604020202020204" pitchFamily="34" charset="0"/>
                <a:ea typeface="SimSun" panose="02010600030101010101" pitchFamily="2" charset="-122"/>
              </a:rPr>
              <a:t>12</a:t>
            </a:r>
            <a:r>
              <a:rPr lang="zh-CN" altLang="en-US" sz="2000" b="1" dirty="0">
                <a:latin typeface="Arial" panose="020B0604020202020204" pitchFamily="34" charset="0"/>
                <a:ea typeface="SimSun" panose="02010600030101010101" pitchFamily="2" charset="-122"/>
              </a:rPr>
              <a:t>个顶角的衣壳粒与相邻的衣壳粒组成</a:t>
            </a:r>
            <a:r>
              <a:rPr lang="zh-CN" altLang="en-US" sz="2000" b="1" dirty="0">
                <a:solidFill>
                  <a:srgbClr val="FF0000"/>
                </a:solidFill>
                <a:latin typeface="Arial" panose="020B0604020202020204" pitchFamily="34" charset="0"/>
                <a:ea typeface="SimSun" panose="02010600030101010101" pitchFamily="2" charset="-122"/>
              </a:rPr>
              <a:t>五邻体</a:t>
            </a:r>
            <a:r>
              <a:rPr lang="zh-CN" altLang="en-US" sz="2000" b="1" dirty="0">
                <a:latin typeface="Arial" panose="020B0604020202020204" pitchFamily="34" charset="0"/>
                <a:ea typeface="SimSun" panose="02010600030101010101" pitchFamily="2" charset="-122"/>
              </a:rPr>
              <a:t>，</a:t>
            </a:r>
            <a:r>
              <a:rPr lang="en-US" altLang="zh-CN" sz="2000" b="1" dirty="0">
                <a:latin typeface="Arial" panose="020B0604020202020204" pitchFamily="34" charset="0"/>
                <a:ea typeface="SimSun" panose="02010600030101010101" pitchFamily="2" charset="-122"/>
              </a:rPr>
              <a:t>240</a:t>
            </a:r>
            <a:r>
              <a:rPr lang="zh-CN" altLang="en-US" sz="2000" b="1" dirty="0">
                <a:latin typeface="Arial" panose="020B0604020202020204" pitchFamily="34" charset="0"/>
                <a:ea typeface="SimSun" panose="02010600030101010101" pitchFamily="2" charset="-122"/>
              </a:rPr>
              <a:t>个面上或棱上的衣壳粒相互之间组成</a:t>
            </a:r>
            <a:r>
              <a:rPr lang="zh-CN" altLang="en-US" sz="2000" b="1" dirty="0">
                <a:solidFill>
                  <a:srgbClr val="FF0000"/>
                </a:solidFill>
                <a:latin typeface="Arial" panose="020B0604020202020204" pitchFamily="34" charset="0"/>
                <a:ea typeface="SimSun" panose="02010600030101010101" pitchFamily="2" charset="-122"/>
              </a:rPr>
              <a:t>六邻体</a:t>
            </a:r>
            <a:r>
              <a:rPr lang="zh-CN" altLang="en-US" sz="2000" b="1" dirty="0">
                <a:latin typeface="Arial" panose="020B0604020202020204" pitchFamily="34" charset="0"/>
                <a:ea typeface="SimSun" panose="02010600030101010101" pitchFamily="2" charset="-122"/>
              </a:rPr>
              <a:t>。每个五邻体中央的衣壳粒上伸出一根末端带有顶球的刺突。每个五邻体壳粒由一个五聚体（多肽</a:t>
            </a:r>
            <a:r>
              <a:rPr lang="en-US" altLang="zh-CN" sz="2000" b="1" dirty="0">
                <a:latin typeface="Arial" panose="020B0604020202020204" pitchFamily="34" charset="0"/>
                <a:ea typeface="SimSun" panose="02010600030101010101" pitchFamily="2" charset="-122"/>
              </a:rPr>
              <a:t>Ⅲ</a:t>
            </a:r>
            <a:r>
              <a:rPr lang="zh-CN" altLang="en-US" sz="2000" b="1" dirty="0">
                <a:latin typeface="Arial" panose="020B0604020202020204" pitchFamily="34" charset="0"/>
                <a:ea typeface="SimSun" panose="02010600030101010101" pitchFamily="2" charset="-122"/>
              </a:rPr>
              <a:t>）和一个三聚体纤维蛋白（</a:t>
            </a:r>
            <a:r>
              <a:rPr lang="en-US" altLang="zh-CN" sz="2000" b="1" dirty="0">
                <a:latin typeface="Arial" panose="020B0604020202020204" pitchFamily="34" charset="0"/>
                <a:ea typeface="SimSun" panose="02010600030101010101" pitchFamily="2" charset="-122"/>
              </a:rPr>
              <a:t>Ⅳ</a:t>
            </a:r>
            <a:r>
              <a:rPr lang="zh-CN" altLang="en-US" sz="2000" b="1" dirty="0">
                <a:latin typeface="Arial" panose="020B0604020202020204" pitchFamily="34" charset="0"/>
                <a:ea typeface="SimSun" panose="02010600030101010101" pitchFamily="2" charset="-122"/>
              </a:rPr>
              <a:t>）组成；但六邻体壳粒不是六聚体，而是三聚体，它由</a:t>
            </a:r>
            <a:r>
              <a:rPr lang="en-US" altLang="zh-CN" sz="2000" b="1" dirty="0">
                <a:latin typeface="Arial" panose="020B0604020202020204" pitchFamily="34" charset="0"/>
                <a:ea typeface="SimSun" panose="02010600030101010101" pitchFamily="2" charset="-122"/>
              </a:rPr>
              <a:t>3</a:t>
            </a:r>
            <a:r>
              <a:rPr lang="zh-CN" altLang="en-US" sz="2000" b="1" dirty="0">
                <a:latin typeface="Arial" panose="020B0604020202020204" pitchFamily="34" charset="0"/>
                <a:ea typeface="SimSun" panose="02010600030101010101" pitchFamily="2" charset="-122"/>
              </a:rPr>
              <a:t>个</a:t>
            </a:r>
            <a:r>
              <a:rPr lang="en-US" altLang="zh-CN" sz="2000" b="1" dirty="0">
                <a:latin typeface="Arial" panose="020B0604020202020204" pitchFamily="34" charset="0"/>
                <a:ea typeface="SimSun" panose="02010600030101010101" pitchFamily="2" charset="-122"/>
              </a:rPr>
              <a:t>110K</a:t>
            </a:r>
            <a:r>
              <a:rPr lang="zh-CN" altLang="en-US" sz="2000" b="1" dirty="0">
                <a:latin typeface="Arial" panose="020B0604020202020204" pitchFamily="34" charset="0"/>
                <a:ea typeface="SimSun" panose="02010600030101010101" pitchFamily="2" charset="-122"/>
              </a:rPr>
              <a:t>多肽</a:t>
            </a:r>
            <a:r>
              <a:rPr lang="en-US" altLang="zh-CN" sz="2000" b="1" dirty="0">
                <a:latin typeface="Arial" panose="020B0604020202020204" pitchFamily="34" charset="0"/>
                <a:ea typeface="SimSun" panose="02010600030101010101" pitchFamily="2" charset="-122"/>
              </a:rPr>
              <a:t>Ⅱ</a:t>
            </a:r>
            <a:r>
              <a:rPr lang="zh-CN" altLang="en-US" sz="2000" b="1" dirty="0">
                <a:latin typeface="Arial" panose="020B0604020202020204" pitchFamily="34" charset="0"/>
                <a:ea typeface="SimSun" panose="02010600030101010101" pitchFamily="2" charset="-122"/>
              </a:rPr>
              <a:t>构成。</a:t>
            </a:r>
            <a:endParaRPr lang="zh-CN" altLang="en-US" sz="2000" b="1" dirty="0">
              <a:latin typeface="Arial" panose="020B0604020202020204" pitchFamily="34" charset="0"/>
              <a:ea typeface="SimSun" panose="02010600030101010101" pitchFamily="2" charset="-122"/>
            </a:endParaRPr>
          </a:p>
        </p:txBody>
      </p:sp>
      <p:graphicFrame>
        <p:nvGraphicFramePr>
          <p:cNvPr id="3074" name="Object 6"/>
          <p:cNvGraphicFramePr>
            <a:graphicFrameLocks noChangeAspect="1"/>
          </p:cNvGraphicFramePr>
          <p:nvPr>
            <p:ph idx="1"/>
          </p:nvPr>
        </p:nvGraphicFramePr>
        <p:xfrm>
          <a:off x="230188" y="3328988"/>
          <a:ext cx="8229600" cy="3144837"/>
        </p:xfrm>
        <a:graphic>
          <a:graphicData uri="http://schemas.openxmlformats.org/presentationml/2006/ole">
            <mc:AlternateContent xmlns:mc="http://schemas.openxmlformats.org/markup-compatibility/2006">
              <mc:Choice xmlns:v="urn:schemas-microsoft-com:vml" Requires="v">
                <p:oleObj spid="_x0000_s3083" name="" r:id="rId1" imgW="11963400" imgH="4572000" progId="Photoshop.Image.7">
                  <p:embed/>
                </p:oleObj>
              </mc:Choice>
              <mc:Fallback>
                <p:oleObj name="" r:id="rId1" imgW="11963400" imgH="4572000" progId="Photoshop.Image.7">
                  <p:embed/>
                  <p:pic>
                    <p:nvPicPr>
                      <p:cNvPr id="0" name="图片 3082"/>
                      <p:cNvPicPr/>
                      <p:nvPr/>
                    </p:nvPicPr>
                    <p:blipFill>
                      <a:blip r:embed="rId2"/>
                      <a:srcRect/>
                      <a:stretch>
                        <a:fillRect/>
                      </a:stretch>
                    </p:blipFill>
                    <p:spPr>
                      <a:xfrm>
                        <a:off x="230188" y="3328988"/>
                        <a:ext cx="8229600" cy="3144837"/>
                      </a:xfrm>
                      <a:prstGeom prst="rect">
                        <a:avLst/>
                      </a:prstGeom>
                      <a:noFill/>
                      <a:ln w="38100">
                        <a:miter/>
                      </a:ln>
                    </p:spPr>
                  </p:pic>
                </p:oleObj>
              </mc:Fallback>
            </mc:AlternateContent>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Picture 2" descr="fig41_4b"/>
          <p:cNvPicPr>
            <a:picLocks noChangeAspect="1"/>
          </p:cNvPicPr>
          <p:nvPr/>
        </p:nvPicPr>
        <p:blipFill>
          <a:blip r:embed="rId1"/>
          <a:stretch>
            <a:fillRect/>
          </a:stretch>
        </p:blipFill>
        <p:spPr>
          <a:xfrm>
            <a:off x="1806575" y="1557338"/>
            <a:ext cx="5532438" cy="5018087"/>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2"/>
          <p:cNvSpPr>
            <a:spLocks noGrp="1"/>
          </p:cNvSpPr>
          <p:nvPr>
            <p:ph type="title"/>
          </p:nvPr>
        </p:nvSpPr>
        <p:spPr/>
        <p:txBody>
          <a:bodyPr vert="horz" wrap="square" lIns="91440" tIns="45720" rIns="91440" bIns="45720" anchor="b" anchorCtr="0"/>
          <a:p>
            <a:pPr algn="just"/>
            <a:r>
              <a:rPr lang="en-US" altLang="zh-CN" sz="3200" dirty="0">
                <a:latin typeface="SimSun" panose="02010600030101010101" pitchFamily="2" charset="-122"/>
                <a:ea typeface="SimSun" panose="02010600030101010101" pitchFamily="2" charset="-122"/>
              </a:rPr>
              <a:t>③</a:t>
            </a:r>
            <a:r>
              <a:rPr lang="zh-CN" altLang="en-US" sz="3200" dirty="0">
                <a:latin typeface="SimSun" panose="02010600030101010101" pitchFamily="2" charset="-122"/>
                <a:ea typeface="SimSun" panose="02010600030101010101" pitchFamily="2" charset="-122"/>
              </a:rPr>
              <a:t>复合对称的病毒粒子</a:t>
            </a:r>
            <a:endParaRPr lang="zh-CN" altLang="en-US" sz="3200" dirty="0">
              <a:latin typeface="SimSun" panose="02010600030101010101" pitchFamily="2" charset="-122"/>
              <a:ea typeface="SimSun" panose="02010600030101010101" pitchFamily="2" charset="-122"/>
            </a:endParaRPr>
          </a:p>
        </p:txBody>
      </p:sp>
      <p:pic>
        <p:nvPicPr>
          <p:cNvPr id="242691" name="Picture 3" descr="Ecoli-T4"/>
          <p:cNvPicPr>
            <a:picLocks noChangeAspect="1"/>
          </p:cNvPicPr>
          <p:nvPr>
            <p:ph type="body" idx="4294967295"/>
          </p:nvPr>
        </p:nvPicPr>
        <p:blipFill>
          <a:blip r:embed="rId1"/>
          <a:srcRect/>
          <a:stretch>
            <a:fillRect/>
          </a:stretch>
        </p:blipFill>
        <p:spPr>
          <a:xfrm>
            <a:off x="401638" y="2060575"/>
            <a:ext cx="4675187" cy="4114800"/>
          </a:xfrm>
          <a:ln w="19050">
            <a:solidFill>
              <a:srgbClr val="FF0033">
                <a:alpha val="100000"/>
              </a:srgbClr>
            </a:solidFill>
            <a:miter/>
          </a:ln>
        </p:spPr>
      </p:pic>
      <p:sp>
        <p:nvSpPr>
          <p:cNvPr id="4101" name="Rectangle 5"/>
          <p:cNvSpPr/>
          <p:nvPr/>
        </p:nvSpPr>
        <p:spPr>
          <a:xfrm>
            <a:off x="5791200" y="5257800"/>
            <a:ext cx="2820988" cy="519113"/>
          </a:xfrm>
          <a:prstGeom prst="rect">
            <a:avLst/>
          </a:prstGeom>
          <a:noFill/>
          <a:ln w="9525">
            <a:noFill/>
          </a:ln>
        </p:spPr>
        <p:txBody>
          <a:bodyPr wrap="none">
            <a:spAutoFit/>
          </a:bodyPr>
          <a:p>
            <a:pPr>
              <a:spcBef>
                <a:spcPct val="50000"/>
              </a:spcBef>
            </a:pPr>
            <a:r>
              <a:rPr lang="en-US" altLang="zh-CN" sz="2800" b="1" dirty="0">
                <a:solidFill>
                  <a:srgbClr val="800000"/>
                </a:solidFill>
                <a:latin typeface="Arial" panose="020B0604020202020204" pitchFamily="34" charset="0"/>
                <a:ea typeface="SimSun" panose="02010600030101010101" pitchFamily="2" charset="-122"/>
              </a:rPr>
              <a:t>T</a:t>
            </a:r>
            <a:r>
              <a:rPr lang="en-US" altLang="zh-CN" sz="2800" b="1" baseline="-25000" dirty="0">
                <a:solidFill>
                  <a:srgbClr val="800000"/>
                </a:solidFill>
                <a:latin typeface="Arial" panose="020B0604020202020204" pitchFamily="34" charset="0"/>
                <a:ea typeface="SimSun" panose="02010600030101010101" pitchFamily="2" charset="-122"/>
              </a:rPr>
              <a:t>4</a:t>
            </a:r>
            <a:r>
              <a:rPr lang="en-US" altLang="zh-CN" sz="2800" b="1" dirty="0">
                <a:solidFill>
                  <a:srgbClr val="800000"/>
                </a:solidFill>
                <a:latin typeface="Arial" panose="020B0604020202020204" pitchFamily="34" charset="0"/>
                <a:ea typeface="SimSun" panose="02010600030101010101" pitchFamily="2" charset="-122"/>
              </a:rPr>
              <a:t> Bacteriophage</a:t>
            </a:r>
            <a:endParaRPr lang="en-US" altLang="zh-CN" sz="2800" b="1" dirty="0">
              <a:solidFill>
                <a:srgbClr val="800000"/>
              </a:solidFill>
              <a:latin typeface="Arial" panose="020B0604020202020204" pitchFamily="34" charset="0"/>
              <a:ea typeface="SimSun" panose="02010600030101010101" pitchFamily="2" charset="-122"/>
            </a:endParaRPr>
          </a:p>
        </p:txBody>
      </p:sp>
      <p:graphicFrame>
        <p:nvGraphicFramePr>
          <p:cNvPr id="4098" name="Object 6"/>
          <p:cNvGraphicFramePr>
            <a:graphicFrameLocks noChangeAspect="1"/>
          </p:cNvGraphicFramePr>
          <p:nvPr>
            <p:ph idx="1"/>
          </p:nvPr>
        </p:nvGraphicFramePr>
        <p:xfrm>
          <a:off x="5437188" y="1916113"/>
          <a:ext cx="3530600" cy="3225800"/>
        </p:xfrm>
        <a:graphic>
          <a:graphicData uri="http://schemas.openxmlformats.org/presentationml/2006/ole">
            <mc:AlternateContent xmlns:mc="http://schemas.openxmlformats.org/markup-compatibility/2006">
              <mc:Choice xmlns:v="urn:schemas-microsoft-com:vml" Requires="v">
                <p:oleObj spid="_x0000_s3084" name="" r:id="rId2" imgW="3530600" imgH="3225800" progId="Photoshop.Image.7">
                  <p:embed/>
                </p:oleObj>
              </mc:Choice>
              <mc:Fallback>
                <p:oleObj name="" r:id="rId2" imgW="3530600" imgH="3225800" progId="Photoshop.Image.7">
                  <p:embed/>
                  <p:pic>
                    <p:nvPicPr>
                      <p:cNvPr id="0" name="图片 3083"/>
                      <p:cNvPicPr/>
                      <p:nvPr/>
                    </p:nvPicPr>
                    <p:blipFill>
                      <a:blip r:embed="rId3"/>
                      <a:srcRect/>
                      <a:stretch>
                        <a:fillRect/>
                      </a:stretch>
                    </p:blipFill>
                    <p:spPr>
                      <a:xfrm>
                        <a:off x="5437188" y="1916113"/>
                        <a:ext cx="3530600" cy="3225800"/>
                      </a:xfrm>
                      <a:prstGeom prst="rect">
                        <a:avLst/>
                      </a:prstGeom>
                      <a:noFill/>
                      <a:ln w="38100">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42691"/>
                                        </p:tgtEl>
                                        <p:attrNameLst>
                                          <p:attrName>style.visibility</p:attrName>
                                        </p:attrNameLst>
                                      </p:cBhvr>
                                      <p:to>
                                        <p:strVal val="visible"/>
                                      </p:to>
                                    </p:set>
                                    <p:animEffect transition="in" filter="dissolve">
                                      <p:cBhvr>
                                        <p:cTn id="7" dur="500"/>
                                        <p:tgtEl>
                                          <p:spTgt spid="242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p:nvPr/>
        </p:nvSpPr>
        <p:spPr>
          <a:xfrm>
            <a:off x="3214688" y="2414588"/>
            <a:ext cx="9144000" cy="0"/>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31747" name="Picture 3" descr="E:\virus-2-course\BIOL 230 Lecture Guide - Viral Budding.files\u2fig4.jpg"/>
          <p:cNvPicPr>
            <a:picLocks noChangeAspect="1"/>
          </p:cNvPicPr>
          <p:nvPr/>
        </p:nvPicPr>
        <p:blipFill>
          <a:blip r:embed="rId1" r:link="rId2"/>
          <a:stretch>
            <a:fillRect/>
          </a:stretch>
        </p:blipFill>
        <p:spPr>
          <a:xfrm>
            <a:off x="1474788" y="1773238"/>
            <a:ext cx="6340475" cy="4478337"/>
          </a:xfrm>
          <a:prstGeom prst="rect">
            <a:avLst/>
          </a:prstGeom>
          <a:noFill/>
          <a:ln w="9525" cap="flat" cmpd="sng">
            <a:solidFill>
              <a:srgbClr val="CC0066"/>
            </a:solidFill>
            <a:prstDash val="solid"/>
            <a:miter/>
            <a:headEnd type="none" w="med" len="med"/>
            <a:tailEnd type="none" w="med" len="med"/>
          </a:ln>
        </p:spPr>
      </p:pic>
      <p:sp>
        <p:nvSpPr>
          <p:cNvPr id="31748" name="Rectangle 4"/>
          <p:cNvSpPr>
            <a:spLocks noGrp="1"/>
          </p:cNvSpPr>
          <p:nvPr>
            <p:ph type="title" idx="4294967295"/>
          </p:nvPr>
        </p:nvSpPr>
        <p:spPr>
          <a:xfrm>
            <a:off x="395288" y="549275"/>
            <a:ext cx="6934200" cy="838200"/>
          </a:xfrm>
        </p:spPr>
        <p:txBody>
          <a:bodyPr vert="horz" wrap="square" lIns="91440" tIns="45720" rIns="91440" bIns="45720" anchor="b" anchorCtr="0"/>
          <a:p>
            <a:pPr algn="just"/>
            <a:r>
              <a:rPr lang="en-US" altLang="zh-CN" sz="3200" dirty="0">
                <a:ea typeface="SimSun" panose="02010600030101010101" pitchFamily="2" charset="-122"/>
              </a:rPr>
              <a:t>④</a:t>
            </a:r>
            <a:r>
              <a:rPr lang="zh-CN" altLang="en-US" sz="3200" dirty="0">
                <a:ea typeface="SimSun" panose="02010600030101010101" pitchFamily="2" charset="-122"/>
              </a:rPr>
              <a:t>有囊膜的病毒粒子</a:t>
            </a:r>
            <a:endParaRPr lang="zh-CN" altLang="en-US" sz="3200" dirty="0">
              <a:ea typeface="SimSun" panose="02010600030101010101" pitchFamily="2" charset="-122"/>
            </a:endParaRPr>
          </a:p>
        </p:txBody>
      </p:sp>
      <p:sp>
        <p:nvSpPr>
          <p:cNvPr id="31749" name="Text Box 5"/>
          <p:cNvSpPr txBox="1"/>
          <p:nvPr/>
        </p:nvSpPr>
        <p:spPr>
          <a:xfrm>
            <a:off x="576263" y="6381750"/>
            <a:ext cx="8964612" cy="368300"/>
          </a:xfrm>
          <a:prstGeom prst="rect">
            <a:avLst/>
          </a:prstGeom>
          <a:noFill/>
          <a:ln w="9525">
            <a:noFill/>
          </a:ln>
        </p:spPr>
        <p:txBody>
          <a:bodyPr>
            <a:spAutoFit/>
          </a:bodyPr>
          <a:p>
            <a:pPr>
              <a:spcBef>
                <a:spcPct val="50000"/>
              </a:spcBef>
            </a:pPr>
            <a:r>
              <a:rPr lang="en-US" altLang="zh-CN" sz="1800" b="1" dirty="0">
                <a:solidFill>
                  <a:srgbClr val="006600"/>
                </a:solidFill>
                <a:latin typeface="Arial" panose="020B0604020202020204" pitchFamily="34" charset="0"/>
                <a:ea typeface="SimSun" panose="02010600030101010101" pitchFamily="2" charset="-122"/>
              </a:rPr>
              <a:t>       Virus Obtaining Its Envelope from Host Cell Membrane by Budding</a:t>
            </a:r>
            <a:endParaRPr lang="en-US" altLang="zh-CN" sz="1800" b="1" dirty="0">
              <a:solidFill>
                <a:srgbClr val="006600"/>
              </a:solidFill>
              <a:latin typeface="Arial" panose="020B0604020202020204" pitchFamily="34" charset="0"/>
              <a:ea typeface="SimSun"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180975" y="1952625"/>
            <a:ext cx="5329238" cy="4724746"/>
            <a:chOff x="421" y="816"/>
            <a:chExt cx="3338" cy="2852"/>
          </a:xfrm>
        </p:grpSpPr>
        <p:pic>
          <p:nvPicPr>
            <p:cNvPr id="17421" name="Picture 4" descr="s21"/>
            <p:cNvPicPr>
              <a:picLocks noChangeAspect="1"/>
            </p:cNvPicPr>
            <p:nvPr/>
          </p:nvPicPr>
          <p:blipFill>
            <a:blip r:embed="rId1"/>
            <a:stretch>
              <a:fillRect/>
            </a:stretch>
          </p:blipFill>
          <p:spPr>
            <a:xfrm>
              <a:off x="960" y="816"/>
              <a:ext cx="1883" cy="2382"/>
            </a:xfrm>
            <a:prstGeom prst="rect">
              <a:avLst/>
            </a:prstGeom>
            <a:noFill/>
            <a:ln w="9525">
              <a:noFill/>
            </a:ln>
          </p:spPr>
        </p:pic>
        <p:sp>
          <p:nvSpPr>
            <p:cNvPr id="17422" name="Rectangle 5"/>
            <p:cNvSpPr/>
            <p:nvPr/>
          </p:nvSpPr>
          <p:spPr>
            <a:xfrm>
              <a:off x="421" y="3167"/>
              <a:ext cx="3338" cy="501"/>
            </a:xfrm>
            <a:prstGeom prst="rect">
              <a:avLst/>
            </a:prstGeom>
            <a:noFill/>
            <a:ln w="9525">
              <a:noFill/>
            </a:ln>
          </p:spPr>
          <p:txBody>
            <a:bodyPr>
              <a:spAutoFit/>
            </a:bodyPr>
            <a:p>
              <a:pPr algn="ctr"/>
              <a:r>
                <a:rPr lang="zh-CN" altLang="en-US" sz="2400" b="1" dirty="0">
                  <a:solidFill>
                    <a:srgbClr val="FF0000"/>
                  </a:solidFill>
                  <a:latin typeface="Arial" panose="020B0604020202020204" pitchFamily="34" charset="0"/>
                  <a:ea typeface="SimSun" panose="02010600030101010101" pitchFamily="2" charset="-122"/>
                </a:rPr>
                <a:t>伊</a:t>
              </a:r>
              <a:r>
                <a:rPr lang="zh-CN" altLang="en-US" sz="2400" b="1" dirty="0">
                  <a:solidFill>
                    <a:srgbClr val="FF0000"/>
                  </a:solidFill>
                  <a:latin typeface="Arial" panose="020B0604020202020204" pitchFamily="34" charset="0"/>
                  <a:ea typeface="SimSun" panose="02010600030101010101" pitchFamily="2" charset="-122"/>
                </a:rPr>
                <a:t>万诺夫斯基，俄罗斯著名科学家</a:t>
              </a:r>
              <a:endParaRPr lang="zh-CN" altLang="en-US" sz="2400" b="1" dirty="0">
                <a:solidFill>
                  <a:srgbClr val="FF0000"/>
                </a:solidFill>
                <a:latin typeface="Arial" panose="020B0604020202020204" pitchFamily="34" charset="0"/>
                <a:ea typeface="SimSun" panose="02010600030101010101" pitchFamily="2" charset="-122"/>
              </a:endParaRPr>
            </a:p>
            <a:p>
              <a:pPr algn="ctr"/>
              <a:r>
                <a:rPr lang="en-US" altLang="zh-CN" sz="2400" b="1" dirty="0">
                  <a:solidFill>
                    <a:srgbClr val="FF0000"/>
                  </a:solidFill>
                  <a:latin typeface="Arial" panose="020B0604020202020204" pitchFamily="34" charset="0"/>
                  <a:ea typeface="SimSun" panose="02010600030101010101" pitchFamily="2" charset="-122"/>
                </a:rPr>
                <a:t>1892</a:t>
              </a:r>
              <a:r>
                <a:rPr lang="zh-CN" altLang="en-US" sz="2400" b="1" dirty="0">
                  <a:solidFill>
                    <a:srgbClr val="FF0000"/>
                  </a:solidFill>
                  <a:latin typeface="Arial" panose="020B0604020202020204" pitchFamily="34" charset="0"/>
                  <a:ea typeface="SimSun" panose="02010600030101010101" pitchFamily="2" charset="-122"/>
                </a:rPr>
                <a:t>年发现烟草花叶病病源的滤过性</a:t>
              </a:r>
              <a:endParaRPr lang="zh-CN" altLang="en-US" sz="2400" b="1" dirty="0">
                <a:solidFill>
                  <a:srgbClr val="FF0000"/>
                </a:solidFill>
                <a:latin typeface="Arial" panose="020B0604020202020204" pitchFamily="34" charset="0"/>
                <a:ea typeface="SimSun" panose="02010600030101010101" pitchFamily="2" charset="-122"/>
              </a:endParaRPr>
            </a:p>
          </p:txBody>
        </p:sp>
      </p:grpSp>
      <p:grpSp>
        <p:nvGrpSpPr>
          <p:cNvPr id="3" name="Group 6"/>
          <p:cNvGrpSpPr/>
          <p:nvPr/>
        </p:nvGrpSpPr>
        <p:grpSpPr>
          <a:xfrm>
            <a:off x="6997700" y="117475"/>
            <a:ext cx="1966913" cy="2979738"/>
            <a:chOff x="4259" y="816"/>
            <a:chExt cx="862" cy="1877"/>
          </a:xfrm>
        </p:grpSpPr>
        <p:pic>
          <p:nvPicPr>
            <p:cNvPr id="17419" name="Picture 7" descr="s5"/>
            <p:cNvPicPr>
              <a:picLocks noChangeAspect="1"/>
            </p:cNvPicPr>
            <p:nvPr/>
          </p:nvPicPr>
          <p:blipFill>
            <a:blip r:embed="rId2"/>
            <a:stretch>
              <a:fillRect/>
            </a:stretch>
          </p:blipFill>
          <p:spPr>
            <a:xfrm>
              <a:off x="4368" y="816"/>
              <a:ext cx="752" cy="1600"/>
            </a:xfrm>
            <a:prstGeom prst="rect">
              <a:avLst/>
            </a:prstGeom>
            <a:noFill/>
            <a:ln w="9525">
              <a:noFill/>
            </a:ln>
          </p:spPr>
        </p:pic>
        <p:sp>
          <p:nvSpPr>
            <p:cNvPr id="17420" name="Rectangle 8"/>
            <p:cNvSpPr/>
            <p:nvPr/>
          </p:nvSpPr>
          <p:spPr>
            <a:xfrm>
              <a:off x="4259" y="2366"/>
              <a:ext cx="862" cy="327"/>
            </a:xfrm>
            <a:prstGeom prst="rect">
              <a:avLst/>
            </a:prstGeom>
            <a:noFill/>
            <a:ln w="9525">
              <a:noFill/>
            </a:ln>
          </p:spPr>
          <p:txBody>
            <a:bodyPr wrap="none">
              <a:spAutoFit/>
            </a:bodyPr>
            <a:p>
              <a:pPr algn="ctr"/>
              <a:r>
                <a:rPr lang="zh-CN" altLang="en-US" sz="2800" b="1" dirty="0">
                  <a:solidFill>
                    <a:srgbClr val="0000FF"/>
                  </a:solidFill>
                  <a:latin typeface="Arial" panose="020B0604020202020204" pitchFamily="34" charset="0"/>
                  <a:ea typeface="SimSun" panose="02010600030101010101" pitchFamily="2" charset="-122"/>
                </a:rPr>
                <a:t>细菌过滤器</a:t>
              </a:r>
              <a:endParaRPr lang="zh-CN" altLang="en-US" sz="2800" b="1" dirty="0">
                <a:solidFill>
                  <a:srgbClr val="0000FF"/>
                </a:solidFill>
                <a:latin typeface="Arial" panose="020B0604020202020204" pitchFamily="34" charset="0"/>
                <a:ea typeface="SimSun" panose="02010600030101010101" pitchFamily="2" charset="-122"/>
              </a:endParaRPr>
            </a:p>
          </p:txBody>
        </p:sp>
      </p:grpSp>
      <p:grpSp>
        <p:nvGrpSpPr>
          <p:cNvPr id="4" name="Group 9"/>
          <p:cNvGrpSpPr/>
          <p:nvPr/>
        </p:nvGrpSpPr>
        <p:grpSpPr>
          <a:xfrm>
            <a:off x="5076825" y="3937000"/>
            <a:ext cx="3995738" cy="2947988"/>
            <a:chOff x="3696" y="2208"/>
            <a:chExt cx="1477" cy="1215"/>
          </a:xfrm>
        </p:grpSpPr>
        <p:pic>
          <p:nvPicPr>
            <p:cNvPr id="17417" name="Picture 10" descr="s8"/>
            <p:cNvPicPr>
              <a:picLocks noChangeAspect="1"/>
            </p:cNvPicPr>
            <p:nvPr/>
          </p:nvPicPr>
          <p:blipFill>
            <a:blip r:embed="rId3"/>
            <a:stretch>
              <a:fillRect/>
            </a:stretch>
          </p:blipFill>
          <p:spPr>
            <a:xfrm>
              <a:off x="3696" y="2208"/>
              <a:ext cx="1477" cy="1012"/>
            </a:xfrm>
            <a:prstGeom prst="rect">
              <a:avLst/>
            </a:prstGeom>
            <a:noFill/>
            <a:ln w="9525">
              <a:noFill/>
            </a:ln>
          </p:spPr>
        </p:pic>
        <p:sp>
          <p:nvSpPr>
            <p:cNvPr id="17418" name="Rectangle 11"/>
            <p:cNvSpPr/>
            <p:nvPr/>
          </p:nvSpPr>
          <p:spPr>
            <a:xfrm>
              <a:off x="3991" y="3184"/>
              <a:ext cx="822" cy="239"/>
            </a:xfrm>
            <a:prstGeom prst="rect">
              <a:avLst/>
            </a:prstGeom>
            <a:noFill/>
            <a:ln w="9525">
              <a:noFill/>
            </a:ln>
          </p:spPr>
          <p:txBody>
            <a:bodyPr wrap="none">
              <a:spAutoFit/>
            </a:bodyPr>
            <a:p>
              <a:pPr algn="ctr"/>
              <a:r>
                <a:rPr lang="zh-CN" altLang="en-US" sz="3200" b="1" dirty="0">
                  <a:solidFill>
                    <a:srgbClr val="FF0000"/>
                  </a:solidFill>
                  <a:latin typeface="Arial" panose="020B0604020202020204" pitchFamily="34" charset="0"/>
                  <a:ea typeface="SimSun" panose="02010600030101010101" pitchFamily="2" charset="-122"/>
                </a:rPr>
                <a:t>电子显微镜</a:t>
              </a:r>
              <a:endParaRPr lang="zh-CN" altLang="en-US" sz="3200" b="1" dirty="0">
                <a:solidFill>
                  <a:srgbClr val="FF0000"/>
                </a:solidFill>
                <a:latin typeface="Arial" panose="020B0604020202020204" pitchFamily="34" charset="0"/>
                <a:ea typeface="SimSun" panose="02010600030101010101" pitchFamily="2" charset="-122"/>
              </a:endParaRPr>
            </a:p>
          </p:txBody>
        </p:sp>
      </p:grpSp>
      <p:sp>
        <p:nvSpPr>
          <p:cNvPr id="17413" name="Rectangle 12"/>
          <p:cNvSpPr/>
          <p:nvPr/>
        </p:nvSpPr>
        <p:spPr>
          <a:xfrm>
            <a:off x="250825" y="333375"/>
            <a:ext cx="2881313" cy="701675"/>
          </a:xfrm>
          <a:prstGeom prst="rect">
            <a:avLst/>
          </a:prstGeom>
          <a:noFill/>
          <a:ln w="9525">
            <a:noFill/>
          </a:ln>
        </p:spPr>
        <p:txBody>
          <a:bodyPr>
            <a:spAutoFit/>
          </a:bodyPr>
          <a:p>
            <a:pPr algn="ctr">
              <a:spcBef>
                <a:spcPct val="50000"/>
              </a:spcBef>
            </a:pPr>
            <a:r>
              <a:rPr lang="zh-CN" altLang="en-US" sz="4000" b="1" dirty="0">
                <a:solidFill>
                  <a:srgbClr val="0000FF"/>
                </a:solidFill>
                <a:latin typeface="Arial" panose="020B0604020202020204" pitchFamily="34" charset="0"/>
                <a:ea typeface="SimSun" panose="02010600030101010101" pitchFamily="2" charset="-122"/>
              </a:rPr>
              <a:t>病毒的发现</a:t>
            </a:r>
            <a:endParaRPr lang="zh-CN" altLang="en-US" sz="4000" b="1" dirty="0">
              <a:solidFill>
                <a:srgbClr val="0000FF"/>
              </a:solidFill>
              <a:latin typeface="Arial" panose="020B0604020202020204" pitchFamily="34" charset="0"/>
              <a:ea typeface="SimSun" panose="02010600030101010101" pitchFamily="2" charset="-122"/>
            </a:endParaRPr>
          </a:p>
        </p:txBody>
      </p:sp>
      <p:grpSp>
        <p:nvGrpSpPr>
          <p:cNvPr id="5" name="Group 14"/>
          <p:cNvGrpSpPr/>
          <p:nvPr/>
        </p:nvGrpSpPr>
        <p:grpSpPr>
          <a:xfrm>
            <a:off x="3924300" y="177800"/>
            <a:ext cx="2951163" cy="3395663"/>
            <a:chOff x="2976" y="624"/>
            <a:chExt cx="1728" cy="1875"/>
          </a:xfrm>
        </p:grpSpPr>
        <p:pic>
          <p:nvPicPr>
            <p:cNvPr id="17415" name="Picture 15" descr="bd-2"/>
            <p:cNvPicPr>
              <a:picLocks noChangeAspect="1"/>
            </p:cNvPicPr>
            <p:nvPr/>
          </p:nvPicPr>
          <p:blipFill>
            <a:blip r:embed="rId4"/>
            <a:stretch>
              <a:fillRect/>
            </a:stretch>
          </p:blipFill>
          <p:spPr>
            <a:xfrm>
              <a:off x="2976" y="624"/>
              <a:ext cx="1440" cy="1875"/>
            </a:xfrm>
            <a:prstGeom prst="rect">
              <a:avLst/>
            </a:prstGeom>
            <a:noFill/>
            <a:ln w="9525">
              <a:noFill/>
            </a:ln>
          </p:spPr>
        </p:pic>
        <p:sp>
          <p:nvSpPr>
            <p:cNvPr id="17416" name="Rectangle 16"/>
            <p:cNvSpPr/>
            <p:nvPr/>
          </p:nvSpPr>
          <p:spPr>
            <a:xfrm>
              <a:off x="4320" y="672"/>
              <a:ext cx="384" cy="1666"/>
            </a:xfrm>
            <a:prstGeom prst="rect">
              <a:avLst/>
            </a:prstGeom>
            <a:noFill/>
            <a:ln w="9525">
              <a:noFill/>
            </a:ln>
          </p:spPr>
          <p:txBody>
            <a:bodyPr>
              <a:spAutoFit/>
            </a:bodyPr>
            <a:p>
              <a:pPr algn="ctr"/>
              <a:r>
                <a:rPr lang="zh-CN" altLang="en-US" sz="3200" b="1" dirty="0">
                  <a:solidFill>
                    <a:srgbClr val="FF0000"/>
                  </a:solidFill>
                  <a:latin typeface="Arial" panose="020B0604020202020204" pitchFamily="34" charset="0"/>
                  <a:ea typeface="SimSun" panose="02010600030101010101" pitchFamily="2" charset="-122"/>
                </a:rPr>
                <a:t>烟草花叶病毒</a:t>
              </a:r>
              <a:endParaRPr lang="zh-CN" altLang="en-US" sz="3200" b="1" dirty="0">
                <a:solidFill>
                  <a:srgbClr val="FF0000"/>
                </a:solidFill>
                <a:latin typeface="Arial" panose="020B0604020202020204" pitchFamily="34" charset="0"/>
                <a:ea typeface="SimSun"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p:nvPr/>
        </p:nvSpPr>
        <p:spPr>
          <a:xfrm>
            <a:off x="3214688" y="2414588"/>
            <a:ext cx="9144000" cy="0"/>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sp>
        <p:nvSpPr>
          <p:cNvPr id="31748" name="Rectangle 4"/>
          <p:cNvSpPr>
            <a:spLocks noGrp="1"/>
          </p:cNvSpPr>
          <p:nvPr>
            <p:ph type="title" idx="4294967295"/>
          </p:nvPr>
        </p:nvSpPr>
        <p:spPr>
          <a:xfrm>
            <a:off x="395288" y="549275"/>
            <a:ext cx="6934200" cy="838200"/>
          </a:xfrm>
        </p:spPr>
        <p:txBody>
          <a:bodyPr vert="horz" wrap="square" lIns="91440" tIns="45720" rIns="91440" bIns="45720" anchor="b" anchorCtr="0"/>
          <a:p>
            <a:pPr algn="just"/>
            <a:r>
              <a:rPr lang="en-US" altLang="zh-CN" sz="3200" dirty="0">
                <a:ea typeface="SimSun" panose="02010600030101010101" pitchFamily="2" charset="-122"/>
              </a:rPr>
              <a:t>④</a:t>
            </a:r>
            <a:r>
              <a:rPr lang="zh-CN" altLang="en-US" sz="3200" dirty="0">
                <a:ea typeface="SimSun" panose="02010600030101010101" pitchFamily="2" charset="-122"/>
              </a:rPr>
              <a:t>有囊膜的病毒粒子</a:t>
            </a:r>
            <a:endParaRPr lang="zh-CN" altLang="en-US" sz="3200" dirty="0">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539750" y="1628775"/>
            <a:ext cx="8324215" cy="453263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3"/>
          <p:cNvSpPr/>
          <p:nvPr/>
        </p:nvSpPr>
        <p:spPr>
          <a:xfrm>
            <a:off x="684213" y="1916113"/>
            <a:ext cx="7620000" cy="955675"/>
          </a:xfrm>
          <a:prstGeom prst="rect">
            <a:avLst/>
          </a:prstGeom>
          <a:noFill/>
          <a:ln w="9525" cap="flat" cmpd="sng">
            <a:solidFill>
              <a:srgbClr val="CC0066"/>
            </a:solidFill>
            <a:prstDash val="solid"/>
            <a:miter/>
            <a:headEnd type="none" w="med" len="med"/>
            <a:tailEnd type="none" w="med" len="med"/>
          </a:ln>
        </p:spPr>
        <p:txBody>
          <a:bodyPr>
            <a:spAutoFit/>
          </a:bodyPr>
          <a:p>
            <a:pPr eaLnBrk="0" hangingPunct="0">
              <a:spcBef>
                <a:spcPct val="50000"/>
              </a:spcBef>
            </a:pPr>
            <a:r>
              <a:rPr lang="zh-CN" altLang="en-US" sz="2800" b="1" dirty="0">
                <a:latin typeface="SimSun" panose="02010600030101010101" pitchFamily="2" charset="-122"/>
                <a:ea typeface="SimSun" panose="02010600030101010101" pitchFamily="2" charset="-122"/>
              </a:rPr>
              <a:t>    病毒的主要成分为核酸</a:t>
            </a:r>
            <a:r>
              <a:rPr lang="en-US" altLang="zh-CN" sz="2800" b="1" dirty="0">
                <a:latin typeface="SimSun" panose="02010600030101010101" pitchFamily="2" charset="-122"/>
                <a:ea typeface="SimSun" panose="02010600030101010101" pitchFamily="2" charset="-122"/>
              </a:rPr>
              <a:t>(DNA</a:t>
            </a:r>
            <a:r>
              <a:rPr lang="zh-CN" altLang="en-US" sz="2800" b="1" dirty="0">
                <a:latin typeface="SimSun" panose="02010600030101010101" pitchFamily="2" charset="-122"/>
                <a:ea typeface="SimSun" panose="02010600030101010101" pitchFamily="2" charset="-122"/>
              </a:rPr>
              <a:t>或</a:t>
            </a:r>
            <a:r>
              <a:rPr lang="en-US" altLang="zh-CN" sz="2800" b="1" dirty="0">
                <a:latin typeface="SimSun" panose="02010600030101010101" pitchFamily="2" charset="-122"/>
                <a:ea typeface="SimSun" panose="02010600030101010101" pitchFamily="2" charset="-122"/>
              </a:rPr>
              <a:t>RNA)</a:t>
            </a:r>
            <a:r>
              <a:rPr lang="zh-CN" altLang="en-US" sz="2800" b="1" dirty="0">
                <a:latin typeface="SimSun" panose="02010600030101010101" pitchFamily="2" charset="-122"/>
                <a:ea typeface="SimSun" panose="02010600030101010101" pitchFamily="2" charset="-122"/>
              </a:rPr>
              <a:t>和蛋白质。有的病毒还含有脂质、糖类等其他组分。</a:t>
            </a:r>
            <a:endParaRPr lang="zh-CN" altLang="en-US" sz="2800" b="1" dirty="0">
              <a:latin typeface="SimSun" panose="02010600030101010101" pitchFamily="2" charset="-122"/>
              <a:ea typeface="SimSun" panose="02010600030101010101" pitchFamily="2" charset="-122"/>
            </a:endParaRPr>
          </a:p>
        </p:txBody>
      </p:sp>
      <p:sp>
        <p:nvSpPr>
          <p:cNvPr id="33795" name="矩形 1"/>
          <p:cNvSpPr/>
          <p:nvPr/>
        </p:nvSpPr>
        <p:spPr>
          <a:xfrm>
            <a:off x="539750" y="836613"/>
            <a:ext cx="2655888" cy="584200"/>
          </a:xfrm>
          <a:prstGeom prst="rect">
            <a:avLst/>
          </a:prstGeom>
          <a:noFill/>
          <a:ln w="9525">
            <a:noFill/>
          </a:ln>
        </p:spPr>
        <p:txBody>
          <a:bodyPr wrap="none">
            <a:spAutoFit/>
          </a:bodyPr>
          <a:p>
            <a:r>
              <a:rPr lang="zh-CN" altLang="en-US" sz="3200" b="1" dirty="0">
                <a:solidFill>
                  <a:srgbClr val="C00000"/>
                </a:solidFill>
                <a:latin typeface="SimSun" panose="02010600030101010101" pitchFamily="2" charset="-122"/>
                <a:ea typeface="SimSun" panose="02010600030101010101" pitchFamily="2" charset="-122"/>
              </a:rPr>
              <a:t>三、化学组成</a:t>
            </a:r>
            <a:endParaRPr lang="zh-CN" altLang="en-US" sz="3200" dirty="0">
              <a:solidFill>
                <a:srgbClr val="C00000"/>
              </a:solidFill>
              <a:latin typeface="SimSun" panose="02010600030101010101" pitchFamily="2" charset="-122"/>
              <a:ea typeface="SimSun"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Text Box 2"/>
          <p:cNvSpPr txBox="1"/>
          <p:nvPr/>
        </p:nvSpPr>
        <p:spPr>
          <a:xfrm>
            <a:off x="328613" y="1438275"/>
            <a:ext cx="8153400" cy="5446713"/>
          </a:xfrm>
          <a:prstGeom prst="rect">
            <a:avLst/>
          </a:prstGeom>
          <a:noFill/>
          <a:ln w="9525">
            <a:noFill/>
          </a:ln>
        </p:spPr>
        <p:txBody>
          <a:bodyPr>
            <a:spAutoFit/>
          </a:bodyPr>
          <a:p>
            <a:pPr>
              <a:spcBef>
                <a:spcPct val="50000"/>
              </a:spcBef>
            </a:pPr>
            <a:r>
              <a:rPr lang="en-US" altLang="zh-CN" sz="2400" b="1" dirty="0">
                <a:latin typeface="SimSun" panose="02010600030101010101" pitchFamily="2" charset="-122"/>
                <a:ea typeface="SimSun" panose="02010600030101010101" pitchFamily="2" charset="-122"/>
              </a:rPr>
              <a:t>◆</a:t>
            </a:r>
            <a:r>
              <a:rPr lang="zh-CN" altLang="en-US" sz="2400" b="1" dirty="0">
                <a:latin typeface="SimSun" panose="02010600030101010101" pitchFamily="2" charset="-122"/>
                <a:ea typeface="SimSun" panose="02010600030101010101" pitchFamily="2" charset="-122"/>
              </a:rPr>
              <a:t>一种病毒只含有一种核酸（</a:t>
            </a:r>
            <a:r>
              <a:rPr lang="en-US" altLang="zh-CN" sz="2400" b="1" dirty="0">
                <a:latin typeface="SimSun" panose="02010600030101010101" pitchFamily="2" charset="-122"/>
                <a:ea typeface="SimSun" panose="02010600030101010101" pitchFamily="2" charset="-122"/>
              </a:rPr>
              <a:t>DNA</a:t>
            </a:r>
            <a:r>
              <a:rPr lang="zh-CN" altLang="en-US" sz="2400" b="1" dirty="0">
                <a:latin typeface="SimSun" panose="02010600030101010101" pitchFamily="2" charset="-122"/>
                <a:ea typeface="SimSun" panose="02010600030101010101" pitchFamily="2" charset="-122"/>
              </a:rPr>
              <a:t>或</a:t>
            </a:r>
            <a:r>
              <a:rPr lang="en-US" altLang="zh-CN" sz="2400" b="1" dirty="0">
                <a:latin typeface="SimSun" panose="02010600030101010101" pitchFamily="2" charset="-122"/>
                <a:ea typeface="SimSun" panose="02010600030101010101" pitchFamily="2" charset="-122"/>
              </a:rPr>
              <a:t>RNA</a:t>
            </a:r>
            <a:r>
              <a:rPr lang="zh-CN" altLang="en-US" sz="2400" b="1" dirty="0">
                <a:latin typeface="SimSun" panose="02010600030101010101" pitchFamily="2" charset="-122"/>
                <a:ea typeface="SimSun" panose="02010600030101010101" pitchFamily="2" charset="-122"/>
              </a:rPr>
              <a:t>）。</a:t>
            </a:r>
            <a:endParaRPr lang="zh-CN" altLang="en-US" sz="2400" b="1" dirty="0">
              <a:latin typeface="SimSun" panose="02010600030101010101" pitchFamily="2" charset="-122"/>
              <a:ea typeface="SimSun" panose="02010600030101010101" pitchFamily="2" charset="-122"/>
            </a:endParaRPr>
          </a:p>
          <a:p>
            <a:pPr>
              <a:spcBef>
                <a:spcPct val="50000"/>
              </a:spcBef>
            </a:pPr>
            <a:r>
              <a:rPr lang="zh-CN" altLang="en-US" sz="2400" dirty="0">
                <a:latin typeface="SimSun" panose="02010600030101010101" pitchFamily="2" charset="-122"/>
                <a:ea typeface="SimSun" panose="02010600030101010101" pitchFamily="2" charset="-122"/>
              </a:rPr>
              <a:t>     植物病毒绝大多数含</a:t>
            </a:r>
            <a:r>
              <a:rPr lang="en-US" altLang="zh-CN" sz="2400" dirty="0">
                <a:latin typeface="SimSun" panose="02010600030101010101" pitchFamily="2" charset="-122"/>
                <a:ea typeface="SimSun" panose="02010600030101010101" pitchFamily="2" charset="-122"/>
              </a:rPr>
              <a:t>RNA;</a:t>
            </a:r>
            <a:r>
              <a:rPr lang="zh-CN" altLang="en-US" sz="2400" dirty="0">
                <a:latin typeface="SimSun" panose="02010600030101010101" pitchFamily="2" charset="-122"/>
                <a:ea typeface="SimSun" panose="02010600030101010101" pitchFamily="2" charset="-122"/>
              </a:rPr>
              <a:t>少数含</a:t>
            </a:r>
            <a:r>
              <a:rPr lang="en-US" altLang="zh-CN" sz="2400" dirty="0">
                <a:latin typeface="SimSun" panose="02010600030101010101" pitchFamily="2" charset="-122"/>
                <a:ea typeface="SimSun" panose="02010600030101010101" pitchFamily="2" charset="-122"/>
              </a:rPr>
              <a:t>DNA </a:t>
            </a:r>
            <a:r>
              <a:rPr lang="zh-CN" altLang="en-US" sz="2400" dirty="0">
                <a:latin typeface="SimSun" panose="02010600030101010101" pitchFamily="2" charset="-122"/>
                <a:ea typeface="SimSun" panose="02010600030101010101" pitchFamily="2" charset="-122"/>
              </a:rPr>
              <a:t>；</a:t>
            </a:r>
            <a:endParaRPr lang="zh-CN" altLang="en-US" sz="2400" dirty="0">
              <a:latin typeface="SimSun" panose="02010600030101010101" pitchFamily="2" charset="-122"/>
              <a:ea typeface="SimSun" panose="02010600030101010101" pitchFamily="2" charset="-122"/>
            </a:endParaRPr>
          </a:p>
          <a:p>
            <a:pPr>
              <a:spcBef>
                <a:spcPct val="50000"/>
              </a:spcBef>
            </a:pPr>
            <a:r>
              <a:rPr lang="zh-CN" altLang="en-US" sz="2400" dirty="0">
                <a:latin typeface="SimSun" panose="02010600030101010101" pitchFamily="2" charset="-122"/>
                <a:ea typeface="SimSun" panose="02010600030101010101" pitchFamily="2" charset="-122"/>
              </a:rPr>
              <a:t>     动物病毒一部分含</a:t>
            </a:r>
            <a:r>
              <a:rPr lang="en-US" altLang="zh-CN" sz="2400" dirty="0">
                <a:latin typeface="SimSun" panose="02010600030101010101" pitchFamily="2" charset="-122"/>
                <a:ea typeface="SimSun" panose="02010600030101010101" pitchFamily="2" charset="-122"/>
              </a:rPr>
              <a:t>DNA</a:t>
            </a:r>
            <a:r>
              <a:rPr lang="zh-CN" altLang="en-US" sz="2400" dirty="0">
                <a:latin typeface="SimSun" panose="02010600030101010101" pitchFamily="2" charset="-122"/>
                <a:ea typeface="SimSun" panose="02010600030101010101" pitchFamily="2" charset="-122"/>
              </a:rPr>
              <a:t>，一部分含</a:t>
            </a:r>
            <a:r>
              <a:rPr lang="en-US" altLang="zh-CN" sz="2400" dirty="0">
                <a:latin typeface="SimSun" panose="02010600030101010101" pitchFamily="2" charset="-122"/>
                <a:ea typeface="SimSun" panose="02010600030101010101" pitchFamily="2" charset="-122"/>
              </a:rPr>
              <a:t>RNA</a:t>
            </a:r>
            <a:r>
              <a:rPr lang="zh-CN" altLang="en-US" sz="2400" dirty="0">
                <a:latin typeface="SimSun" panose="02010600030101010101" pitchFamily="2" charset="-122"/>
                <a:ea typeface="SimSun" panose="02010600030101010101" pitchFamily="2" charset="-122"/>
              </a:rPr>
              <a:t>；</a:t>
            </a:r>
            <a:endParaRPr lang="zh-CN" altLang="en-US" sz="2400" dirty="0">
              <a:latin typeface="SimSun" panose="02010600030101010101" pitchFamily="2" charset="-122"/>
              <a:ea typeface="SimSun" panose="02010600030101010101" pitchFamily="2" charset="-122"/>
            </a:endParaRPr>
          </a:p>
          <a:p>
            <a:pPr>
              <a:spcBef>
                <a:spcPct val="50000"/>
              </a:spcBef>
            </a:pPr>
            <a:r>
              <a:rPr lang="zh-CN" altLang="en-US" sz="2400" dirty="0">
                <a:latin typeface="SimSun" panose="02010600030101010101" pitchFamily="2" charset="-122"/>
                <a:ea typeface="SimSun" panose="02010600030101010101" pitchFamily="2" charset="-122"/>
              </a:rPr>
              <a:t>     细菌病毒普遍含</a:t>
            </a:r>
            <a:r>
              <a:rPr lang="en-US" altLang="zh-CN" sz="2400" dirty="0">
                <a:latin typeface="SimSun" panose="02010600030101010101" pitchFamily="2" charset="-122"/>
                <a:ea typeface="SimSun" panose="02010600030101010101" pitchFamily="2" charset="-122"/>
              </a:rPr>
              <a:t>DNA</a:t>
            </a:r>
            <a:r>
              <a:rPr lang="zh-CN" altLang="en-US" sz="2400" dirty="0">
                <a:latin typeface="SimSun" panose="02010600030101010101" pitchFamily="2" charset="-122"/>
                <a:ea typeface="SimSun" panose="02010600030101010101" pitchFamily="2" charset="-122"/>
              </a:rPr>
              <a:t>，含</a:t>
            </a:r>
            <a:r>
              <a:rPr lang="en-US" altLang="zh-CN" sz="2400" dirty="0">
                <a:latin typeface="SimSun" panose="02010600030101010101" pitchFamily="2" charset="-122"/>
                <a:ea typeface="SimSun" panose="02010600030101010101" pitchFamily="2" charset="-122"/>
              </a:rPr>
              <a:t>RNA</a:t>
            </a:r>
            <a:r>
              <a:rPr lang="zh-CN" altLang="en-US" sz="2400" dirty="0">
                <a:latin typeface="SimSun" panose="02010600030101010101" pitchFamily="2" charset="-122"/>
                <a:ea typeface="SimSun" panose="02010600030101010101" pitchFamily="2" charset="-122"/>
              </a:rPr>
              <a:t>的极少。</a:t>
            </a:r>
            <a:endParaRPr lang="zh-CN" altLang="en-US" sz="2400" dirty="0">
              <a:latin typeface="SimSun" panose="02010600030101010101" pitchFamily="2" charset="-122"/>
              <a:ea typeface="SimSun" panose="02010600030101010101" pitchFamily="2" charset="-122"/>
            </a:endParaRPr>
          </a:p>
          <a:p>
            <a:pPr>
              <a:spcBef>
                <a:spcPct val="50000"/>
              </a:spcBef>
            </a:pPr>
            <a:r>
              <a:rPr lang="zh-CN" altLang="en-US" sz="2400" b="1" dirty="0">
                <a:latin typeface="SimSun" panose="02010600030101010101" pitchFamily="2" charset="-122"/>
                <a:ea typeface="SimSun" panose="02010600030101010101" pitchFamily="2" charset="-122"/>
              </a:rPr>
              <a:t>◆病毒的核酸类型极为多样化：</a:t>
            </a:r>
            <a:endParaRPr lang="zh-CN" altLang="en-US" sz="2400" b="1" dirty="0">
              <a:latin typeface="SimSun" panose="02010600030101010101" pitchFamily="2" charset="-122"/>
              <a:ea typeface="SimSun" panose="02010600030101010101" pitchFamily="2" charset="-122"/>
            </a:endParaRPr>
          </a:p>
          <a:p>
            <a:pPr>
              <a:spcBef>
                <a:spcPct val="50000"/>
              </a:spcBef>
            </a:pPr>
            <a:r>
              <a:rPr lang="zh-CN" altLang="en-US" sz="2400" dirty="0">
                <a:latin typeface="SimSun" panose="02010600030101010101" pitchFamily="2" charset="-122"/>
                <a:ea typeface="SimSun" panose="02010600030101010101" pitchFamily="2" charset="-122"/>
              </a:rPr>
              <a:t>         病毒的</a:t>
            </a:r>
            <a:r>
              <a:rPr lang="en-US" altLang="zh-CN" sz="2400" dirty="0">
                <a:latin typeface="SimSun" panose="02010600030101010101" pitchFamily="2" charset="-122"/>
                <a:ea typeface="SimSun" panose="02010600030101010101" pitchFamily="2" charset="-122"/>
              </a:rPr>
              <a:t>DNA</a:t>
            </a:r>
            <a:r>
              <a:rPr lang="zh-CN" altLang="en-US" sz="2400" dirty="0">
                <a:latin typeface="SimSun" panose="02010600030101010101" pitchFamily="2" charset="-122"/>
                <a:ea typeface="SimSun" panose="02010600030101010101" pitchFamily="2" charset="-122"/>
              </a:rPr>
              <a:t>与</a:t>
            </a:r>
            <a:r>
              <a:rPr lang="en-US" altLang="zh-CN" sz="2400" dirty="0">
                <a:latin typeface="SimSun" panose="02010600030101010101" pitchFamily="2" charset="-122"/>
                <a:ea typeface="SimSun" panose="02010600030101010101" pitchFamily="2" charset="-122"/>
              </a:rPr>
              <a:t>RNA</a:t>
            </a:r>
            <a:r>
              <a:rPr lang="zh-CN" altLang="en-US" sz="2400" dirty="0">
                <a:latin typeface="SimSun" panose="02010600030101010101" pitchFamily="2" charset="-122"/>
                <a:ea typeface="SimSun" panose="02010600030101010101" pitchFamily="2" charset="-122"/>
              </a:rPr>
              <a:t>均有单链和双链：</a:t>
            </a:r>
            <a:endParaRPr lang="zh-CN" altLang="en-US" sz="2400" dirty="0">
              <a:latin typeface="SimSun" panose="02010600030101010101" pitchFamily="2" charset="-122"/>
              <a:ea typeface="SimSun" panose="02010600030101010101" pitchFamily="2" charset="-122"/>
            </a:endParaRPr>
          </a:p>
          <a:p>
            <a:pPr>
              <a:spcBef>
                <a:spcPct val="50000"/>
              </a:spcBef>
            </a:pPr>
            <a:r>
              <a:rPr lang="zh-CN" altLang="en-US" sz="2400" dirty="0">
                <a:latin typeface="SimSun" panose="02010600030101010101" pitchFamily="2" charset="-122"/>
                <a:ea typeface="SimSun" panose="02010600030101010101" pitchFamily="2" charset="-122"/>
              </a:rPr>
              <a:t>                 </a:t>
            </a:r>
            <a:r>
              <a:rPr lang="en-US" altLang="zh-CN" sz="2400" dirty="0">
                <a:latin typeface="SimSun" panose="02010600030101010101" pitchFamily="2" charset="-122"/>
                <a:ea typeface="SimSun" panose="02010600030101010101" pitchFamily="2" charset="-122"/>
              </a:rPr>
              <a:t>dsDNA</a:t>
            </a:r>
            <a:endParaRPr lang="en-US" altLang="zh-CN" sz="2400" dirty="0">
              <a:latin typeface="SimSun" panose="02010600030101010101" pitchFamily="2" charset="-122"/>
              <a:ea typeface="SimSun" panose="02010600030101010101" pitchFamily="2" charset="-122"/>
            </a:endParaRPr>
          </a:p>
          <a:p>
            <a:pPr>
              <a:spcBef>
                <a:spcPct val="50000"/>
              </a:spcBef>
            </a:pPr>
            <a:r>
              <a:rPr lang="en-US" altLang="zh-CN" sz="2400" dirty="0">
                <a:latin typeface="SimSun" panose="02010600030101010101" pitchFamily="2" charset="-122"/>
                <a:ea typeface="SimSun" panose="02010600030101010101" pitchFamily="2" charset="-122"/>
              </a:rPr>
              <a:t>                 ssDNA</a:t>
            </a:r>
            <a:endParaRPr lang="en-US" altLang="zh-CN" sz="2400" dirty="0">
              <a:latin typeface="SimSun" panose="02010600030101010101" pitchFamily="2" charset="-122"/>
              <a:ea typeface="SimSun" panose="02010600030101010101" pitchFamily="2" charset="-122"/>
            </a:endParaRPr>
          </a:p>
          <a:p>
            <a:pPr>
              <a:spcBef>
                <a:spcPct val="50000"/>
              </a:spcBef>
            </a:pPr>
            <a:r>
              <a:rPr lang="en-US" altLang="zh-CN" sz="2400" dirty="0">
                <a:latin typeface="SimSun" panose="02010600030101010101" pitchFamily="2" charset="-122"/>
                <a:ea typeface="SimSun" panose="02010600030101010101" pitchFamily="2" charset="-122"/>
              </a:rPr>
              <a:t>                 dsRNA</a:t>
            </a:r>
            <a:endParaRPr lang="en-US" altLang="zh-CN" sz="2400" dirty="0">
              <a:latin typeface="SimSun" panose="02010600030101010101" pitchFamily="2" charset="-122"/>
              <a:ea typeface="SimSun" panose="02010600030101010101" pitchFamily="2" charset="-122"/>
            </a:endParaRPr>
          </a:p>
          <a:p>
            <a:pPr>
              <a:spcBef>
                <a:spcPct val="50000"/>
              </a:spcBef>
            </a:pPr>
            <a:r>
              <a:rPr lang="en-US" altLang="zh-CN" sz="2400" dirty="0">
                <a:latin typeface="SimSun" panose="02010600030101010101" pitchFamily="2" charset="-122"/>
                <a:ea typeface="SimSun" panose="02010600030101010101" pitchFamily="2" charset="-122"/>
              </a:rPr>
              <a:t>                 ssRNA                          </a:t>
            </a:r>
            <a:endParaRPr lang="en-US" altLang="zh-CN" sz="2400" dirty="0">
              <a:latin typeface="SimSun" panose="02010600030101010101" pitchFamily="2" charset="-122"/>
              <a:ea typeface="SimSun" panose="02010600030101010101" pitchFamily="2" charset="-122"/>
            </a:endParaRPr>
          </a:p>
        </p:txBody>
      </p:sp>
      <p:sp>
        <p:nvSpPr>
          <p:cNvPr id="34819" name="矩形 1"/>
          <p:cNvSpPr/>
          <p:nvPr/>
        </p:nvSpPr>
        <p:spPr>
          <a:xfrm>
            <a:off x="395288" y="871538"/>
            <a:ext cx="3297237" cy="584200"/>
          </a:xfrm>
          <a:prstGeom prst="rect">
            <a:avLst/>
          </a:prstGeom>
          <a:noFill/>
          <a:ln w="9525">
            <a:noFill/>
          </a:ln>
        </p:spPr>
        <p:txBody>
          <a:bodyPr wrap="none">
            <a:spAutoFit/>
          </a:bodyPr>
          <a:p>
            <a:r>
              <a:rPr lang="zh-CN" altLang="en-US" sz="3200" b="1" dirty="0">
                <a:latin typeface="SimSun" panose="02010600030101010101" pitchFamily="2" charset="-122"/>
                <a:ea typeface="SimSun" panose="02010600030101010101" pitchFamily="2" charset="-122"/>
              </a:rPr>
              <a:t>（</a:t>
            </a:r>
            <a:r>
              <a:rPr lang="en-US" altLang="zh-CN" sz="3200" dirty="0">
                <a:latin typeface="SimSun" panose="02010600030101010101" pitchFamily="2" charset="-122"/>
                <a:ea typeface="SimSun" panose="02010600030101010101" pitchFamily="2" charset="-122"/>
              </a:rPr>
              <a:t>1</a:t>
            </a:r>
            <a:r>
              <a:rPr lang="zh-CN" altLang="en-US" sz="3200" b="1" dirty="0">
                <a:latin typeface="SimSun" panose="02010600030101010101" pitchFamily="2" charset="-122"/>
                <a:ea typeface="SimSun" panose="02010600030101010101" pitchFamily="2" charset="-122"/>
              </a:rPr>
              <a:t>）病毒的核酸</a:t>
            </a:r>
            <a:endParaRPr lang="zh-CN" altLang="en-US" sz="3200" dirty="0">
              <a:latin typeface="SimSun" panose="02010600030101010101" pitchFamily="2" charset="-122"/>
              <a:ea typeface="SimSun"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 Box 2"/>
          <p:cNvSpPr txBox="1"/>
          <p:nvPr/>
        </p:nvSpPr>
        <p:spPr>
          <a:xfrm>
            <a:off x="252413" y="1671638"/>
            <a:ext cx="8686800" cy="4710112"/>
          </a:xfrm>
          <a:prstGeom prst="rect">
            <a:avLst/>
          </a:prstGeom>
          <a:noFill/>
          <a:ln w="9525">
            <a:noFill/>
          </a:ln>
        </p:spPr>
        <p:txBody>
          <a:bodyPr>
            <a:spAutoFit/>
          </a:bodyPr>
          <a:p>
            <a:pPr>
              <a:spcBef>
                <a:spcPct val="50000"/>
              </a:spcBef>
              <a:buNone/>
            </a:pPr>
            <a:r>
              <a:rPr lang="en-US" altLang="zh-CN" sz="2000" b="1" dirty="0">
                <a:latin typeface="Times New Roman" panose="02020603050405020304" pitchFamily="18" charset="0"/>
                <a:ea typeface="SimSun" panose="02010600030101010101" pitchFamily="2" charset="-122"/>
              </a:rPr>
              <a:t>▼</a:t>
            </a:r>
            <a:r>
              <a:rPr lang="zh-CN" altLang="en-US" sz="2000" b="1" dirty="0">
                <a:latin typeface="Times New Roman" panose="02020603050405020304" pitchFamily="18" charset="0"/>
                <a:ea typeface="SimSun" panose="02010600030101010101" pitchFamily="2" charset="-122"/>
              </a:rPr>
              <a:t>病毒</a:t>
            </a:r>
            <a:r>
              <a:rPr lang="en-US" altLang="zh-CN" sz="2000" b="1" dirty="0">
                <a:latin typeface="Times New Roman" panose="02020603050405020304" pitchFamily="18" charset="0"/>
                <a:ea typeface="SimSun" panose="02010600030101010101" pitchFamily="2" charset="-122"/>
              </a:rPr>
              <a:t>DNA</a:t>
            </a:r>
            <a:r>
              <a:rPr lang="zh-CN" altLang="en-US" sz="2000" b="1" dirty="0">
                <a:latin typeface="Times New Roman" panose="02020603050405020304" pitchFamily="18" charset="0"/>
                <a:ea typeface="SimSun" panose="02010600030101010101" pitchFamily="2" charset="-122"/>
              </a:rPr>
              <a:t>分子有线装和环状之分。</a:t>
            </a:r>
            <a:endParaRPr lang="zh-CN" altLang="en-US" sz="2000" b="1" dirty="0">
              <a:latin typeface="Times New Roman" panose="02020603050405020304" pitchFamily="18" charset="0"/>
              <a:ea typeface="SimSun" panose="02010600030101010101" pitchFamily="2" charset="-122"/>
            </a:endParaRPr>
          </a:p>
          <a:p>
            <a:pPr>
              <a:spcBef>
                <a:spcPct val="50000"/>
              </a:spcBef>
              <a:buNone/>
            </a:pPr>
            <a:r>
              <a:rPr lang="zh-CN" altLang="en-US" sz="2000" b="1" dirty="0">
                <a:latin typeface="Times New Roman" panose="02020603050405020304" pitchFamily="18" charset="0"/>
                <a:ea typeface="SimSun" panose="02010600030101010101" pitchFamily="2" charset="-122"/>
              </a:rPr>
              <a:t>▼病毒核酸有正链（＋）和负链（</a:t>
            </a:r>
            <a:r>
              <a:rPr lang="en-US" altLang="zh-CN" sz="2000" b="1" dirty="0">
                <a:latin typeface="Times New Roman" panose="02020603050405020304" pitchFamily="18" charset="0"/>
                <a:ea typeface="SimSun" panose="02010600030101010101" pitchFamily="2" charset="-122"/>
              </a:rPr>
              <a:t>—</a:t>
            </a:r>
            <a:r>
              <a:rPr lang="zh-CN" altLang="en-US" sz="2000" b="1" dirty="0">
                <a:latin typeface="Times New Roman" panose="02020603050405020304" pitchFamily="18" charset="0"/>
                <a:ea typeface="SimSun" panose="02010600030101010101" pitchFamily="2" charset="-122"/>
              </a:rPr>
              <a:t>）的区分：</a:t>
            </a:r>
            <a:endParaRPr lang="zh-CN" altLang="en-US" sz="2000" b="1" dirty="0">
              <a:latin typeface="Times New Roman" panose="02020603050405020304" pitchFamily="18" charset="0"/>
              <a:ea typeface="SimSun" panose="02010600030101010101" pitchFamily="2" charset="-122"/>
            </a:endParaRPr>
          </a:p>
          <a:p>
            <a:pPr>
              <a:spcBef>
                <a:spcPct val="50000"/>
              </a:spcBef>
              <a:buNone/>
            </a:pPr>
            <a:r>
              <a:rPr lang="zh-CN" altLang="en-US" sz="2000" b="1" dirty="0">
                <a:latin typeface="Times New Roman" panose="02020603050405020304" pitchFamily="18" charset="0"/>
                <a:ea typeface="SimSun" panose="02010600030101010101" pitchFamily="2" charset="-122"/>
              </a:rPr>
              <a:t>    规定：</a:t>
            </a:r>
            <a:r>
              <a:rPr lang="zh-CN" altLang="en-US" sz="2000" b="1" dirty="0">
                <a:solidFill>
                  <a:srgbClr val="FF0000"/>
                </a:solidFill>
                <a:latin typeface="Times New Roman" panose="02020603050405020304" pitchFamily="18" charset="0"/>
                <a:ea typeface="SimSun" panose="02010600030101010101" pitchFamily="2" charset="-122"/>
              </a:rPr>
              <a:t>将碱基序列与</a:t>
            </a:r>
            <a:r>
              <a:rPr lang="en-US" altLang="zh-CN" sz="2000" b="1" dirty="0">
                <a:solidFill>
                  <a:srgbClr val="FF0000"/>
                </a:solidFill>
                <a:latin typeface="Times New Roman" panose="02020603050405020304" pitchFamily="18" charset="0"/>
                <a:ea typeface="SimSun" panose="02010600030101010101" pitchFamily="2" charset="-122"/>
              </a:rPr>
              <a:t>mRNA</a:t>
            </a:r>
            <a:r>
              <a:rPr lang="zh-CN" altLang="en-US" sz="2000" b="1" dirty="0">
                <a:solidFill>
                  <a:srgbClr val="FF0000"/>
                </a:solidFill>
                <a:latin typeface="Times New Roman" panose="02020603050405020304" pitchFamily="18" charset="0"/>
                <a:ea typeface="SimSun" panose="02010600030101010101" pitchFamily="2" charset="-122"/>
              </a:rPr>
              <a:t>一致的核酸单链定位正链，将碱基序列与</a:t>
            </a:r>
            <a:r>
              <a:rPr lang="en-US" altLang="zh-CN" sz="2000" b="1" dirty="0">
                <a:solidFill>
                  <a:srgbClr val="FF0000"/>
                </a:solidFill>
                <a:latin typeface="Times New Roman" panose="02020603050405020304" pitchFamily="18" charset="0"/>
                <a:ea typeface="SimSun" panose="02010600030101010101" pitchFamily="2" charset="-122"/>
              </a:rPr>
              <a:t>mRNA</a:t>
            </a:r>
            <a:r>
              <a:rPr lang="zh-CN" altLang="en-US" sz="2000" b="1" dirty="0">
                <a:solidFill>
                  <a:srgbClr val="FF0000"/>
                </a:solidFill>
                <a:latin typeface="Times New Roman" panose="02020603050405020304" pitchFamily="18" charset="0"/>
                <a:ea typeface="SimSun" panose="02010600030101010101" pitchFamily="2" charset="-122"/>
              </a:rPr>
              <a:t>互补的核酸单链定位负链</a:t>
            </a:r>
            <a:r>
              <a:rPr lang="zh-CN" altLang="en-US" sz="2000" b="1" dirty="0">
                <a:latin typeface="Times New Roman" panose="02020603050405020304" pitchFamily="18" charset="0"/>
                <a:ea typeface="SimSun" panose="02010600030101010101" pitchFamily="2" charset="-122"/>
              </a:rPr>
              <a:t>。因此，就病毒核酸链的单与双以及正和负有以下</a:t>
            </a:r>
            <a:r>
              <a:rPr lang="en-US" altLang="zh-CN" sz="2000" b="1" dirty="0">
                <a:latin typeface="Times New Roman" panose="02020603050405020304" pitchFamily="18" charset="0"/>
                <a:ea typeface="SimSun" panose="02010600030101010101" pitchFamily="2" charset="-122"/>
              </a:rPr>
              <a:t>6 </a:t>
            </a:r>
            <a:r>
              <a:rPr lang="zh-CN" altLang="en-US" sz="2000" b="1" dirty="0">
                <a:latin typeface="Times New Roman" panose="02020603050405020304" pitchFamily="18" charset="0"/>
                <a:ea typeface="SimSun" panose="02010600030101010101" pitchFamily="2" charset="-122"/>
              </a:rPr>
              <a:t>种类型：</a:t>
            </a:r>
            <a:endParaRPr lang="zh-CN" altLang="en-US" sz="2000" b="1" dirty="0">
              <a:latin typeface="Times New Roman" panose="02020603050405020304" pitchFamily="18" charset="0"/>
              <a:ea typeface="SimSun" panose="02010600030101010101" pitchFamily="2" charset="-122"/>
            </a:endParaRPr>
          </a:p>
          <a:p>
            <a:pPr>
              <a:spcBef>
                <a:spcPct val="50000"/>
              </a:spcBef>
              <a:buNone/>
            </a:pPr>
            <a:r>
              <a:rPr lang="zh-CN" altLang="en-US" sz="2000" b="1" dirty="0">
                <a:latin typeface="Times New Roman" panose="02020603050405020304" pitchFamily="18" charset="0"/>
                <a:ea typeface="SimSun" panose="02010600030101010101" pitchFamily="2" charset="-122"/>
              </a:rPr>
              <a:t>                      </a:t>
            </a:r>
            <a:r>
              <a:rPr lang="en-US" altLang="zh-CN" sz="2000" b="1" dirty="0">
                <a:latin typeface="Times New Roman" panose="02020603050405020304" pitchFamily="18" charset="0"/>
                <a:ea typeface="SimSun" panose="02010600030101010101" pitchFamily="2" charset="-122"/>
              </a:rPr>
              <a:t>(±)DNA——</a:t>
            </a:r>
            <a:r>
              <a:rPr lang="zh-CN" altLang="en-US" sz="2000" b="1" dirty="0">
                <a:latin typeface="Times New Roman" panose="02020603050405020304" pitchFamily="18" charset="0"/>
                <a:ea typeface="SimSun" panose="02010600030101010101" pitchFamily="2" charset="-122"/>
              </a:rPr>
              <a:t>大部分</a:t>
            </a:r>
            <a:r>
              <a:rPr lang="en-US" altLang="zh-CN" sz="2000" b="1" dirty="0">
                <a:latin typeface="Times New Roman" panose="02020603050405020304" pitchFamily="18" charset="0"/>
                <a:ea typeface="SimSun" panose="02010600030101010101" pitchFamily="2" charset="-122"/>
              </a:rPr>
              <a:t>DNA</a:t>
            </a:r>
            <a:r>
              <a:rPr lang="zh-CN" altLang="en-US" sz="2000" b="1" dirty="0">
                <a:latin typeface="Times New Roman" panose="02020603050405020304" pitchFamily="18" charset="0"/>
                <a:ea typeface="SimSun" panose="02010600030101010101" pitchFamily="2" charset="-122"/>
              </a:rPr>
              <a:t>病毒</a:t>
            </a:r>
            <a:endParaRPr lang="zh-CN" altLang="en-US" sz="2000" b="1" dirty="0">
              <a:latin typeface="Times New Roman" panose="02020603050405020304" pitchFamily="18" charset="0"/>
              <a:ea typeface="SimSun" panose="02010600030101010101" pitchFamily="2" charset="-122"/>
            </a:endParaRPr>
          </a:p>
          <a:p>
            <a:pPr>
              <a:spcBef>
                <a:spcPct val="50000"/>
              </a:spcBef>
              <a:buNone/>
            </a:pPr>
            <a:r>
              <a:rPr lang="zh-CN" altLang="en-US" sz="2000" b="1" dirty="0">
                <a:latin typeface="Times New Roman" panose="02020603050405020304" pitchFamily="18" charset="0"/>
                <a:ea typeface="SimSun" panose="02010600030101010101" pitchFamily="2" charset="-122"/>
              </a:rPr>
              <a:t>                      </a:t>
            </a:r>
            <a:r>
              <a:rPr lang="en-US" altLang="zh-CN" sz="2000" b="1" dirty="0">
                <a:latin typeface="Times New Roman" panose="02020603050405020304" pitchFamily="18" charset="0"/>
                <a:ea typeface="SimSun" panose="02010600030101010101" pitchFamily="2" charset="-122"/>
              </a:rPr>
              <a:t>(±)RNA——</a:t>
            </a:r>
            <a:r>
              <a:rPr lang="zh-CN" altLang="en-US" sz="2000" b="1" dirty="0">
                <a:latin typeface="Times New Roman" panose="02020603050405020304" pitchFamily="18" charset="0"/>
                <a:ea typeface="SimSun" panose="02010600030101010101" pitchFamily="2" charset="-122"/>
              </a:rPr>
              <a:t>动物呼肠孤病毒</a:t>
            </a:r>
            <a:endParaRPr lang="zh-CN" altLang="en-US" sz="2000" b="1" dirty="0">
              <a:latin typeface="Times New Roman" panose="02020603050405020304" pitchFamily="18" charset="0"/>
              <a:ea typeface="SimSun" panose="02010600030101010101" pitchFamily="2" charset="-122"/>
            </a:endParaRPr>
          </a:p>
          <a:p>
            <a:pPr>
              <a:spcBef>
                <a:spcPct val="50000"/>
              </a:spcBef>
              <a:buNone/>
            </a:pPr>
            <a:r>
              <a:rPr lang="zh-CN" altLang="en-US" sz="2000" b="1" dirty="0">
                <a:latin typeface="Times New Roman" panose="02020603050405020304" pitchFamily="18" charset="0"/>
                <a:ea typeface="SimSun" panose="02010600030101010101" pitchFamily="2" charset="-122"/>
              </a:rPr>
              <a:t>                    （＋）</a:t>
            </a:r>
            <a:r>
              <a:rPr lang="en-US" altLang="zh-CN" sz="2000" b="1" dirty="0">
                <a:latin typeface="Times New Roman" panose="02020603050405020304" pitchFamily="18" charset="0"/>
                <a:ea typeface="SimSun" panose="02010600030101010101" pitchFamily="2" charset="-122"/>
              </a:rPr>
              <a:t>DNA ——</a:t>
            </a:r>
            <a:r>
              <a:rPr lang="zh-CN" altLang="en-US" sz="2000" b="1" dirty="0">
                <a:latin typeface="Times New Roman" panose="02020603050405020304" pitchFamily="18" charset="0"/>
                <a:ea typeface="SimSun" panose="02010600030101010101" pitchFamily="2" charset="-122"/>
              </a:rPr>
              <a:t>大肠杆菌</a:t>
            </a:r>
            <a:r>
              <a:rPr lang="zh-CN" altLang="en-US" sz="2000" b="1" dirty="0">
                <a:latin typeface="Times New Roman" panose="02020603050405020304" pitchFamily="18" charset="0"/>
                <a:ea typeface="SimSun" panose="02010600030101010101" pitchFamily="2" charset="-122"/>
                <a:sym typeface="Symbol" pitchFamily="18" charset="2"/>
              </a:rPr>
              <a:t></a:t>
            </a:r>
            <a:r>
              <a:rPr lang="en-US" altLang="zh-CN" sz="2000" b="1" dirty="0">
                <a:latin typeface="Times New Roman" panose="02020603050405020304" pitchFamily="18" charset="0"/>
                <a:ea typeface="SimSun" panose="02010600030101010101" pitchFamily="2" charset="-122"/>
                <a:sym typeface="Symbol" pitchFamily="18" charset="2"/>
              </a:rPr>
              <a:t>X174</a:t>
            </a:r>
            <a:r>
              <a:rPr lang="zh-CN" altLang="en-US" sz="2000" b="1" dirty="0">
                <a:latin typeface="Times New Roman" panose="02020603050405020304" pitchFamily="18" charset="0"/>
                <a:ea typeface="SimSun" panose="02010600030101010101" pitchFamily="2" charset="-122"/>
                <a:sym typeface="Symbol" pitchFamily="18" charset="2"/>
              </a:rPr>
              <a:t>噬菌体</a:t>
            </a:r>
            <a:endParaRPr lang="zh-CN" altLang="en-US" sz="2000" b="1" dirty="0">
              <a:latin typeface="Times New Roman" panose="02020603050405020304" pitchFamily="18" charset="0"/>
              <a:ea typeface="SimSun" panose="02010600030101010101" pitchFamily="2" charset="-122"/>
            </a:endParaRPr>
          </a:p>
          <a:p>
            <a:pPr>
              <a:spcBef>
                <a:spcPct val="50000"/>
              </a:spcBef>
              <a:buNone/>
            </a:pPr>
            <a:r>
              <a:rPr lang="zh-CN" altLang="en-US" sz="2000" b="1" dirty="0">
                <a:latin typeface="Times New Roman" panose="02020603050405020304" pitchFamily="18" charset="0"/>
                <a:ea typeface="SimSun" panose="02010600030101010101" pitchFamily="2" charset="-122"/>
              </a:rPr>
              <a:t>                    （＋）</a:t>
            </a:r>
            <a:r>
              <a:rPr lang="en-US" altLang="zh-CN" sz="2000" b="1" dirty="0">
                <a:latin typeface="Times New Roman" panose="02020603050405020304" pitchFamily="18" charset="0"/>
                <a:ea typeface="SimSun" panose="02010600030101010101" pitchFamily="2" charset="-122"/>
              </a:rPr>
              <a:t>RNA——</a:t>
            </a:r>
            <a:r>
              <a:rPr lang="zh-CN" altLang="en-US" sz="2000" b="1" dirty="0">
                <a:latin typeface="Times New Roman" panose="02020603050405020304" pitchFamily="18" charset="0"/>
                <a:ea typeface="SimSun" panose="02010600030101010101" pitchFamily="2" charset="-122"/>
              </a:rPr>
              <a:t>所有单链</a:t>
            </a:r>
            <a:r>
              <a:rPr lang="en-US" altLang="zh-CN" sz="2000" b="1" dirty="0">
                <a:latin typeface="Times New Roman" panose="02020603050405020304" pitchFamily="18" charset="0"/>
                <a:ea typeface="SimSun" panose="02010600030101010101" pitchFamily="2" charset="-122"/>
              </a:rPr>
              <a:t>RNA</a:t>
            </a:r>
            <a:r>
              <a:rPr lang="zh-CN" altLang="en-US" sz="2000" b="1" dirty="0">
                <a:latin typeface="Times New Roman" panose="02020603050405020304" pitchFamily="18" charset="0"/>
                <a:ea typeface="SimSun" panose="02010600030101010101" pitchFamily="2" charset="-122"/>
              </a:rPr>
              <a:t>病毒</a:t>
            </a:r>
            <a:r>
              <a:rPr lang="en-US" altLang="zh-CN" sz="2000" b="1" dirty="0">
                <a:latin typeface="Times New Roman" panose="02020603050405020304" pitchFamily="18" charset="0"/>
                <a:ea typeface="SimSun" panose="02010600030101010101" pitchFamily="2" charset="-122"/>
              </a:rPr>
              <a:t>\</a:t>
            </a:r>
            <a:r>
              <a:rPr lang="zh-CN" altLang="en-US" sz="2000" b="1" dirty="0">
                <a:latin typeface="Times New Roman" panose="02020603050405020304" pitchFamily="18" charset="0"/>
                <a:ea typeface="SimSun" panose="02010600030101010101" pitchFamily="2" charset="-122"/>
              </a:rPr>
              <a:t>大部分植物病毒</a:t>
            </a:r>
            <a:endParaRPr lang="zh-CN" altLang="en-US" sz="2000" b="1" dirty="0">
              <a:latin typeface="Times New Roman" panose="02020603050405020304" pitchFamily="18" charset="0"/>
              <a:ea typeface="SimSun" panose="02010600030101010101" pitchFamily="2" charset="-122"/>
            </a:endParaRPr>
          </a:p>
          <a:p>
            <a:pPr>
              <a:spcBef>
                <a:spcPct val="50000"/>
              </a:spcBef>
              <a:buNone/>
            </a:pPr>
            <a:r>
              <a:rPr lang="zh-CN" altLang="en-US" sz="2000" b="1" dirty="0">
                <a:latin typeface="Times New Roman" panose="02020603050405020304" pitchFamily="18" charset="0"/>
                <a:ea typeface="SimSun" panose="02010600030101010101" pitchFamily="2" charset="-122"/>
              </a:rPr>
              <a:t>                    （</a:t>
            </a:r>
            <a:r>
              <a:rPr lang="en-US" altLang="zh-CN" sz="2000" b="1" dirty="0">
                <a:latin typeface="Times New Roman" panose="02020603050405020304" pitchFamily="18" charset="0"/>
                <a:ea typeface="SimSun" panose="02010600030101010101" pitchFamily="2" charset="-122"/>
              </a:rPr>
              <a:t>—</a:t>
            </a:r>
            <a:r>
              <a:rPr lang="zh-CN" altLang="en-US" sz="2000" b="1" dirty="0">
                <a:latin typeface="Times New Roman" panose="02020603050405020304" pitchFamily="18" charset="0"/>
                <a:ea typeface="SimSun" panose="02010600030101010101" pitchFamily="2" charset="-122"/>
              </a:rPr>
              <a:t>）</a:t>
            </a:r>
            <a:r>
              <a:rPr lang="en-US" altLang="zh-CN" sz="2000" b="1" dirty="0">
                <a:latin typeface="Times New Roman" panose="02020603050405020304" pitchFamily="18" charset="0"/>
                <a:ea typeface="SimSun" panose="02010600030101010101" pitchFamily="2" charset="-122"/>
              </a:rPr>
              <a:t>DNA——</a:t>
            </a:r>
            <a:r>
              <a:rPr lang="zh-CN" altLang="en-US" sz="2000" b="1" dirty="0">
                <a:latin typeface="Times New Roman" panose="02020603050405020304" pitchFamily="18" charset="0"/>
                <a:ea typeface="SimSun" panose="02010600030101010101" pitchFamily="2" charset="-122"/>
              </a:rPr>
              <a:t>腺病毒</a:t>
            </a:r>
            <a:endParaRPr lang="zh-CN" altLang="en-US" sz="2000" b="1" dirty="0">
              <a:latin typeface="Times New Roman" panose="02020603050405020304" pitchFamily="18" charset="0"/>
              <a:ea typeface="SimSun" panose="02010600030101010101" pitchFamily="2" charset="-122"/>
            </a:endParaRPr>
          </a:p>
          <a:p>
            <a:pPr>
              <a:spcBef>
                <a:spcPct val="50000"/>
              </a:spcBef>
              <a:buNone/>
            </a:pPr>
            <a:r>
              <a:rPr lang="zh-CN" altLang="en-US" sz="2000" b="1" dirty="0">
                <a:latin typeface="Times New Roman" panose="02020603050405020304" pitchFamily="18" charset="0"/>
                <a:ea typeface="SimSun" panose="02010600030101010101" pitchFamily="2" charset="-122"/>
              </a:rPr>
              <a:t>                    （</a:t>
            </a:r>
            <a:r>
              <a:rPr lang="en-US" altLang="zh-CN" sz="2000" b="1" dirty="0">
                <a:latin typeface="Times New Roman" panose="02020603050405020304" pitchFamily="18" charset="0"/>
                <a:ea typeface="SimSun" panose="02010600030101010101" pitchFamily="2" charset="-122"/>
              </a:rPr>
              <a:t>—</a:t>
            </a:r>
            <a:r>
              <a:rPr lang="zh-CN" altLang="en-US" sz="2000" b="1" dirty="0">
                <a:latin typeface="Times New Roman" panose="02020603050405020304" pitchFamily="18" charset="0"/>
                <a:ea typeface="SimSun" panose="02010600030101010101" pitchFamily="2" charset="-122"/>
              </a:rPr>
              <a:t>）</a:t>
            </a:r>
            <a:r>
              <a:rPr lang="en-US" altLang="zh-CN" sz="2000" b="1" dirty="0">
                <a:latin typeface="Times New Roman" panose="02020603050405020304" pitchFamily="18" charset="0"/>
                <a:ea typeface="SimSun" panose="02010600030101010101" pitchFamily="2" charset="-122"/>
              </a:rPr>
              <a:t>RNA ——</a:t>
            </a:r>
            <a:r>
              <a:rPr lang="zh-CN" altLang="en-US" sz="2000" b="1" dirty="0">
                <a:latin typeface="Times New Roman" panose="02020603050405020304" pitchFamily="18" charset="0"/>
                <a:ea typeface="SimSun" panose="02010600030101010101" pitchFamily="2" charset="-122"/>
              </a:rPr>
              <a:t>流感病毒                          </a:t>
            </a:r>
            <a:endParaRPr lang="zh-CN" altLang="en-US" sz="2000" b="1" dirty="0">
              <a:latin typeface="Times New Roman" panose="02020603050405020304" pitchFamily="18" charset="0"/>
              <a:ea typeface="SimSun"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 Box 3"/>
          <p:cNvSpPr txBox="1"/>
          <p:nvPr/>
        </p:nvSpPr>
        <p:spPr>
          <a:xfrm>
            <a:off x="323850" y="1484313"/>
            <a:ext cx="8569325" cy="1754187"/>
          </a:xfrm>
          <a:prstGeom prst="rect">
            <a:avLst/>
          </a:prstGeom>
          <a:noFill/>
          <a:ln w="9525" cap="flat" cmpd="sng">
            <a:solidFill>
              <a:srgbClr val="800000"/>
            </a:solidFill>
            <a:prstDash val="solid"/>
            <a:miter/>
            <a:headEnd type="none" w="med" len="med"/>
            <a:tailEnd type="none" w="med" len="med"/>
          </a:ln>
        </p:spPr>
        <p:txBody>
          <a:bodyPr>
            <a:spAutoFit/>
          </a:bodyPr>
          <a:p>
            <a:pPr>
              <a:spcBef>
                <a:spcPct val="50000"/>
              </a:spcBef>
            </a:pPr>
            <a:r>
              <a:rPr lang="en-US" altLang="zh-CN" sz="1800" dirty="0">
                <a:latin typeface="Arial" panose="020B0604020202020204" pitchFamily="34" charset="0"/>
                <a:ea typeface="SimSun" panose="02010600030101010101" pitchFamily="2" charset="-122"/>
              </a:rPr>
              <a:t>Formation of mRNA after infection of cells by viruses of different types. The chemical sense of the mRNA is considered as plus (+). The sense of the various virus nucleic acids are indicated as + if the same as mRNA, as – if opposite, or as +- if double-stranded. Examples are indicated next to the virus nucleic acid. Although examples of viruses containing SS DNA of the - sense are known, none are discussed in the text.</a:t>
            </a:r>
            <a:endParaRPr lang="en-US" altLang="zh-CN" sz="1800" dirty="0">
              <a:latin typeface="Arial" panose="020B0604020202020204" pitchFamily="34" charset="0"/>
              <a:ea typeface="SimSun" panose="02010600030101010101" pitchFamily="2" charset="-122"/>
            </a:endParaRPr>
          </a:p>
        </p:txBody>
      </p:sp>
      <p:graphicFrame>
        <p:nvGraphicFramePr>
          <p:cNvPr id="5122" name="Object 4"/>
          <p:cNvGraphicFramePr>
            <a:graphicFrameLocks noChangeAspect="1"/>
          </p:cNvGraphicFramePr>
          <p:nvPr/>
        </p:nvGraphicFramePr>
        <p:xfrm>
          <a:off x="1835150" y="3265488"/>
          <a:ext cx="6121400" cy="3548062"/>
        </p:xfrm>
        <a:graphic>
          <a:graphicData uri="http://schemas.openxmlformats.org/presentationml/2006/ole">
            <mc:AlternateContent xmlns:mc="http://schemas.openxmlformats.org/markup-compatibility/2006">
              <mc:Choice xmlns:v="urn:schemas-microsoft-com:vml" Requires="v">
                <p:oleObj spid="_x0000_s3078" name="" r:id="rId1" imgW="10909300" imgH="6324600" progId="Photoshop.Image.6">
                  <p:embed/>
                </p:oleObj>
              </mc:Choice>
              <mc:Fallback>
                <p:oleObj name="" r:id="rId1" imgW="10909300" imgH="6324600" progId="Photoshop.Image.6">
                  <p:embed/>
                  <p:pic>
                    <p:nvPicPr>
                      <p:cNvPr id="0" name="图片 3077"/>
                      <p:cNvPicPr/>
                      <p:nvPr/>
                    </p:nvPicPr>
                    <p:blipFill>
                      <a:blip r:embed="rId2"/>
                      <a:stretch>
                        <a:fillRect/>
                      </a:stretch>
                    </p:blipFill>
                    <p:spPr>
                      <a:xfrm>
                        <a:off x="1835150" y="3265488"/>
                        <a:ext cx="6121400" cy="3548062"/>
                      </a:xfrm>
                      <a:prstGeom prst="rect">
                        <a:avLst/>
                      </a:prstGeom>
                      <a:noFill/>
                      <a:ln w="38100">
                        <a:noFill/>
                        <a:miter/>
                      </a:ln>
                    </p:spPr>
                  </p:pic>
                </p:oleObj>
              </mc:Fallback>
            </mc:AlternateContent>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矩形 4"/>
          <p:cNvSpPr/>
          <p:nvPr/>
        </p:nvSpPr>
        <p:spPr>
          <a:xfrm>
            <a:off x="395288" y="871538"/>
            <a:ext cx="3686175" cy="584200"/>
          </a:xfrm>
          <a:prstGeom prst="rect">
            <a:avLst/>
          </a:prstGeom>
          <a:noFill/>
          <a:ln w="9525">
            <a:noFill/>
          </a:ln>
        </p:spPr>
        <p:txBody>
          <a:bodyPr wrap="none">
            <a:spAutoFit/>
          </a:bodyPr>
          <a:p>
            <a:r>
              <a:rPr lang="zh-CN" altLang="en-US" sz="3200" b="1" dirty="0">
                <a:latin typeface="SimSun" panose="02010600030101010101" pitchFamily="2" charset="-122"/>
                <a:ea typeface="SimSun" panose="02010600030101010101" pitchFamily="2" charset="-122"/>
              </a:rPr>
              <a:t>（</a:t>
            </a:r>
            <a:r>
              <a:rPr lang="en-US" altLang="zh-CN" sz="3200" dirty="0">
                <a:latin typeface="SimSun" panose="02010600030101010101" pitchFamily="2" charset="-122"/>
                <a:ea typeface="SimSun" panose="02010600030101010101" pitchFamily="2" charset="-122"/>
              </a:rPr>
              <a:t>2</a:t>
            </a:r>
            <a:r>
              <a:rPr lang="zh-CN" altLang="en-US" sz="3200" b="1" dirty="0">
                <a:latin typeface="SimSun" panose="02010600030101010101" pitchFamily="2" charset="-122"/>
                <a:ea typeface="SimSun" panose="02010600030101010101" pitchFamily="2" charset="-122"/>
              </a:rPr>
              <a:t>）病毒的蛋白质</a:t>
            </a:r>
            <a:endParaRPr lang="zh-CN" altLang="en-US" sz="3200" dirty="0">
              <a:latin typeface="SimSun" panose="02010600030101010101" pitchFamily="2" charset="-122"/>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611505" y="1700530"/>
            <a:ext cx="8047990" cy="477964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3"/>
          <p:cNvSpPr/>
          <p:nvPr/>
        </p:nvSpPr>
        <p:spPr>
          <a:xfrm>
            <a:off x="323850" y="1628775"/>
            <a:ext cx="8405495" cy="1814830"/>
          </a:xfrm>
          <a:prstGeom prst="rect">
            <a:avLst/>
          </a:prstGeom>
          <a:noFill/>
          <a:ln w="9525">
            <a:noFill/>
          </a:ln>
        </p:spPr>
        <p:txBody>
          <a:bodyPr wrap="square">
            <a:spAutoFit/>
          </a:bodyPr>
          <a:p>
            <a:pPr>
              <a:buFont typeface="Wingdings" panose="05000000000000000000" pitchFamily="2" charset="2"/>
            </a:pPr>
            <a:r>
              <a:rPr lang="zh-CN" altLang="en-US" sz="2800" dirty="0">
                <a:solidFill>
                  <a:srgbClr val="0033CC"/>
                </a:solidFill>
                <a:latin typeface="SimSun" panose="02010600030101010101" pitchFamily="2" charset="-122"/>
                <a:ea typeface="SimSun" panose="02010600030101010101" pitchFamily="2" charset="-122"/>
              </a:rPr>
              <a:t>一些较复杂的病毒（如包膜病毒）除含有核酸和蛋白质两种成分外，还含有脂类、多糖等其他成分。</a:t>
            </a:r>
            <a:endParaRPr lang="zh-CN" altLang="en-US" sz="2800" dirty="0">
              <a:solidFill>
                <a:srgbClr val="0033CC"/>
              </a:solidFill>
              <a:latin typeface="SimSun" panose="02010600030101010101" pitchFamily="2" charset="-122"/>
              <a:ea typeface="SimSun" panose="02010600030101010101" pitchFamily="2" charset="-122"/>
            </a:endParaRPr>
          </a:p>
          <a:p>
            <a:pPr>
              <a:buFont typeface="Wingdings" panose="05000000000000000000" pitchFamily="2" charset="2"/>
              <a:buChar char="p"/>
            </a:pPr>
            <a:r>
              <a:rPr lang="zh-CN" altLang="en-US" sz="2800" dirty="0">
                <a:solidFill>
                  <a:srgbClr val="0033CC"/>
                </a:solidFill>
                <a:latin typeface="SimSun" panose="02010600030101010101" pitchFamily="2" charset="-122"/>
                <a:ea typeface="SimSun" panose="02010600030101010101" pitchFamily="2" charset="-122"/>
              </a:rPr>
              <a:t>病毒中的脂类主要以脂质双分子层的形式存在于病毒的包膜中。</a:t>
            </a:r>
            <a:endParaRPr lang="zh-CN" altLang="en-US" sz="2800" dirty="0">
              <a:solidFill>
                <a:srgbClr val="0033CC"/>
              </a:solidFill>
              <a:latin typeface="SimSun" panose="02010600030101010101" pitchFamily="2" charset="-122"/>
              <a:ea typeface="SimSun" panose="02010600030101010101" pitchFamily="2" charset="-122"/>
            </a:endParaRPr>
          </a:p>
        </p:txBody>
      </p:sp>
      <p:sp>
        <p:nvSpPr>
          <p:cNvPr id="37891" name="矩形 3"/>
          <p:cNvSpPr/>
          <p:nvPr/>
        </p:nvSpPr>
        <p:spPr>
          <a:xfrm>
            <a:off x="395288" y="871538"/>
            <a:ext cx="4097337" cy="584200"/>
          </a:xfrm>
          <a:prstGeom prst="rect">
            <a:avLst/>
          </a:prstGeom>
          <a:noFill/>
          <a:ln w="9525">
            <a:noFill/>
          </a:ln>
        </p:spPr>
        <p:txBody>
          <a:bodyPr wrap="none">
            <a:spAutoFit/>
          </a:bodyPr>
          <a:p>
            <a:r>
              <a:rPr lang="zh-CN" altLang="en-US" sz="3200" b="1" dirty="0">
                <a:latin typeface="SimSun" panose="02010600030101010101" pitchFamily="2" charset="-122"/>
                <a:ea typeface="SimSun" panose="02010600030101010101" pitchFamily="2" charset="-122"/>
              </a:rPr>
              <a:t>（</a:t>
            </a:r>
            <a:r>
              <a:rPr lang="en-US" altLang="zh-CN" sz="3200" dirty="0">
                <a:latin typeface="SimSun" panose="02010600030101010101" pitchFamily="2" charset="-122"/>
                <a:ea typeface="SimSun" panose="02010600030101010101" pitchFamily="2" charset="-122"/>
              </a:rPr>
              <a:t>3</a:t>
            </a:r>
            <a:r>
              <a:rPr lang="zh-CN" altLang="en-US" sz="3200" b="1" dirty="0">
                <a:latin typeface="SimSun" panose="02010600030101010101" pitchFamily="2" charset="-122"/>
                <a:ea typeface="SimSun" panose="02010600030101010101" pitchFamily="2" charset="-122"/>
              </a:rPr>
              <a:t>）病毒的其他成分</a:t>
            </a:r>
            <a:endParaRPr lang="zh-CN" altLang="en-US" sz="3200" dirty="0">
              <a:latin typeface="SimSun" panose="02010600030101010101" pitchFamily="2" charset="-122"/>
              <a:ea typeface="SimSun" panose="02010600030101010101" pitchFamily="2" charset="-122"/>
            </a:endParaRPr>
          </a:p>
        </p:txBody>
      </p:sp>
      <p:pic>
        <p:nvPicPr>
          <p:cNvPr id="3" name="图片 2"/>
          <p:cNvPicPr>
            <a:picLocks noChangeAspect="1"/>
          </p:cNvPicPr>
          <p:nvPr/>
        </p:nvPicPr>
        <p:blipFill>
          <a:blip r:embed="rId1"/>
          <a:stretch>
            <a:fillRect/>
          </a:stretch>
        </p:blipFill>
        <p:spPr>
          <a:xfrm>
            <a:off x="972185" y="3500755"/>
            <a:ext cx="7331075" cy="307022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3"/>
          <p:cNvSpPr/>
          <p:nvPr/>
        </p:nvSpPr>
        <p:spPr>
          <a:xfrm>
            <a:off x="468313" y="1916113"/>
            <a:ext cx="8001000" cy="953135"/>
          </a:xfrm>
          <a:prstGeom prst="rect">
            <a:avLst/>
          </a:prstGeom>
          <a:noFill/>
          <a:ln w="9525">
            <a:noFill/>
          </a:ln>
        </p:spPr>
        <p:txBody>
          <a:bodyPr>
            <a:spAutoFit/>
          </a:bodyPr>
          <a:p>
            <a:pPr>
              <a:buFont typeface="Wingdings" panose="05000000000000000000" pitchFamily="2" charset="2"/>
              <a:buChar char="p"/>
            </a:pPr>
            <a:r>
              <a:rPr lang="zh-CN" altLang="en-US" sz="2800" dirty="0">
                <a:solidFill>
                  <a:srgbClr val="0033CC"/>
                </a:solidFill>
                <a:latin typeface="SimSun" panose="02010600030101010101" pitchFamily="2" charset="-122"/>
                <a:ea typeface="SimSun" panose="02010600030101010101" pitchFamily="2" charset="-122"/>
              </a:rPr>
              <a:t>病毒所含的糖类主要以糖蛋白的形式存在于包膜的表面，决定着病毒的抗原性。</a:t>
            </a:r>
            <a:endParaRPr lang="zh-CN" altLang="en-US" sz="2800" dirty="0">
              <a:solidFill>
                <a:srgbClr val="0033CC"/>
              </a:solidFill>
              <a:latin typeface="SimSun" panose="02010600030101010101" pitchFamily="2" charset="-122"/>
              <a:ea typeface="SimSun" panose="02010600030101010101" pitchFamily="2" charset="-122"/>
            </a:endParaRPr>
          </a:p>
        </p:txBody>
      </p:sp>
      <p:sp>
        <p:nvSpPr>
          <p:cNvPr id="37891" name="矩形 3"/>
          <p:cNvSpPr/>
          <p:nvPr/>
        </p:nvSpPr>
        <p:spPr>
          <a:xfrm>
            <a:off x="395288" y="871538"/>
            <a:ext cx="4097337" cy="584200"/>
          </a:xfrm>
          <a:prstGeom prst="rect">
            <a:avLst/>
          </a:prstGeom>
          <a:noFill/>
          <a:ln w="9525">
            <a:noFill/>
          </a:ln>
        </p:spPr>
        <p:txBody>
          <a:bodyPr wrap="none">
            <a:spAutoFit/>
          </a:bodyPr>
          <a:p>
            <a:r>
              <a:rPr lang="zh-CN" altLang="en-US" sz="3200" b="1" dirty="0">
                <a:latin typeface="SimSun" panose="02010600030101010101" pitchFamily="2" charset="-122"/>
                <a:ea typeface="SimSun" panose="02010600030101010101" pitchFamily="2" charset="-122"/>
              </a:rPr>
              <a:t>（</a:t>
            </a:r>
            <a:r>
              <a:rPr lang="en-US" altLang="zh-CN" sz="3200" dirty="0">
                <a:latin typeface="SimSun" panose="02010600030101010101" pitchFamily="2" charset="-122"/>
                <a:ea typeface="SimSun" panose="02010600030101010101" pitchFamily="2" charset="-122"/>
              </a:rPr>
              <a:t>3</a:t>
            </a:r>
            <a:r>
              <a:rPr lang="zh-CN" altLang="en-US" sz="3200" b="1" dirty="0">
                <a:latin typeface="SimSun" panose="02010600030101010101" pitchFamily="2" charset="-122"/>
                <a:ea typeface="SimSun" panose="02010600030101010101" pitchFamily="2" charset="-122"/>
              </a:rPr>
              <a:t>）病毒的其他成分</a:t>
            </a:r>
            <a:endParaRPr lang="zh-CN" altLang="en-US" sz="3200" dirty="0">
              <a:latin typeface="SimSun" panose="02010600030101010101" pitchFamily="2" charset="-122"/>
              <a:ea typeface="SimSun"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8313" y="620713"/>
            <a:ext cx="6624638" cy="584200"/>
          </a:xfrm>
          <a:prstGeom prst="rect">
            <a:avLst/>
          </a:prstGeom>
        </p:spPr>
        <p:txBody>
          <a:bodyPr>
            <a:spAutoFit/>
          </a:body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3200" b="1" i="0" u="none" strike="noStrike" kern="0" cap="none" spc="0" normalizeH="0" baseline="0" noProof="0" dirty="0">
                <a:ln>
                  <a:noFill/>
                </a:ln>
                <a:solidFill>
                  <a:srgbClr val="330066"/>
                </a:solidFill>
                <a:effectLst/>
                <a:uLnTx/>
                <a:uFillTx/>
                <a:latin typeface="宋体" panose="02010600030101010101" pitchFamily="2" charset="-122"/>
                <a:ea typeface="宋体" panose="02010600030101010101" pitchFamily="2" charset="-122"/>
                <a:cs typeface="Arial" panose="020B0604020202020204" pitchFamily="34" charset="0"/>
              </a:rPr>
              <a:t>四</a:t>
            </a:r>
            <a:r>
              <a:rPr kumimoji="0" lang="zh-CN" altLang="en-US" sz="3200" b="1" i="0" u="none" strike="noStrike" kern="0" cap="none" spc="0" normalizeH="0" baseline="0" noProof="0" dirty="0" smtClean="0">
                <a:ln>
                  <a:noFill/>
                </a:ln>
                <a:solidFill>
                  <a:srgbClr val="330066"/>
                </a:solidFill>
                <a:effectLst/>
                <a:uLnTx/>
                <a:uFillTx/>
                <a:latin typeface="宋体" panose="02010600030101010101" pitchFamily="2" charset="-122"/>
                <a:ea typeface="宋体" panose="02010600030101010101" pitchFamily="2" charset="-122"/>
                <a:cs typeface="Arial" panose="020B0604020202020204" pitchFamily="34" charset="0"/>
              </a:rPr>
              <a:t>、病毒繁</a:t>
            </a:r>
            <a:r>
              <a:rPr kumimoji="0" lang="zh-CN" altLang="en-US" sz="3200" b="1" i="0" u="none" strike="noStrike" kern="0" cap="none" spc="0" normalizeH="0" baseline="0" noProof="0" dirty="0">
                <a:ln>
                  <a:noFill/>
                </a:ln>
                <a:solidFill>
                  <a:srgbClr val="330066"/>
                </a:solidFill>
                <a:effectLst/>
                <a:uLnTx/>
                <a:uFillTx/>
                <a:latin typeface="宋体" panose="02010600030101010101" pitchFamily="2" charset="-122"/>
                <a:ea typeface="宋体" panose="02010600030101010101" pitchFamily="2" charset="-122"/>
                <a:cs typeface="Arial" panose="020B0604020202020204" pitchFamily="34" charset="0"/>
              </a:rPr>
              <a:t>殖方式</a:t>
            </a:r>
            <a:endParaRPr kumimoji="0" lang="zh-CN" altLang="en-US" sz="3200" b="1" i="0" u="none" strike="noStrike" kern="0" cap="none" spc="0" normalizeH="0" baseline="0" noProof="0" dirty="0">
              <a:ln>
                <a:noFill/>
              </a:ln>
              <a:solidFill>
                <a:srgbClr val="330066"/>
              </a:solidFill>
              <a:effectLst/>
              <a:uLnTx/>
              <a:uFillTx/>
              <a:latin typeface="宋体" panose="02010600030101010101" pitchFamily="2" charset="-122"/>
              <a:ea typeface="宋体" panose="02010600030101010101" pitchFamily="2" charset="-122"/>
              <a:cs typeface="Arial" panose="020B0604020202020204" pitchFamily="34" charset="0"/>
            </a:endParaRPr>
          </a:p>
        </p:txBody>
      </p:sp>
      <p:sp>
        <p:nvSpPr>
          <p:cNvPr id="38915" name="矩形 2"/>
          <p:cNvSpPr/>
          <p:nvPr/>
        </p:nvSpPr>
        <p:spPr>
          <a:xfrm>
            <a:off x="2051050" y="2133600"/>
            <a:ext cx="4694238" cy="3108325"/>
          </a:xfrm>
          <a:prstGeom prst="rect">
            <a:avLst/>
          </a:prstGeom>
          <a:noFill/>
          <a:ln w="9525">
            <a:noFill/>
          </a:ln>
        </p:spPr>
        <p:txBody>
          <a:bodyPr wrap="none">
            <a:spAutoFit/>
          </a:bodyPr>
          <a:p>
            <a:pPr>
              <a:lnSpc>
                <a:spcPct val="200000"/>
              </a:lnSpc>
              <a:buNone/>
            </a:pPr>
            <a:r>
              <a:rPr lang="zh-CN" altLang="en-US" sz="2800" b="1" dirty="0">
                <a:latin typeface="SimSun" panose="02010600030101010101" pitchFamily="2" charset="-122"/>
                <a:ea typeface="SimSun" panose="02010600030101010101" pitchFamily="2" charset="-122"/>
              </a:rPr>
              <a:t>（一）病毒的繁殖</a:t>
            </a:r>
            <a:endParaRPr lang="en-US" altLang="zh-CN" sz="2800" b="1" dirty="0">
              <a:latin typeface="SimSun" panose="02010600030101010101" pitchFamily="2" charset="-122"/>
              <a:ea typeface="SimSun" panose="02010600030101010101" pitchFamily="2" charset="-122"/>
            </a:endParaRPr>
          </a:p>
          <a:p>
            <a:pPr>
              <a:lnSpc>
                <a:spcPct val="200000"/>
              </a:lnSpc>
              <a:buNone/>
            </a:pPr>
            <a:r>
              <a:rPr lang="zh-CN" altLang="en-US" sz="2800" b="1" dirty="0">
                <a:latin typeface="SimSun" panose="02010600030101010101" pitchFamily="2" charset="-122"/>
                <a:ea typeface="SimSun" panose="02010600030101010101" pitchFamily="2" charset="-122"/>
              </a:rPr>
              <a:t>（二）生长曲线</a:t>
            </a:r>
            <a:endParaRPr lang="en-US" altLang="zh-CN" sz="2800" b="1" dirty="0">
              <a:latin typeface="SimSun" panose="02010600030101010101" pitchFamily="2" charset="-122"/>
              <a:ea typeface="SimSun" panose="02010600030101010101" pitchFamily="2" charset="-122"/>
            </a:endParaRPr>
          </a:p>
          <a:p>
            <a:pPr>
              <a:lnSpc>
                <a:spcPct val="200000"/>
              </a:lnSpc>
              <a:buNone/>
            </a:pPr>
            <a:r>
              <a:rPr lang="zh-CN" altLang="en-US" sz="2800" b="1" dirty="0">
                <a:latin typeface="SimSun" panose="02010600030101010101" pitchFamily="2" charset="-122"/>
                <a:ea typeface="SimSun" panose="02010600030101010101" pitchFamily="2" charset="-122"/>
              </a:rPr>
              <a:t>（三）生活史</a:t>
            </a:r>
            <a:r>
              <a:rPr lang="en-US" altLang="zh-CN" sz="2800" b="1" dirty="0">
                <a:latin typeface="SimSun" panose="02010600030101010101" pitchFamily="2" charset="-122"/>
                <a:ea typeface="SimSun" panose="02010600030101010101" pitchFamily="2" charset="-122"/>
              </a:rPr>
              <a:t>-</a:t>
            </a:r>
            <a:r>
              <a:rPr lang="zh-CN" altLang="en-US" sz="2800" b="1" dirty="0">
                <a:latin typeface="SimSun" panose="02010600030101010101" pitchFamily="2" charset="-122"/>
                <a:ea typeface="SimSun" panose="02010600030101010101" pitchFamily="2" charset="-122"/>
              </a:rPr>
              <a:t>以噬菌体为例</a:t>
            </a:r>
            <a:endParaRPr lang="zh-CN" altLang="en-US" sz="2800" b="1" dirty="0">
              <a:latin typeface="SimSun" panose="02010600030101010101" pitchFamily="2" charset="-122"/>
              <a:ea typeface="SimSun" panose="02010600030101010101" pitchFamily="2" charset="-122"/>
            </a:endParaRPr>
          </a:p>
          <a:p>
            <a:pPr>
              <a:buNone/>
            </a:pPr>
            <a:endParaRPr lang="zh-CN" altLang="en-US" sz="2800" b="1" dirty="0">
              <a:latin typeface="Arial" panose="020B0604020202020204" pitchFamily="34" charset="0"/>
              <a:ea typeface="SimSun"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468313" y="1916113"/>
            <a:ext cx="8396287" cy="1385887"/>
          </a:xfrm>
          <a:prstGeom prst="rect">
            <a:avLst/>
          </a:prstGeom>
          <a:noFill/>
          <a:ln w="9525">
            <a:noFill/>
          </a:ln>
        </p:spPr>
        <p:txBody>
          <a:bodyPr anchor="ctr" anchorCtr="0">
            <a:spAutoFit/>
          </a:bodyPr>
          <a:p>
            <a:r>
              <a:rPr lang="zh-CN" altLang="en-US" sz="2800" dirty="0">
                <a:latin typeface="Arial" panose="020B0604020202020204" pitchFamily="34" charset="0"/>
                <a:ea typeface="SimSun" panose="02010600030101010101" pitchFamily="2" charset="-122"/>
              </a:rPr>
              <a:t>    一般可分为吸附、侵入、脱壳、生物合成、成熟装配与裂解释放六步。烈性噬菌体所经历的繁殖过程，称作裂解性周期。 </a:t>
            </a:r>
            <a:endParaRPr lang="zh-CN" altLang="en-US" sz="2800" dirty="0">
              <a:latin typeface="Arial" panose="020B0604020202020204" pitchFamily="34" charset="0"/>
              <a:ea typeface="SimSun" panose="02010600030101010101" pitchFamily="2" charset="-122"/>
            </a:endParaRPr>
          </a:p>
        </p:txBody>
      </p:sp>
      <p:sp>
        <p:nvSpPr>
          <p:cNvPr id="39939" name="矩形 2"/>
          <p:cNvSpPr/>
          <p:nvPr/>
        </p:nvSpPr>
        <p:spPr>
          <a:xfrm>
            <a:off x="611188" y="620713"/>
            <a:ext cx="3481387" cy="584200"/>
          </a:xfrm>
          <a:prstGeom prst="rect">
            <a:avLst/>
          </a:prstGeom>
          <a:noFill/>
          <a:ln w="9525">
            <a:noFill/>
          </a:ln>
        </p:spPr>
        <p:txBody>
          <a:bodyPr wrap="none">
            <a:spAutoFit/>
          </a:bodyPr>
          <a:p>
            <a:pPr>
              <a:buNone/>
            </a:pPr>
            <a:r>
              <a:rPr lang="zh-CN" altLang="en-US" sz="3200" b="1" dirty="0">
                <a:solidFill>
                  <a:srgbClr val="C00000"/>
                </a:solidFill>
                <a:latin typeface="Arial" panose="020B0604020202020204" pitchFamily="34" charset="0"/>
                <a:ea typeface="SimSun" panose="02010600030101010101" pitchFamily="2" charset="-122"/>
              </a:rPr>
              <a:t>（一）病毒的繁殖</a:t>
            </a:r>
            <a:endParaRPr lang="zh-CN" altLang="en-US" sz="3200" b="1" dirty="0">
              <a:solidFill>
                <a:srgbClr val="C00000"/>
              </a:solidFill>
              <a:latin typeface="Arial" panose="020B0604020202020204" pitchFamily="34" charset="0"/>
              <a:ea typeface="SimSun"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Text Box 2"/>
          <p:cNvSpPr txBox="1"/>
          <p:nvPr/>
        </p:nvSpPr>
        <p:spPr>
          <a:xfrm>
            <a:off x="323850" y="1703388"/>
            <a:ext cx="8640763" cy="4965700"/>
          </a:xfrm>
          <a:prstGeom prst="rect">
            <a:avLst/>
          </a:prstGeom>
          <a:noFill/>
          <a:ln w="12700">
            <a:noFill/>
          </a:ln>
        </p:spPr>
        <p:txBody>
          <a:bodyPr>
            <a:spAutoFit/>
          </a:bodyPr>
          <a:p>
            <a:r>
              <a:rPr lang="en-US" altLang="zh-CN" sz="3200" b="1" dirty="0">
                <a:latin typeface="Tahoma" panose="020B0604030504040204" pitchFamily="34" charset="0"/>
                <a:ea typeface="SimSun" panose="02010600030101010101" pitchFamily="2" charset="-122"/>
              </a:rPr>
              <a:t>      </a:t>
            </a:r>
            <a:r>
              <a:rPr lang="en-US" altLang="zh-CN" sz="3200" b="1" dirty="0">
                <a:solidFill>
                  <a:srgbClr val="0000FF"/>
                </a:solidFill>
                <a:latin typeface="Tahoma" panose="020B0604030504040204" pitchFamily="34" charset="0"/>
                <a:ea typeface="SimSun" panose="02010600030101010101" pitchFamily="2" charset="-122"/>
              </a:rPr>
              <a:t>100</a:t>
            </a:r>
            <a:r>
              <a:rPr lang="zh-CN" altLang="en-US" sz="3200" b="1" dirty="0">
                <a:solidFill>
                  <a:srgbClr val="0000FF"/>
                </a:solidFill>
                <a:latin typeface="Tahoma" panose="020B0604030504040204" pitchFamily="34" charset="0"/>
                <a:ea typeface="SimSun" panose="02010600030101010101" pitchFamily="2" charset="-122"/>
              </a:rPr>
              <a:t>年前，科学家们在研究烟草花叶病的病因时，将患花叶病的烟草榨出汁液，通过</a:t>
            </a:r>
            <a:r>
              <a:rPr lang="zh-CN" altLang="en-US" sz="3200" b="1" dirty="0">
                <a:solidFill>
                  <a:srgbClr val="FF0000"/>
                </a:solidFill>
                <a:latin typeface="Tahoma" panose="020B0604030504040204" pitchFamily="34" charset="0"/>
                <a:ea typeface="SimSun" panose="02010600030101010101" pitchFamily="2" charset="-122"/>
              </a:rPr>
              <a:t>细菌过滤器</a:t>
            </a:r>
            <a:r>
              <a:rPr lang="zh-CN" altLang="en-US" sz="3200" b="1" dirty="0">
                <a:solidFill>
                  <a:srgbClr val="0000FF"/>
                </a:solidFill>
                <a:latin typeface="Tahoma" panose="020B0604030504040204" pitchFamily="34" charset="0"/>
                <a:ea typeface="SimSun" panose="02010600030101010101" pitchFamily="2" charset="-122"/>
              </a:rPr>
              <a:t>将细菌滤去，再用过滤后的汁液去感染正常的烟草，结果发现烟草仍然患病。</a:t>
            </a:r>
            <a:endParaRPr lang="zh-CN" altLang="en-US" sz="3200" b="1" dirty="0">
              <a:solidFill>
                <a:srgbClr val="0000FF"/>
              </a:solidFill>
              <a:latin typeface="Tahoma" panose="020B0604030504040204" pitchFamily="34" charset="0"/>
              <a:ea typeface="SimSun" panose="02010600030101010101" pitchFamily="2" charset="-122"/>
            </a:endParaRPr>
          </a:p>
          <a:p>
            <a:r>
              <a:rPr lang="zh-CN" altLang="en-US" sz="3200" b="1" dirty="0">
                <a:solidFill>
                  <a:srgbClr val="0000FF"/>
                </a:solidFill>
                <a:latin typeface="Tahoma" panose="020B0604030504040204" pitchFamily="34" charset="0"/>
                <a:ea typeface="SimSun" panose="02010600030101010101" pitchFamily="2" charset="-122"/>
              </a:rPr>
              <a:t>      </a:t>
            </a:r>
            <a:r>
              <a:rPr lang="zh-CN" altLang="en-US" sz="3200" b="1" dirty="0">
                <a:solidFill>
                  <a:srgbClr val="FF0000"/>
                </a:solidFill>
                <a:latin typeface="Tahoma" panose="020B0604030504040204" pitchFamily="34" charset="0"/>
                <a:ea typeface="SimSun" panose="02010600030101010101" pitchFamily="2" charset="-122"/>
              </a:rPr>
              <a:t>于是，他们认为烟草花叶病是由一种比细菌还小的生物引起的，但人们仍然不认识它的</a:t>
            </a:r>
            <a:r>
              <a:rPr lang="zh-CN" altLang="en-US" sz="3200" b="1" dirty="0">
                <a:solidFill>
                  <a:srgbClr val="FF0000"/>
                </a:solidFill>
                <a:latin typeface="Arial" panose="020B0604020202020204" pitchFamily="34" charset="0"/>
                <a:ea typeface="SimSun" panose="02010600030101010101" pitchFamily="2" charset="-122"/>
              </a:rPr>
              <a:t>“</a:t>
            </a:r>
            <a:r>
              <a:rPr lang="zh-CN" altLang="en-US" sz="3200" b="1" dirty="0">
                <a:solidFill>
                  <a:srgbClr val="FF0000"/>
                </a:solidFill>
                <a:latin typeface="Tahoma" panose="020B0604030504040204" pitchFamily="34" charset="0"/>
                <a:ea typeface="SimSun" panose="02010600030101010101" pitchFamily="2" charset="-122"/>
              </a:rPr>
              <a:t>庐山真面目</a:t>
            </a:r>
            <a:r>
              <a:rPr lang="zh-CN" altLang="en-US" sz="3200" b="1" dirty="0">
                <a:solidFill>
                  <a:srgbClr val="FF0000"/>
                </a:solidFill>
                <a:latin typeface="Arial" panose="020B0604020202020204" pitchFamily="34" charset="0"/>
                <a:ea typeface="SimSun" panose="02010600030101010101" pitchFamily="2" charset="-122"/>
              </a:rPr>
              <a:t>”</a:t>
            </a:r>
            <a:r>
              <a:rPr lang="zh-CN" altLang="en-US" sz="3200" b="1" dirty="0">
                <a:solidFill>
                  <a:srgbClr val="FF0000"/>
                </a:solidFill>
                <a:latin typeface="Tahoma" panose="020B0604030504040204" pitchFamily="34" charset="0"/>
                <a:ea typeface="SimSun" panose="02010600030101010101" pitchFamily="2" charset="-122"/>
              </a:rPr>
              <a:t>，直到</a:t>
            </a:r>
            <a:r>
              <a:rPr lang="en-US" altLang="zh-CN" sz="3200" b="1" dirty="0">
                <a:solidFill>
                  <a:srgbClr val="FF0000"/>
                </a:solidFill>
                <a:latin typeface="Tahoma" panose="020B0604030504040204" pitchFamily="34" charset="0"/>
                <a:ea typeface="SimSun" panose="02010600030101010101" pitchFamily="2" charset="-122"/>
              </a:rPr>
              <a:t>20</a:t>
            </a:r>
            <a:r>
              <a:rPr lang="zh-CN" altLang="en-US" sz="3200" b="1" dirty="0">
                <a:solidFill>
                  <a:srgbClr val="FF0000"/>
                </a:solidFill>
                <a:latin typeface="Tahoma" panose="020B0604030504040204" pitchFamily="34" charset="0"/>
                <a:ea typeface="SimSun" panose="02010600030101010101" pitchFamily="2" charset="-122"/>
              </a:rPr>
              <a:t>世纪</a:t>
            </a:r>
            <a:r>
              <a:rPr lang="en-US" altLang="zh-CN" sz="3200" b="1" dirty="0">
                <a:solidFill>
                  <a:srgbClr val="FF0000"/>
                </a:solidFill>
                <a:latin typeface="Tahoma" panose="020B0604030504040204" pitchFamily="34" charset="0"/>
                <a:ea typeface="SimSun" panose="02010600030101010101" pitchFamily="2" charset="-122"/>
              </a:rPr>
              <a:t>30</a:t>
            </a:r>
            <a:r>
              <a:rPr lang="zh-CN" altLang="en-US" sz="3200" b="1" dirty="0">
                <a:solidFill>
                  <a:srgbClr val="FF0000"/>
                </a:solidFill>
                <a:latin typeface="Tahoma" panose="020B0604030504040204" pitchFamily="34" charset="0"/>
                <a:ea typeface="SimSun" panose="02010600030101010101" pitchFamily="2" charset="-122"/>
              </a:rPr>
              <a:t>年代，科学家发明了</a:t>
            </a:r>
            <a:r>
              <a:rPr lang="zh-CN" altLang="en-US" sz="3200" b="1" dirty="0">
                <a:solidFill>
                  <a:srgbClr val="0000FF"/>
                </a:solidFill>
                <a:latin typeface="Tahoma" panose="020B0604030504040204" pitchFamily="34" charset="0"/>
                <a:ea typeface="SimSun" panose="02010600030101010101" pitchFamily="2" charset="-122"/>
              </a:rPr>
              <a:t>电子显微镜</a:t>
            </a:r>
            <a:r>
              <a:rPr lang="zh-CN" altLang="en-US" sz="3200" b="1" dirty="0">
                <a:solidFill>
                  <a:srgbClr val="FF0000"/>
                </a:solidFill>
                <a:latin typeface="Tahoma" panose="020B0604030504040204" pitchFamily="34" charset="0"/>
                <a:ea typeface="SimSun" panose="02010600030101010101" pitchFamily="2" charset="-122"/>
              </a:rPr>
              <a:t>，才看到了它的真面目，并把这种生物叫做</a:t>
            </a:r>
            <a:r>
              <a:rPr lang="zh-CN" altLang="en-US" sz="3200" b="1" dirty="0">
                <a:solidFill>
                  <a:srgbClr val="0000FF"/>
                </a:solidFill>
                <a:latin typeface="Arial" panose="020B0604020202020204" pitchFamily="34" charset="0"/>
                <a:ea typeface="SimSun" panose="02010600030101010101" pitchFamily="2" charset="-122"/>
              </a:rPr>
              <a:t>“</a:t>
            </a:r>
            <a:r>
              <a:rPr lang="zh-CN" altLang="en-US" sz="3200" b="1" dirty="0">
                <a:solidFill>
                  <a:srgbClr val="0000FF"/>
                </a:solidFill>
                <a:latin typeface="Tahoma" panose="020B0604030504040204" pitchFamily="34" charset="0"/>
                <a:ea typeface="SimSun" panose="02010600030101010101" pitchFamily="2" charset="-122"/>
              </a:rPr>
              <a:t>滤过性病毒</a:t>
            </a:r>
            <a:r>
              <a:rPr lang="zh-CN" altLang="en-US" sz="3200" b="1" dirty="0">
                <a:solidFill>
                  <a:srgbClr val="0000FF"/>
                </a:solidFill>
                <a:latin typeface="Arial" panose="020B0604020202020204" pitchFamily="34" charset="0"/>
                <a:ea typeface="SimSun" panose="02010600030101010101" pitchFamily="2" charset="-122"/>
              </a:rPr>
              <a:t>”</a:t>
            </a:r>
            <a:r>
              <a:rPr lang="zh-CN" altLang="en-US" sz="3200" b="1" dirty="0">
                <a:solidFill>
                  <a:srgbClr val="0000FF"/>
                </a:solidFill>
                <a:latin typeface="Tahoma" panose="020B0604030504040204" pitchFamily="34" charset="0"/>
                <a:ea typeface="SimSun" panose="02010600030101010101" pitchFamily="2" charset="-122"/>
              </a:rPr>
              <a:t>，</a:t>
            </a:r>
            <a:r>
              <a:rPr lang="zh-CN" altLang="en-US" sz="3200" b="1" dirty="0">
                <a:solidFill>
                  <a:srgbClr val="FF0000"/>
                </a:solidFill>
                <a:latin typeface="Tahoma" panose="020B0604030504040204" pitchFamily="34" charset="0"/>
                <a:ea typeface="SimSun" panose="02010600030101010101" pitchFamily="2" charset="-122"/>
              </a:rPr>
              <a:t>这就是我们所说的病毒。</a:t>
            </a:r>
            <a:endParaRPr lang="zh-CN" altLang="en-US" sz="3200" b="1" dirty="0">
              <a:solidFill>
                <a:srgbClr val="FF0000"/>
              </a:solidFill>
              <a:latin typeface="Tahoma" panose="020B0604030504040204" pitchFamily="34" charset="0"/>
              <a:ea typeface="SimSun" panose="02010600030101010101" pitchFamily="2" charset="-122"/>
            </a:endParaRPr>
          </a:p>
        </p:txBody>
      </p:sp>
      <p:sp>
        <p:nvSpPr>
          <p:cNvPr id="161798" name="Text Box 6"/>
          <p:cNvSpPr txBox="1"/>
          <p:nvPr/>
        </p:nvSpPr>
        <p:spPr>
          <a:xfrm>
            <a:off x="179388" y="333375"/>
            <a:ext cx="8569325" cy="1190625"/>
          </a:xfrm>
          <a:prstGeom prst="rect">
            <a:avLst/>
          </a:prstGeom>
          <a:noFill/>
          <a:ln w="12700">
            <a:noFill/>
          </a:ln>
        </p:spPr>
        <p:txBody>
          <a:bodyPr>
            <a:spAutoFit/>
          </a:bodyPr>
          <a:p>
            <a:pPr>
              <a:spcBef>
                <a:spcPct val="50000"/>
              </a:spcBef>
            </a:pPr>
            <a:r>
              <a:rPr lang="zh-CN" altLang="en-US" sz="3600" b="1" dirty="0">
                <a:latin typeface="黑体" panose="02010609060101010101" pitchFamily="2" charset="-122"/>
                <a:ea typeface="黑体" panose="02010609060101010101" pitchFamily="2" charset="-122"/>
              </a:rPr>
              <a:t>阅读下文</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病毒的发现</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，你发现了有关病毒的什么信息？</a:t>
            </a:r>
            <a:endParaRPr lang="zh-CN" altLang="en-US" sz="3600" b="1"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1798"/>
                                        </p:tgtEl>
                                        <p:attrNameLst>
                                          <p:attrName>style.visibility</p:attrName>
                                        </p:attrNameLst>
                                      </p:cBhvr>
                                      <p:to>
                                        <p:strVal val="visible"/>
                                      </p:to>
                                    </p:set>
                                    <p:animEffect transition="in" filter="fade">
                                      <p:cBhvr>
                                        <p:cTn id="7" dur="2000"/>
                                        <p:tgtEl>
                                          <p:spTgt spid="16179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1794"/>
                                        </p:tgtEl>
                                        <p:attrNameLst>
                                          <p:attrName>style.visibility</p:attrName>
                                        </p:attrNameLst>
                                      </p:cBhvr>
                                      <p:to>
                                        <p:strVal val="visible"/>
                                      </p:to>
                                    </p:set>
                                    <p:animEffect transition="in" filter="checkerboard(across)">
                                      <p:cBhvr>
                                        <p:cTn id="12" dur="1000"/>
                                        <p:tgtEl>
                                          <p:spTgt spid="161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p:bldP spid="16179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Text Box 2"/>
          <p:cNvSpPr txBox="1"/>
          <p:nvPr/>
        </p:nvSpPr>
        <p:spPr>
          <a:xfrm>
            <a:off x="2627313" y="333375"/>
            <a:ext cx="3744912" cy="522288"/>
          </a:xfrm>
          <a:prstGeom prst="rect">
            <a:avLst/>
          </a:prstGeom>
          <a:noFill/>
          <a:ln w="9525" cap="flat" cmpd="sng">
            <a:solidFill>
              <a:srgbClr val="FF0000"/>
            </a:solidFill>
            <a:prstDash val="solid"/>
            <a:miter/>
            <a:headEnd type="none" w="med" len="med"/>
            <a:tailEnd type="none" w="med" len="med"/>
          </a:ln>
        </p:spPr>
        <p:txBody>
          <a:bodyPr>
            <a:spAutoFit/>
          </a:bodyPr>
          <a:p>
            <a:pPr algn="ctr">
              <a:spcBef>
                <a:spcPct val="50000"/>
              </a:spcBef>
            </a:pPr>
            <a:r>
              <a:rPr lang="en-US" altLang="zh-CN" sz="2800" b="1" dirty="0">
                <a:solidFill>
                  <a:schemeClr val="tx2"/>
                </a:solidFill>
                <a:latin typeface="Arial" panose="020B0604020202020204" pitchFamily="34" charset="0"/>
                <a:ea typeface="SimSun" panose="02010600030101010101" pitchFamily="2" charset="-122"/>
              </a:rPr>
              <a:t>1.</a:t>
            </a:r>
            <a:r>
              <a:rPr lang="zh-CN" altLang="en-US" sz="2800" b="1" dirty="0">
                <a:solidFill>
                  <a:schemeClr val="tx2"/>
                </a:solidFill>
                <a:latin typeface="Arial" panose="020B0604020202020204" pitchFamily="34" charset="0"/>
                <a:ea typeface="SimSun" panose="02010600030101010101" pitchFamily="2" charset="-122"/>
              </a:rPr>
              <a:t>吸附</a:t>
            </a:r>
            <a:endParaRPr lang="en-US" altLang="zh-CN" sz="2800" b="1" dirty="0">
              <a:solidFill>
                <a:schemeClr val="tx2"/>
              </a:solidFill>
              <a:latin typeface="Arial" panose="020B0604020202020204" pitchFamily="34" charset="0"/>
              <a:ea typeface="SimSun" panose="02010600030101010101" pitchFamily="2" charset="-122"/>
            </a:endParaRPr>
          </a:p>
        </p:txBody>
      </p:sp>
      <p:sp>
        <p:nvSpPr>
          <p:cNvPr id="6148" name="Text Box 3"/>
          <p:cNvSpPr txBox="1"/>
          <p:nvPr/>
        </p:nvSpPr>
        <p:spPr>
          <a:xfrm>
            <a:off x="684213" y="1916113"/>
            <a:ext cx="7775575" cy="955675"/>
          </a:xfrm>
          <a:prstGeom prst="rect">
            <a:avLst/>
          </a:prstGeom>
          <a:noFill/>
          <a:ln w="9525">
            <a:noFill/>
          </a:ln>
        </p:spPr>
        <p:txBody>
          <a:bodyPr>
            <a:spAutoFit/>
          </a:bodyPr>
          <a:p>
            <a:pPr>
              <a:spcBef>
                <a:spcPct val="50000"/>
              </a:spcBef>
            </a:pPr>
            <a:r>
              <a:rPr lang="zh-CN" altLang="en-US" sz="2800" dirty="0">
                <a:latin typeface="Arial" panose="020B0604020202020204" pitchFamily="34" charset="0"/>
                <a:ea typeface="SimSun" panose="02010600030101010101" pitchFamily="2" charset="-122"/>
              </a:rPr>
              <a:t>    病毒通过表面受体与宿主细胞的病毒受体特异性结合，导致病毒附着于细胞表面的过程。</a:t>
            </a:r>
            <a:endParaRPr lang="en-US" altLang="zh-CN" sz="2800" dirty="0">
              <a:latin typeface="Arial" panose="020B0604020202020204" pitchFamily="34" charset="0"/>
              <a:ea typeface="SimSun" panose="02010600030101010101" pitchFamily="2" charset="-122"/>
            </a:endParaRPr>
          </a:p>
        </p:txBody>
      </p:sp>
      <p:pic>
        <p:nvPicPr>
          <p:cNvPr id="6149" name="Picture 4" descr="phage2"/>
          <p:cNvPicPr>
            <a:picLocks noChangeAspect="1"/>
          </p:cNvPicPr>
          <p:nvPr/>
        </p:nvPicPr>
        <p:blipFill>
          <a:blip r:embed="rId1"/>
          <a:stretch>
            <a:fillRect/>
          </a:stretch>
        </p:blipFill>
        <p:spPr>
          <a:xfrm>
            <a:off x="330200" y="3213100"/>
            <a:ext cx="3736975" cy="3306763"/>
          </a:xfrm>
          <a:prstGeom prst="rect">
            <a:avLst/>
          </a:prstGeom>
          <a:noFill/>
          <a:ln w="9525">
            <a:noFill/>
          </a:ln>
        </p:spPr>
      </p:pic>
      <p:graphicFrame>
        <p:nvGraphicFramePr>
          <p:cNvPr id="6146" name="Object 6"/>
          <p:cNvGraphicFramePr>
            <a:graphicFrameLocks noChangeAspect="1"/>
          </p:cNvGraphicFramePr>
          <p:nvPr/>
        </p:nvGraphicFramePr>
        <p:xfrm>
          <a:off x="4356100" y="3284538"/>
          <a:ext cx="4500563" cy="3175000"/>
        </p:xfrm>
        <a:graphic>
          <a:graphicData uri="http://schemas.openxmlformats.org/presentationml/2006/ole">
            <mc:AlternateContent xmlns:mc="http://schemas.openxmlformats.org/markup-compatibility/2006">
              <mc:Choice xmlns:v="urn:schemas-microsoft-com:vml" Requires="v">
                <p:oleObj spid="_x0000_s3082" name="" r:id="rId2" imgW="3200400" imgH="2743200" progId="Photoshop.Image.6">
                  <p:embed/>
                </p:oleObj>
              </mc:Choice>
              <mc:Fallback>
                <p:oleObj name="" r:id="rId2" imgW="3200400" imgH="2743200" progId="Photoshop.Image.6">
                  <p:embed/>
                  <p:pic>
                    <p:nvPicPr>
                      <p:cNvPr id="0" name="图片 3081"/>
                      <p:cNvPicPr/>
                      <p:nvPr/>
                    </p:nvPicPr>
                    <p:blipFill>
                      <a:blip r:embed="rId3"/>
                      <a:stretch>
                        <a:fillRect/>
                      </a:stretch>
                    </p:blipFill>
                    <p:spPr>
                      <a:xfrm>
                        <a:off x="4356100" y="3284538"/>
                        <a:ext cx="4500563" cy="3175000"/>
                      </a:xfrm>
                      <a:prstGeom prst="rect">
                        <a:avLst/>
                      </a:prstGeom>
                      <a:noFill/>
                      <a:ln w="38100">
                        <a:noFill/>
                        <a:miter/>
                      </a:ln>
                    </p:spPr>
                  </p:pic>
                </p:oleObj>
              </mc:Fallback>
            </mc:AlternateContent>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 Box 2"/>
          <p:cNvSpPr txBox="1"/>
          <p:nvPr/>
        </p:nvSpPr>
        <p:spPr>
          <a:xfrm>
            <a:off x="2916238" y="304800"/>
            <a:ext cx="2874962" cy="588963"/>
          </a:xfrm>
          <a:prstGeom prst="rect">
            <a:avLst/>
          </a:prstGeom>
          <a:noFill/>
          <a:ln w="9525" cap="flat" cmpd="sng">
            <a:solidFill>
              <a:srgbClr val="FF0000"/>
            </a:solidFill>
            <a:prstDash val="solid"/>
            <a:miter/>
            <a:headEnd type="none" w="med" len="med"/>
            <a:tailEnd type="none" w="med" len="med"/>
          </a:ln>
        </p:spPr>
        <p:txBody>
          <a:bodyPr>
            <a:spAutoFit/>
          </a:bodyPr>
          <a:p>
            <a:pPr algn="ctr">
              <a:spcBef>
                <a:spcPct val="50000"/>
              </a:spcBef>
            </a:pPr>
            <a:r>
              <a:rPr lang="en-US" altLang="zh-CN" sz="3200" b="1" dirty="0">
                <a:solidFill>
                  <a:schemeClr val="tx2"/>
                </a:solidFill>
                <a:latin typeface="Arial" panose="020B0604020202020204" pitchFamily="34" charset="0"/>
                <a:ea typeface="SimSun" panose="02010600030101010101" pitchFamily="2" charset="-122"/>
              </a:rPr>
              <a:t>2.</a:t>
            </a:r>
            <a:r>
              <a:rPr lang="zh-CN" altLang="en-US" sz="3200" b="1" dirty="0">
                <a:solidFill>
                  <a:schemeClr val="tx2"/>
                </a:solidFill>
                <a:latin typeface="Arial" panose="020B0604020202020204" pitchFamily="34" charset="0"/>
                <a:ea typeface="SimSun" panose="02010600030101010101" pitchFamily="2" charset="-122"/>
              </a:rPr>
              <a:t>侵入</a:t>
            </a:r>
            <a:endParaRPr lang="en-US" altLang="zh-CN" sz="3200" b="1" dirty="0">
              <a:solidFill>
                <a:schemeClr val="tx2"/>
              </a:solidFill>
              <a:latin typeface="Arial" panose="020B0604020202020204" pitchFamily="34" charset="0"/>
              <a:ea typeface="SimSun" panose="02010600030101010101" pitchFamily="2" charset="-122"/>
            </a:endParaRPr>
          </a:p>
        </p:txBody>
      </p:sp>
      <p:sp>
        <p:nvSpPr>
          <p:cNvPr id="40963" name="Text Box 3"/>
          <p:cNvSpPr txBox="1"/>
          <p:nvPr/>
        </p:nvSpPr>
        <p:spPr>
          <a:xfrm>
            <a:off x="506413" y="5157788"/>
            <a:ext cx="8458200" cy="1630362"/>
          </a:xfrm>
          <a:prstGeom prst="rect">
            <a:avLst/>
          </a:prstGeom>
          <a:noFill/>
          <a:ln w="9525">
            <a:noFill/>
          </a:ln>
        </p:spPr>
        <p:txBody>
          <a:bodyPr>
            <a:spAutoFit/>
          </a:bodyPr>
          <a:p>
            <a:pPr>
              <a:spcBef>
                <a:spcPct val="50000"/>
              </a:spcBef>
              <a:buFont typeface="Wingdings" panose="05000000000000000000" pitchFamily="2" charset="2"/>
              <a:buChar char="p"/>
            </a:pPr>
            <a:r>
              <a:rPr lang="zh-CN" altLang="en-US" sz="2400" b="1" dirty="0">
                <a:solidFill>
                  <a:srgbClr val="0033CC"/>
                </a:solidFill>
                <a:latin typeface="Times New Roman" panose="02020603050405020304" pitchFamily="18" charset="0"/>
                <a:ea typeface="SimSun" panose="02010600030101010101" pitchFamily="2" charset="-122"/>
              </a:rPr>
              <a:t>不同类型的病毒侵入方式不一样；</a:t>
            </a:r>
            <a:endParaRPr lang="en-US" altLang="zh-CN" sz="2400" b="1" dirty="0">
              <a:solidFill>
                <a:srgbClr val="0033CC"/>
              </a:solidFill>
              <a:latin typeface="Times New Roman" panose="02020603050405020304" pitchFamily="18" charset="0"/>
              <a:ea typeface="SimSun" panose="02010600030101010101" pitchFamily="2" charset="-122"/>
            </a:endParaRPr>
          </a:p>
          <a:p>
            <a:pPr>
              <a:spcBef>
                <a:spcPct val="50000"/>
              </a:spcBef>
              <a:buFont typeface="Wingdings" panose="05000000000000000000" pitchFamily="2" charset="2"/>
              <a:buChar char="p"/>
            </a:pPr>
            <a:r>
              <a:rPr lang="zh-CN" altLang="en-US" sz="2400" b="1" dirty="0">
                <a:latin typeface="Times New Roman" panose="02020603050405020304" pitchFamily="18" charset="0"/>
                <a:ea typeface="SimSun" panose="02010600030101010101" pitchFamily="2" charset="-122"/>
              </a:rPr>
              <a:t>以噬菌体为例：</a:t>
            </a:r>
            <a:r>
              <a:rPr lang="en-US" altLang="zh-CN" sz="2000" b="1" dirty="0">
                <a:latin typeface="Times New Roman" panose="02020603050405020304" pitchFamily="18" charset="0"/>
                <a:ea typeface="SimSun" panose="02010600030101010101" pitchFamily="2" charset="-122"/>
              </a:rPr>
              <a:t>the bacteriophage's tail releases an enzyme, p</a:t>
            </a:r>
            <a:r>
              <a:rPr lang="en-US" altLang="zh-CN" sz="2000" b="1" i="1" dirty="0">
                <a:latin typeface="Times New Roman" panose="02020603050405020304" pitchFamily="18" charset="0"/>
                <a:ea typeface="SimSun" panose="02010600030101010101" pitchFamily="2" charset="-122"/>
              </a:rPr>
              <a:t>hage lysozyme, </a:t>
            </a:r>
            <a:r>
              <a:rPr lang="en-US" altLang="zh-CN" sz="2000" b="1" dirty="0">
                <a:latin typeface="Times New Roman" panose="02020603050405020304" pitchFamily="18" charset="0"/>
                <a:ea typeface="SimSun" panose="02010600030101010101" pitchFamily="2" charset="-122"/>
              </a:rPr>
              <a:t>which breaks down a portion of the bacterial cell wall.  then the bacteriophage injects its DNA (nucleic acid) into the bacterium.  </a:t>
            </a:r>
            <a:endParaRPr lang="en-US" altLang="zh-CN" sz="2000" b="1" dirty="0">
              <a:latin typeface="Times New Roman" panose="02020603050405020304" pitchFamily="18" charset="0"/>
              <a:ea typeface="SimSun" panose="02010600030101010101" pitchFamily="2" charset="-122"/>
            </a:endParaRPr>
          </a:p>
        </p:txBody>
      </p:sp>
      <p:pic>
        <p:nvPicPr>
          <p:cNvPr id="40964" name="Picture 4" descr="phage03"/>
          <p:cNvPicPr>
            <a:picLocks noChangeAspect="1"/>
          </p:cNvPicPr>
          <p:nvPr/>
        </p:nvPicPr>
        <p:blipFill>
          <a:blip r:embed="rId1"/>
          <a:stretch>
            <a:fillRect/>
          </a:stretch>
        </p:blipFill>
        <p:spPr>
          <a:xfrm>
            <a:off x="1220788" y="1557338"/>
            <a:ext cx="2781300" cy="3527425"/>
          </a:xfrm>
          <a:prstGeom prst="rect">
            <a:avLst/>
          </a:prstGeom>
          <a:noFill/>
          <a:ln w="9525">
            <a:noFill/>
          </a:ln>
        </p:spPr>
      </p:pic>
      <p:pic>
        <p:nvPicPr>
          <p:cNvPr id="40965" name="Picture 5" descr="phage-1"/>
          <p:cNvPicPr>
            <a:picLocks noChangeAspect="1"/>
          </p:cNvPicPr>
          <p:nvPr/>
        </p:nvPicPr>
        <p:blipFill>
          <a:blip r:embed="rId2"/>
          <a:stretch>
            <a:fillRect/>
          </a:stretch>
        </p:blipFill>
        <p:spPr>
          <a:xfrm>
            <a:off x="5148263" y="1484313"/>
            <a:ext cx="2698750" cy="3581400"/>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 Box 2"/>
          <p:cNvSpPr txBox="1"/>
          <p:nvPr/>
        </p:nvSpPr>
        <p:spPr>
          <a:xfrm>
            <a:off x="2916238" y="304800"/>
            <a:ext cx="2874962" cy="588963"/>
          </a:xfrm>
          <a:prstGeom prst="rect">
            <a:avLst/>
          </a:prstGeom>
          <a:noFill/>
          <a:ln w="9525" cap="flat" cmpd="sng">
            <a:solidFill>
              <a:srgbClr val="FF0000"/>
            </a:solidFill>
            <a:prstDash val="solid"/>
            <a:miter/>
            <a:headEnd type="none" w="med" len="med"/>
            <a:tailEnd type="none" w="med" len="med"/>
          </a:ln>
        </p:spPr>
        <p:txBody>
          <a:bodyPr>
            <a:spAutoFit/>
          </a:bodyPr>
          <a:p>
            <a:pPr algn="ctr">
              <a:spcBef>
                <a:spcPct val="50000"/>
              </a:spcBef>
            </a:pPr>
            <a:r>
              <a:rPr lang="en-US" altLang="zh-CN" sz="3200" b="1" dirty="0">
                <a:solidFill>
                  <a:schemeClr val="tx2"/>
                </a:solidFill>
                <a:latin typeface="Arial" panose="020B0604020202020204" pitchFamily="34" charset="0"/>
                <a:ea typeface="SimSun" panose="02010600030101010101" pitchFamily="2" charset="-122"/>
              </a:rPr>
              <a:t>3.</a:t>
            </a:r>
            <a:r>
              <a:rPr lang="zh-CN" altLang="en-US" sz="3200" b="1" dirty="0">
                <a:solidFill>
                  <a:schemeClr val="tx2"/>
                </a:solidFill>
                <a:latin typeface="Arial" panose="020B0604020202020204" pitchFamily="34" charset="0"/>
                <a:ea typeface="SimSun" panose="02010600030101010101" pitchFamily="2" charset="-122"/>
              </a:rPr>
              <a:t>脱壳</a:t>
            </a:r>
            <a:endParaRPr lang="en-US" altLang="zh-CN" sz="3200" b="1" dirty="0">
              <a:solidFill>
                <a:schemeClr val="tx2"/>
              </a:solidFill>
              <a:latin typeface="Arial" panose="020B0604020202020204" pitchFamily="34" charset="0"/>
              <a:ea typeface="SimSun" panose="02010600030101010101" pitchFamily="2" charset="-122"/>
            </a:endParaRPr>
          </a:p>
        </p:txBody>
      </p:sp>
      <p:sp>
        <p:nvSpPr>
          <p:cNvPr id="41987" name="Text Box 3"/>
          <p:cNvSpPr txBox="1"/>
          <p:nvPr/>
        </p:nvSpPr>
        <p:spPr>
          <a:xfrm>
            <a:off x="395288" y="2349500"/>
            <a:ext cx="8458200" cy="1168400"/>
          </a:xfrm>
          <a:prstGeom prst="rect">
            <a:avLst/>
          </a:prstGeom>
          <a:noFill/>
          <a:ln w="9525">
            <a:noFill/>
          </a:ln>
        </p:spPr>
        <p:txBody>
          <a:bodyPr>
            <a:spAutoFit/>
          </a:bodyPr>
          <a:p>
            <a:pPr>
              <a:spcBef>
                <a:spcPct val="50000"/>
              </a:spcBef>
              <a:buFont typeface="Wingdings" panose="05000000000000000000" pitchFamily="2" charset="2"/>
              <a:buChar char="p"/>
            </a:pPr>
            <a:r>
              <a:rPr lang="zh-CN" altLang="en-US" sz="2800" b="1" dirty="0">
                <a:latin typeface="Times New Roman" panose="02020603050405020304" pitchFamily="18" charset="0"/>
                <a:ea typeface="SimSun" panose="02010600030101010101" pitchFamily="2" charset="-122"/>
              </a:rPr>
              <a:t>病毒粒子脱去包膜和衣壳，脱壳方式因种而异。</a:t>
            </a:r>
            <a:endParaRPr lang="en-US" altLang="zh-CN" sz="2800" b="1" dirty="0">
              <a:latin typeface="Times New Roman" panose="02020603050405020304" pitchFamily="18" charset="0"/>
              <a:ea typeface="SimSun" panose="02010600030101010101" pitchFamily="2" charset="-122"/>
            </a:endParaRPr>
          </a:p>
          <a:p>
            <a:pPr>
              <a:spcBef>
                <a:spcPct val="50000"/>
              </a:spcBef>
              <a:buFont typeface="Wingdings" panose="05000000000000000000" pitchFamily="2" charset="2"/>
              <a:buChar char="p"/>
            </a:pPr>
            <a:r>
              <a:rPr lang="zh-CN" altLang="en-US" sz="2800" b="1" dirty="0">
                <a:latin typeface="Times New Roman" panose="02020603050405020304" pitchFamily="18" charset="0"/>
                <a:ea typeface="SimSun" panose="02010600030101010101" pitchFamily="2" charset="-122"/>
              </a:rPr>
              <a:t>以噬菌体为例：衣壳直接留在细胞外</a:t>
            </a:r>
            <a:endParaRPr lang="en-US" altLang="zh-CN" sz="2800" b="1" dirty="0">
              <a:latin typeface="Times New Roman" panose="02020603050405020304" pitchFamily="18" charset="0"/>
              <a:ea typeface="SimSun"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170" name="Object 2"/>
          <p:cNvGraphicFramePr>
            <a:graphicFrameLocks noChangeAspect="1"/>
          </p:cNvGraphicFramePr>
          <p:nvPr/>
        </p:nvGraphicFramePr>
        <p:xfrm>
          <a:off x="0" y="0"/>
          <a:ext cx="5508625" cy="6858000"/>
        </p:xfrm>
        <a:graphic>
          <a:graphicData uri="http://schemas.openxmlformats.org/presentationml/2006/ole">
            <mc:AlternateContent xmlns:mc="http://schemas.openxmlformats.org/markup-compatibility/2006">
              <mc:Choice xmlns:v="urn:schemas-microsoft-com:vml" Requires="v">
                <p:oleObj spid="_x0000_s3081" name="" r:id="rId1" imgW="2505075" imgH="3190875" progId="Photoshop.Image.7">
                  <p:embed/>
                </p:oleObj>
              </mc:Choice>
              <mc:Fallback>
                <p:oleObj name="" r:id="rId1" imgW="2505075" imgH="3190875" progId="Photoshop.Image.7">
                  <p:embed/>
                  <p:pic>
                    <p:nvPicPr>
                      <p:cNvPr id="0" name="图片 3080"/>
                      <p:cNvPicPr/>
                      <p:nvPr/>
                    </p:nvPicPr>
                    <p:blipFill>
                      <a:blip r:embed="rId2"/>
                      <a:stretch>
                        <a:fillRect/>
                      </a:stretch>
                    </p:blipFill>
                    <p:spPr>
                      <a:xfrm>
                        <a:off x="0" y="0"/>
                        <a:ext cx="5508625" cy="6858000"/>
                      </a:xfrm>
                      <a:prstGeom prst="rect">
                        <a:avLst/>
                      </a:prstGeom>
                      <a:noFill/>
                      <a:ln w="38100">
                        <a:noFill/>
                        <a:miter/>
                      </a:ln>
                    </p:spPr>
                  </p:pic>
                </p:oleObj>
              </mc:Fallback>
            </mc:AlternateContent>
          </a:graphicData>
        </a:graphic>
      </p:graphicFrame>
      <p:sp>
        <p:nvSpPr>
          <p:cNvPr id="7171" name="Text Box 3"/>
          <p:cNvSpPr txBox="1"/>
          <p:nvPr/>
        </p:nvSpPr>
        <p:spPr>
          <a:xfrm>
            <a:off x="5724525" y="692150"/>
            <a:ext cx="2468563" cy="579438"/>
          </a:xfrm>
          <a:prstGeom prst="rect">
            <a:avLst/>
          </a:prstGeom>
          <a:noFill/>
          <a:ln w="9525">
            <a:noFill/>
          </a:ln>
        </p:spPr>
        <p:txBody>
          <a:bodyPr>
            <a:spAutoFit/>
          </a:bodyPr>
          <a:p>
            <a:r>
              <a:rPr lang="en-US" altLang="zh-CN" sz="3200" b="1" dirty="0">
                <a:latin typeface="Arial" panose="020B0604020202020204" pitchFamily="34" charset="0"/>
                <a:ea typeface="SimSun" panose="02010600030101010101" pitchFamily="2" charset="-122"/>
              </a:rPr>
              <a:t>4</a:t>
            </a:r>
            <a:r>
              <a:rPr lang="zh-CN" altLang="en-US" sz="3200" b="1" dirty="0">
                <a:latin typeface="Arial" panose="020B0604020202020204" pitchFamily="34" charset="0"/>
                <a:ea typeface="SimSun" panose="02010600030101010101" pitchFamily="2" charset="-122"/>
              </a:rPr>
              <a:t>、生物合成</a:t>
            </a:r>
            <a:endParaRPr lang="zh-CN" altLang="en-US" sz="3200" b="1" dirty="0">
              <a:latin typeface="Arial" panose="020B0604020202020204" pitchFamily="34" charset="0"/>
              <a:ea typeface="SimSun" panose="02010600030101010101" pitchFamily="2" charset="-122"/>
            </a:endParaRPr>
          </a:p>
        </p:txBody>
      </p:sp>
      <p:sp>
        <p:nvSpPr>
          <p:cNvPr id="7172" name="Rectangle 4"/>
          <p:cNvSpPr/>
          <p:nvPr/>
        </p:nvSpPr>
        <p:spPr>
          <a:xfrm>
            <a:off x="5832475" y="2636838"/>
            <a:ext cx="3311525" cy="1947862"/>
          </a:xfrm>
          <a:prstGeom prst="rect">
            <a:avLst/>
          </a:prstGeom>
          <a:noFill/>
          <a:ln w="9525">
            <a:noFill/>
          </a:ln>
        </p:spPr>
        <p:txBody>
          <a:bodyPr>
            <a:spAutoFit/>
          </a:bodyPr>
          <a:p>
            <a:pPr marL="514350" indent="-514350">
              <a:lnSpc>
                <a:spcPct val="150000"/>
              </a:lnSpc>
              <a:buFontTx/>
              <a:buAutoNum type="circleNumDbPlain"/>
            </a:pPr>
            <a:r>
              <a:rPr lang="zh-CN" altLang="en-US" sz="2800" b="1" dirty="0">
                <a:latin typeface="Arial" panose="020B0604020202020204" pitchFamily="34" charset="0"/>
                <a:ea typeface="SimSun" panose="02010600030101010101" pitchFamily="2" charset="-122"/>
              </a:rPr>
              <a:t>核酸的复制</a:t>
            </a:r>
            <a:endParaRPr lang="en-US" altLang="zh-CN" sz="2800" b="1" dirty="0">
              <a:latin typeface="Arial" panose="020B0604020202020204" pitchFamily="34" charset="0"/>
              <a:ea typeface="SimSun" panose="02010600030101010101" pitchFamily="2" charset="-122"/>
            </a:endParaRPr>
          </a:p>
          <a:p>
            <a:pPr marL="514350" indent="-514350">
              <a:lnSpc>
                <a:spcPct val="150000"/>
              </a:lnSpc>
              <a:buFontTx/>
              <a:buAutoNum type="circleNumDbPlain"/>
            </a:pPr>
            <a:r>
              <a:rPr lang="en-US" altLang="zh-CN" sz="2800" b="1" dirty="0">
                <a:latin typeface="Arial" panose="020B0604020202020204" pitchFamily="34" charset="0"/>
                <a:ea typeface="SimSun" panose="02010600030101010101" pitchFamily="2" charset="-122"/>
              </a:rPr>
              <a:t>mRNA</a:t>
            </a:r>
            <a:r>
              <a:rPr lang="zh-CN" altLang="en-US" sz="2800" b="1" dirty="0">
                <a:latin typeface="Arial" panose="020B0604020202020204" pitchFamily="34" charset="0"/>
                <a:ea typeface="SimSun" panose="02010600030101010101" pitchFamily="2" charset="-122"/>
              </a:rPr>
              <a:t>转录</a:t>
            </a:r>
            <a:endParaRPr lang="en-US" altLang="zh-CN" sz="2800" b="1" dirty="0">
              <a:latin typeface="Arial" panose="020B0604020202020204" pitchFamily="34" charset="0"/>
              <a:ea typeface="SimSun" panose="02010600030101010101" pitchFamily="2" charset="-122"/>
            </a:endParaRPr>
          </a:p>
          <a:p>
            <a:pPr marL="514350" indent="-514350">
              <a:lnSpc>
                <a:spcPct val="150000"/>
              </a:lnSpc>
              <a:buFontTx/>
              <a:buAutoNum type="circleNumDbPlain"/>
            </a:pPr>
            <a:r>
              <a:rPr lang="zh-CN" altLang="en-US" sz="2800" b="1" dirty="0">
                <a:latin typeface="Arial" panose="020B0604020202020204" pitchFamily="34" charset="0"/>
                <a:ea typeface="SimSun" panose="02010600030101010101" pitchFamily="2" charset="-122"/>
              </a:rPr>
              <a:t>蛋白质合成</a:t>
            </a:r>
            <a:endParaRPr lang="zh-CN" altLang="en-US" sz="2800" b="1" dirty="0">
              <a:latin typeface="Arial" panose="020B0604020202020204" pitchFamily="34" charset="0"/>
              <a:ea typeface="SimSun" panose="02010600030101010101" pitchFamily="2" charset="-122"/>
            </a:endParaRPr>
          </a:p>
        </p:txBody>
      </p:sp>
      <p:sp>
        <p:nvSpPr>
          <p:cNvPr id="7173" name="矩形 4"/>
          <p:cNvSpPr/>
          <p:nvPr/>
        </p:nvSpPr>
        <p:spPr>
          <a:xfrm>
            <a:off x="6443663" y="4508500"/>
            <a:ext cx="1968500" cy="831850"/>
          </a:xfrm>
          <a:prstGeom prst="rect">
            <a:avLst/>
          </a:prstGeom>
          <a:noFill/>
          <a:ln w="9525">
            <a:noFill/>
          </a:ln>
        </p:spPr>
        <p:txBody>
          <a:bodyPr wrap="none">
            <a:spAutoFit/>
          </a:bodyPr>
          <a:p>
            <a:pPr>
              <a:buFont typeface="Wingdings" panose="05000000000000000000" pitchFamily="2" charset="2"/>
              <a:buChar char="Ø"/>
            </a:pPr>
            <a:r>
              <a:rPr lang="zh-CN" altLang="en-US" sz="2400" dirty="0">
                <a:latin typeface="Arial" panose="020B0604020202020204" pitchFamily="34" charset="0"/>
              </a:rPr>
              <a:t>早期蛋白质</a:t>
            </a:r>
            <a:endParaRPr lang="en-US" altLang="zh-CN" sz="2400" dirty="0">
              <a:latin typeface="Arial" panose="020B0604020202020204" pitchFamily="34" charset="0"/>
            </a:endParaRPr>
          </a:p>
          <a:p>
            <a:pPr>
              <a:buFont typeface="Wingdings" panose="05000000000000000000" pitchFamily="2" charset="2"/>
              <a:buChar char="Ø"/>
            </a:pPr>
            <a:r>
              <a:rPr lang="zh-CN" altLang="en-US" sz="2400" dirty="0">
                <a:latin typeface="Arial" panose="020B0604020202020204" pitchFamily="34" charset="0"/>
              </a:rPr>
              <a:t>后期蛋白质</a:t>
            </a:r>
            <a:endParaRPr lang="zh-CN" altLang="en-US" sz="2400" dirty="0">
              <a:latin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Picture 2" descr="photo-67"/>
          <p:cNvPicPr>
            <a:picLocks noChangeAspect="1"/>
          </p:cNvPicPr>
          <p:nvPr/>
        </p:nvPicPr>
        <p:blipFill>
          <a:blip r:embed="rId1"/>
          <a:stretch>
            <a:fillRect/>
          </a:stretch>
        </p:blipFill>
        <p:spPr>
          <a:xfrm>
            <a:off x="0" y="188913"/>
            <a:ext cx="7467600" cy="6446837"/>
          </a:xfrm>
          <a:prstGeom prst="rect">
            <a:avLst/>
          </a:prstGeom>
          <a:noFill/>
          <a:ln w="9525">
            <a:noFill/>
          </a:ln>
        </p:spPr>
      </p:pic>
      <p:sp>
        <p:nvSpPr>
          <p:cNvPr id="43011" name="矩形 2"/>
          <p:cNvSpPr/>
          <p:nvPr/>
        </p:nvSpPr>
        <p:spPr>
          <a:xfrm>
            <a:off x="0" y="0"/>
            <a:ext cx="539750" cy="476250"/>
          </a:xfrm>
          <a:prstGeom prst="rect">
            <a:avLst/>
          </a:prstGeom>
          <a:solidFill>
            <a:schemeClr val="bg1"/>
          </a:solidFill>
          <a:ln w="12700" cap="flat" cmpd="sng">
            <a:solidFill>
              <a:schemeClr val="bg1"/>
            </a:solidFill>
            <a:prstDash val="solid"/>
            <a:miter/>
            <a:headEnd type="none" w="sm" len="sm"/>
            <a:tailEnd type="none" w="sm" len="sm"/>
          </a:ln>
        </p:spPr>
        <p:txBody>
          <a:bodyPr wrap="none"/>
          <a:p>
            <a:pPr>
              <a:buFontTx/>
            </a:pPr>
            <a:endParaRPr lang="zh-CN" altLang="en-US" dirty="0">
              <a:latin typeface="Arial" panose="020B0604020202020204" pitchFamily="34" charset="0"/>
            </a:endParaRPr>
          </a:p>
        </p:txBody>
      </p:sp>
      <p:sp>
        <p:nvSpPr>
          <p:cNvPr id="43012" name="矩形 3"/>
          <p:cNvSpPr/>
          <p:nvPr/>
        </p:nvSpPr>
        <p:spPr>
          <a:xfrm>
            <a:off x="7905750" y="2492375"/>
            <a:ext cx="830263" cy="2132013"/>
          </a:xfrm>
          <a:prstGeom prst="rect">
            <a:avLst/>
          </a:prstGeom>
          <a:noFill/>
          <a:ln w="9525">
            <a:noFill/>
          </a:ln>
        </p:spPr>
        <p:txBody>
          <a:bodyPr vert="eaVert" wrap="none">
            <a:spAutoFit/>
          </a:bodyPr>
          <a:p>
            <a:pPr marL="514350" indent="-514350">
              <a:lnSpc>
                <a:spcPct val="150000"/>
              </a:lnSpc>
              <a:buNone/>
            </a:pPr>
            <a:r>
              <a:rPr lang="en-US" altLang="zh-CN" sz="3200" b="1" dirty="0">
                <a:solidFill>
                  <a:srgbClr val="FF0000"/>
                </a:solidFill>
                <a:latin typeface="Times New Roman" panose="02020603050405020304" pitchFamily="18" charset="0"/>
                <a:ea typeface="黑体" panose="02010609060101010101" pitchFamily="2" charset="-122"/>
              </a:rPr>
              <a:t>mRNA</a:t>
            </a:r>
            <a:r>
              <a:rPr lang="zh-CN" altLang="en-US" sz="3200" b="1" dirty="0">
                <a:solidFill>
                  <a:srgbClr val="FF0000"/>
                </a:solidFill>
                <a:latin typeface="Times New Roman" panose="02020603050405020304" pitchFamily="18" charset="0"/>
                <a:ea typeface="黑体" panose="02010609060101010101" pitchFamily="2" charset="-122"/>
              </a:rPr>
              <a:t>转录</a:t>
            </a:r>
            <a:endParaRPr lang="en-US" altLang="zh-CN" sz="3200" b="1" dirty="0">
              <a:solidFill>
                <a:srgbClr val="FF0000"/>
              </a:solidFill>
              <a:latin typeface="Times New Roman" panose="02020603050405020304" pitchFamily="18" charset="0"/>
              <a:ea typeface="黑体" panose="0201060906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194" name="Object 2"/>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3079" name="" r:id="rId1" imgW="5124450" imgH="2752725" progId="Photoshop.Image.7">
                  <p:embed/>
                </p:oleObj>
              </mc:Choice>
              <mc:Fallback>
                <p:oleObj name="" r:id="rId1" imgW="5124450" imgH="2752725" progId="Photoshop.Image.7">
                  <p:embed/>
                  <p:pic>
                    <p:nvPicPr>
                      <p:cNvPr id="0" name="图片 3078"/>
                      <p:cNvPicPr/>
                      <p:nvPr/>
                    </p:nvPicPr>
                    <p:blipFill>
                      <a:blip r:embed="rId2"/>
                      <a:stretch>
                        <a:fillRect/>
                      </a:stretch>
                    </p:blipFill>
                    <p:spPr>
                      <a:xfrm>
                        <a:off x="0" y="0"/>
                        <a:ext cx="9144000" cy="6858000"/>
                      </a:xfrm>
                      <a:prstGeom prst="rect">
                        <a:avLst/>
                      </a:prstGeom>
                      <a:noFill/>
                      <a:ln w="38100">
                        <a:noFill/>
                        <a:miter/>
                      </a:ln>
                    </p:spPr>
                  </p:pic>
                </p:oleObj>
              </mc:Fallback>
            </mc:AlternateContent>
          </a:graphicData>
        </a:graphic>
      </p:graphicFrame>
      <p:sp>
        <p:nvSpPr>
          <p:cNvPr id="8195" name="矩形 2"/>
          <p:cNvSpPr/>
          <p:nvPr/>
        </p:nvSpPr>
        <p:spPr>
          <a:xfrm>
            <a:off x="7999413" y="3357563"/>
            <a:ext cx="808037" cy="2111375"/>
          </a:xfrm>
          <a:prstGeom prst="rect">
            <a:avLst/>
          </a:prstGeom>
          <a:noFill/>
          <a:ln w="9525">
            <a:noFill/>
          </a:ln>
        </p:spPr>
        <p:txBody>
          <a:bodyPr vert="eaVert" wrap="none">
            <a:spAutoFit/>
          </a:bodyPr>
          <a:p>
            <a:pPr marL="514350" indent="-514350">
              <a:lnSpc>
                <a:spcPct val="150000"/>
              </a:lnSpc>
              <a:buNone/>
            </a:pPr>
            <a:r>
              <a:rPr lang="zh-CN" altLang="en-US" sz="3200" b="1" dirty="0">
                <a:solidFill>
                  <a:srgbClr val="FF0000"/>
                </a:solidFill>
                <a:latin typeface="黑体" panose="02010609060101010101" pitchFamily="2" charset="-122"/>
                <a:ea typeface="黑体" panose="02010609060101010101" pitchFamily="2" charset="-122"/>
              </a:rPr>
              <a:t>蛋白质合成</a:t>
            </a:r>
            <a:endParaRPr lang="zh-CN" altLang="en-US" sz="3200" b="1"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218" name="Object 2"/>
          <p:cNvGraphicFramePr>
            <a:graphicFrameLocks noChangeAspect="1"/>
          </p:cNvGraphicFramePr>
          <p:nvPr/>
        </p:nvGraphicFramePr>
        <p:xfrm>
          <a:off x="0" y="0"/>
          <a:ext cx="4895850" cy="6858000"/>
        </p:xfrm>
        <a:graphic>
          <a:graphicData uri="http://schemas.openxmlformats.org/presentationml/2006/ole">
            <mc:AlternateContent xmlns:mc="http://schemas.openxmlformats.org/markup-compatibility/2006">
              <mc:Choice xmlns:v="urn:schemas-microsoft-com:vml" Requires="v">
                <p:oleObj spid="_x0000_s3076" name="" r:id="rId1" imgW="4914900" imgH="7607300" progId="Photoshop.Image.7">
                  <p:embed/>
                </p:oleObj>
              </mc:Choice>
              <mc:Fallback>
                <p:oleObj name="" r:id="rId1" imgW="4914900" imgH="7607300" progId="Photoshop.Image.7">
                  <p:embed/>
                  <p:pic>
                    <p:nvPicPr>
                      <p:cNvPr id="0" name="图片 3075"/>
                      <p:cNvPicPr/>
                      <p:nvPr/>
                    </p:nvPicPr>
                    <p:blipFill>
                      <a:blip r:embed="rId2"/>
                      <a:stretch>
                        <a:fillRect/>
                      </a:stretch>
                    </p:blipFill>
                    <p:spPr>
                      <a:xfrm>
                        <a:off x="0" y="0"/>
                        <a:ext cx="4895850" cy="6858000"/>
                      </a:xfrm>
                      <a:prstGeom prst="rect">
                        <a:avLst/>
                      </a:prstGeom>
                      <a:noFill/>
                      <a:ln w="38100">
                        <a:noFill/>
                        <a:miter/>
                      </a:ln>
                    </p:spPr>
                  </p:pic>
                </p:oleObj>
              </mc:Fallback>
            </mc:AlternateContent>
          </a:graphicData>
        </a:graphic>
      </p:graphicFrame>
      <p:sp>
        <p:nvSpPr>
          <p:cNvPr id="9219" name="Text Box 3"/>
          <p:cNvSpPr txBox="1"/>
          <p:nvPr/>
        </p:nvSpPr>
        <p:spPr>
          <a:xfrm>
            <a:off x="5219700" y="546100"/>
            <a:ext cx="2973388" cy="579438"/>
          </a:xfrm>
          <a:prstGeom prst="rect">
            <a:avLst/>
          </a:prstGeom>
          <a:noFill/>
          <a:ln w="9525">
            <a:noFill/>
          </a:ln>
        </p:spPr>
        <p:txBody>
          <a:bodyPr>
            <a:spAutoFit/>
          </a:bodyPr>
          <a:p>
            <a:r>
              <a:rPr lang="en-US" altLang="zh-CN" sz="3200" b="1" dirty="0">
                <a:latin typeface="Arial" panose="020B0604020202020204" pitchFamily="34" charset="0"/>
                <a:ea typeface="SimSun" panose="02010600030101010101" pitchFamily="2" charset="-122"/>
              </a:rPr>
              <a:t>5</a:t>
            </a:r>
            <a:r>
              <a:rPr lang="zh-CN" altLang="en-US" sz="3200" b="1" dirty="0">
                <a:latin typeface="Arial" panose="020B0604020202020204" pitchFamily="34" charset="0"/>
                <a:ea typeface="SimSun" panose="02010600030101010101" pitchFamily="2" charset="-122"/>
              </a:rPr>
              <a:t>、成熟装配</a:t>
            </a:r>
            <a:endParaRPr lang="zh-CN" altLang="en-US" sz="3200" b="1" dirty="0">
              <a:latin typeface="Arial" panose="020B0604020202020204" pitchFamily="34" charset="0"/>
              <a:ea typeface="SimSun" panose="02010600030101010101" pitchFamily="2" charset="-122"/>
            </a:endParaRPr>
          </a:p>
        </p:txBody>
      </p:sp>
      <p:sp>
        <p:nvSpPr>
          <p:cNvPr id="9220" name="矩形 3"/>
          <p:cNvSpPr/>
          <p:nvPr/>
        </p:nvSpPr>
        <p:spPr>
          <a:xfrm>
            <a:off x="5219700" y="2997200"/>
            <a:ext cx="3529013" cy="1816100"/>
          </a:xfrm>
          <a:prstGeom prst="rect">
            <a:avLst/>
          </a:prstGeom>
          <a:noFill/>
          <a:ln w="9525">
            <a:noFill/>
          </a:ln>
        </p:spPr>
        <p:txBody>
          <a:bodyPr>
            <a:spAutoFit/>
          </a:bodyPr>
          <a:p>
            <a:r>
              <a:rPr lang="zh-CN" altLang="en-US" sz="2800" dirty="0">
                <a:latin typeface="Arial" panose="020B0604020202020204" pitchFamily="34" charset="0"/>
              </a:rPr>
              <a:t>在病毒感染宿主细胞内，将合成的病毒核酸和蛋白质组装成成熟病毒粒子的过程</a:t>
            </a:r>
            <a:endParaRPr lang="zh-CN" altLang="en-US" sz="2800" dirty="0">
              <a:latin typeface="Arial" panose="020B0604020202020204" pitchFamily="34" charset="0"/>
            </a:endParaRPr>
          </a:p>
        </p:txBody>
      </p:sp>
      <p:sp>
        <p:nvSpPr>
          <p:cNvPr id="9221" name="矩形 4"/>
          <p:cNvSpPr/>
          <p:nvPr/>
        </p:nvSpPr>
        <p:spPr>
          <a:xfrm>
            <a:off x="4859338" y="1341438"/>
            <a:ext cx="3024187" cy="431800"/>
          </a:xfrm>
          <a:prstGeom prst="rect">
            <a:avLst/>
          </a:prstGeom>
          <a:solidFill>
            <a:schemeClr val="bg1"/>
          </a:solidFill>
          <a:ln w="12700" cap="flat" cmpd="sng">
            <a:solidFill>
              <a:schemeClr val="bg1"/>
            </a:solidFill>
            <a:prstDash val="solid"/>
            <a:miter/>
            <a:headEnd type="none" w="sm" len="sm"/>
            <a:tailEnd type="none" w="sm" len="sm"/>
          </a:ln>
        </p:spPr>
        <p:txBody>
          <a:bodyPr wrap="none"/>
          <a:p>
            <a:pPr>
              <a:buFontTx/>
            </a:pPr>
            <a:endParaRPr lang="zh-CN" altLang="en-US" dirty="0">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Picture 2" descr="Animal Virus"/>
          <p:cNvPicPr>
            <a:picLocks noChangeAspect="1"/>
          </p:cNvPicPr>
          <p:nvPr/>
        </p:nvPicPr>
        <p:blipFill>
          <a:blip r:embed="rId1"/>
          <a:stretch>
            <a:fillRect/>
          </a:stretch>
        </p:blipFill>
        <p:spPr>
          <a:xfrm>
            <a:off x="611188" y="1700213"/>
            <a:ext cx="7345362" cy="4511675"/>
          </a:xfrm>
          <a:prstGeom prst="rect">
            <a:avLst/>
          </a:prstGeom>
          <a:noFill/>
          <a:ln w="9525">
            <a:noFill/>
          </a:ln>
        </p:spPr>
      </p:pic>
      <p:sp>
        <p:nvSpPr>
          <p:cNvPr id="44035" name="Text Box 4"/>
          <p:cNvSpPr txBox="1"/>
          <p:nvPr/>
        </p:nvSpPr>
        <p:spPr>
          <a:xfrm>
            <a:off x="3276600" y="6338888"/>
            <a:ext cx="3429000"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动物病毒</a:t>
            </a:r>
            <a:endParaRPr lang="en-US" altLang="zh-CN" sz="2800" b="1" dirty="0">
              <a:latin typeface="Arial" panose="020B0604020202020204" pitchFamily="34" charset="0"/>
            </a:endParaRPr>
          </a:p>
        </p:txBody>
      </p:sp>
      <p:sp>
        <p:nvSpPr>
          <p:cNvPr id="44036" name="Text Box 3"/>
          <p:cNvSpPr txBox="1"/>
          <p:nvPr/>
        </p:nvSpPr>
        <p:spPr>
          <a:xfrm>
            <a:off x="539750" y="765175"/>
            <a:ext cx="2973388" cy="579438"/>
          </a:xfrm>
          <a:prstGeom prst="rect">
            <a:avLst/>
          </a:prstGeom>
          <a:noFill/>
          <a:ln w="9525">
            <a:noFill/>
          </a:ln>
        </p:spPr>
        <p:txBody>
          <a:bodyPr>
            <a:spAutoFit/>
          </a:bodyPr>
          <a:p>
            <a:r>
              <a:rPr lang="en-US" altLang="zh-CN" sz="3200" b="1" dirty="0">
                <a:latin typeface="Arial" panose="020B0604020202020204" pitchFamily="34" charset="0"/>
                <a:ea typeface="SimSun" panose="02010600030101010101" pitchFamily="2" charset="-122"/>
              </a:rPr>
              <a:t>5</a:t>
            </a:r>
            <a:r>
              <a:rPr lang="zh-CN" altLang="en-US" sz="3200" b="1" dirty="0">
                <a:latin typeface="Arial" panose="020B0604020202020204" pitchFamily="34" charset="0"/>
                <a:ea typeface="SimSun" panose="02010600030101010101" pitchFamily="2" charset="-122"/>
              </a:rPr>
              <a:t>、成熟装配</a:t>
            </a:r>
            <a:endParaRPr lang="zh-CN" altLang="en-US" sz="3200" b="1" dirty="0">
              <a:latin typeface="Arial" panose="020B0604020202020204" pitchFamily="34" charset="0"/>
              <a:ea typeface="SimSun"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Text Box 2"/>
          <p:cNvSpPr txBox="1"/>
          <p:nvPr/>
        </p:nvSpPr>
        <p:spPr>
          <a:xfrm>
            <a:off x="468313" y="836613"/>
            <a:ext cx="3187700" cy="579437"/>
          </a:xfrm>
          <a:prstGeom prst="rect">
            <a:avLst/>
          </a:prstGeom>
          <a:noFill/>
          <a:ln w="9525">
            <a:noFill/>
          </a:ln>
        </p:spPr>
        <p:txBody>
          <a:bodyPr>
            <a:spAutoFit/>
          </a:bodyPr>
          <a:p>
            <a:r>
              <a:rPr lang="en-US" altLang="zh-CN" sz="3200" b="1" dirty="0">
                <a:latin typeface="Arial" panose="020B0604020202020204" pitchFamily="34" charset="0"/>
                <a:ea typeface="SimSun" panose="02010600030101010101" pitchFamily="2" charset="-122"/>
              </a:rPr>
              <a:t>6</a:t>
            </a:r>
            <a:r>
              <a:rPr lang="zh-CN" altLang="en-US" sz="3200" b="1" dirty="0">
                <a:latin typeface="Arial" panose="020B0604020202020204" pitchFamily="34" charset="0"/>
                <a:ea typeface="SimSun" panose="02010600030101010101" pitchFamily="2" charset="-122"/>
              </a:rPr>
              <a:t>、释放</a:t>
            </a:r>
            <a:endParaRPr lang="zh-CN" altLang="en-US" sz="3200" b="1" dirty="0">
              <a:latin typeface="Arial" panose="020B0604020202020204" pitchFamily="34" charset="0"/>
              <a:ea typeface="SimSun" panose="02010600030101010101" pitchFamily="2" charset="-122"/>
            </a:endParaRPr>
          </a:p>
        </p:txBody>
      </p:sp>
      <p:graphicFrame>
        <p:nvGraphicFramePr>
          <p:cNvPr id="10242" name="Object 3"/>
          <p:cNvGraphicFramePr>
            <a:graphicFrameLocks noChangeAspect="1"/>
          </p:cNvGraphicFramePr>
          <p:nvPr/>
        </p:nvGraphicFramePr>
        <p:xfrm>
          <a:off x="900113" y="1557338"/>
          <a:ext cx="6088062" cy="4392612"/>
        </p:xfrm>
        <a:graphic>
          <a:graphicData uri="http://schemas.openxmlformats.org/presentationml/2006/ole">
            <mc:AlternateContent xmlns:mc="http://schemas.openxmlformats.org/markup-compatibility/2006">
              <mc:Choice xmlns:v="urn:schemas-microsoft-com:vml" Requires="v">
                <p:oleObj spid="_x0000_s3080" name="" r:id="rId1" imgW="7620000" imgH="4787900" progId="Photoshop.Image.7">
                  <p:embed/>
                </p:oleObj>
              </mc:Choice>
              <mc:Fallback>
                <p:oleObj name="" r:id="rId1" imgW="7620000" imgH="4787900" progId="Photoshop.Image.7">
                  <p:embed/>
                  <p:pic>
                    <p:nvPicPr>
                      <p:cNvPr id="0" name="图片 3079"/>
                      <p:cNvPicPr/>
                      <p:nvPr/>
                    </p:nvPicPr>
                    <p:blipFill>
                      <a:blip r:embed="rId2"/>
                      <a:stretch>
                        <a:fillRect/>
                      </a:stretch>
                    </p:blipFill>
                    <p:spPr>
                      <a:xfrm>
                        <a:off x="900113" y="1557338"/>
                        <a:ext cx="6088062" cy="4392612"/>
                      </a:xfrm>
                      <a:prstGeom prst="rect">
                        <a:avLst/>
                      </a:prstGeom>
                      <a:noFill/>
                      <a:ln w="38100">
                        <a:noFill/>
                        <a:miter/>
                      </a:ln>
                    </p:spPr>
                  </p:pic>
                </p:oleObj>
              </mc:Fallback>
            </mc:AlternateContent>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Text Box 3"/>
          <p:cNvSpPr txBox="1"/>
          <p:nvPr/>
        </p:nvSpPr>
        <p:spPr>
          <a:xfrm>
            <a:off x="1979613" y="1655763"/>
            <a:ext cx="1143000" cy="457200"/>
          </a:xfrm>
          <a:prstGeom prst="rect">
            <a:avLst/>
          </a:prstGeom>
          <a:noFill/>
          <a:ln w="9525">
            <a:noFill/>
          </a:ln>
        </p:spPr>
        <p:txBody>
          <a:bodyPr>
            <a:spAutoFit/>
          </a:bodyPr>
          <a:p>
            <a:pPr>
              <a:spcBef>
                <a:spcPct val="50000"/>
              </a:spcBef>
            </a:pPr>
            <a:endParaRPr lang="zh-CN" altLang="zh-CN" sz="2400" b="1" dirty="0">
              <a:latin typeface="SimSun" panose="02010600030101010101" pitchFamily="2" charset="-122"/>
              <a:ea typeface="SimSun" panose="02010600030101010101" pitchFamily="2" charset="-122"/>
            </a:endParaRPr>
          </a:p>
        </p:txBody>
      </p:sp>
      <p:sp>
        <p:nvSpPr>
          <p:cNvPr id="11268" name="矩形 4"/>
          <p:cNvSpPr/>
          <p:nvPr/>
        </p:nvSpPr>
        <p:spPr>
          <a:xfrm>
            <a:off x="2097088" y="668338"/>
            <a:ext cx="1114425" cy="460375"/>
          </a:xfrm>
          <a:prstGeom prst="rect">
            <a:avLst/>
          </a:prstGeom>
          <a:noFill/>
          <a:ln w="9525">
            <a:noFill/>
          </a:ln>
        </p:spPr>
        <p:txBody>
          <a:bodyPr wrap="none">
            <a:spAutoFit/>
          </a:bodyPr>
          <a:p>
            <a:r>
              <a:rPr lang="en-US" altLang="zh-CN" sz="2400" b="1" dirty="0">
                <a:solidFill>
                  <a:srgbClr val="000000"/>
                </a:solidFill>
                <a:latin typeface="SimSun" panose="02010600030101010101" pitchFamily="2" charset="-122"/>
                <a:ea typeface="SimSun" panose="02010600030101010101" pitchFamily="2" charset="-122"/>
              </a:rPr>
              <a:t>1.</a:t>
            </a:r>
            <a:r>
              <a:rPr lang="zh-CN" altLang="en-US" sz="2400" b="1" dirty="0">
                <a:solidFill>
                  <a:srgbClr val="000000"/>
                </a:solidFill>
                <a:latin typeface="SimSun" panose="02010600030101010101" pitchFamily="2" charset="-122"/>
                <a:ea typeface="SimSun" panose="02010600030101010101" pitchFamily="2" charset="-122"/>
              </a:rPr>
              <a:t>吸附</a:t>
            </a:r>
            <a:endParaRPr lang="zh-CN" altLang="en-US" sz="2400" b="1" dirty="0">
              <a:latin typeface="SimSun" panose="02010600030101010101" pitchFamily="2" charset="-122"/>
              <a:ea typeface="SimSun" panose="02010600030101010101" pitchFamily="2" charset="-122"/>
            </a:endParaRPr>
          </a:p>
        </p:txBody>
      </p:sp>
      <p:sp>
        <p:nvSpPr>
          <p:cNvPr id="11269" name="矩形 6"/>
          <p:cNvSpPr/>
          <p:nvPr/>
        </p:nvSpPr>
        <p:spPr>
          <a:xfrm>
            <a:off x="2097088" y="1646238"/>
            <a:ext cx="1114425" cy="461962"/>
          </a:xfrm>
          <a:prstGeom prst="rect">
            <a:avLst/>
          </a:prstGeom>
          <a:noFill/>
          <a:ln w="9525">
            <a:noFill/>
          </a:ln>
        </p:spPr>
        <p:txBody>
          <a:bodyPr wrap="none">
            <a:spAutoFit/>
          </a:bodyPr>
          <a:p>
            <a:r>
              <a:rPr lang="en-US" altLang="zh-CN" sz="2400" b="1" dirty="0">
                <a:solidFill>
                  <a:srgbClr val="000000"/>
                </a:solidFill>
                <a:latin typeface="SimSun" panose="02010600030101010101" pitchFamily="2" charset="-122"/>
                <a:ea typeface="SimSun" panose="02010600030101010101" pitchFamily="2" charset="-122"/>
              </a:rPr>
              <a:t>2.</a:t>
            </a:r>
            <a:r>
              <a:rPr lang="zh-CN" altLang="en-US" sz="2400" b="1" dirty="0">
                <a:solidFill>
                  <a:srgbClr val="000000"/>
                </a:solidFill>
                <a:latin typeface="SimSun" panose="02010600030101010101" pitchFamily="2" charset="-122"/>
                <a:ea typeface="SimSun" panose="02010600030101010101" pitchFamily="2" charset="-122"/>
              </a:rPr>
              <a:t>侵入</a:t>
            </a:r>
            <a:endParaRPr lang="zh-CN" altLang="en-US" sz="2400" b="1" dirty="0">
              <a:latin typeface="SimSun" panose="02010600030101010101" pitchFamily="2" charset="-122"/>
              <a:ea typeface="SimSun" panose="02010600030101010101" pitchFamily="2" charset="-122"/>
            </a:endParaRPr>
          </a:p>
        </p:txBody>
      </p:sp>
      <p:sp>
        <p:nvSpPr>
          <p:cNvPr id="11270" name="矩形 7"/>
          <p:cNvSpPr/>
          <p:nvPr/>
        </p:nvSpPr>
        <p:spPr>
          <a:xfrm>
            <a:off x="2097088" y="3692525"/>
            <a:ext cx="2352675" cy="461963"/>
          </a:xfrm>
          <a:prstGeom prst="rect">
            <a:avLst/>
          </a:prstGeom>
          <a:noFill/>
          <a:ln w="9525">
            <a:noFill/>
          </a:ln>
        </p:spPr>
        <p:txBody>
          <a:bodyPr wrap="none">
            <a:spAutoFit/>
          </a:bodyPr>
          <a:p>
            <a:r>
              <a:rPr lang="en-US" altLang="zh-CN" sz="2400" b="1" dirty="0">
                <a:solidFill>
                  <a:srgbClr val="000000"/>
                </a:solidFill>
                <a:latin typeface="SimSun" panose="02010600030101010101" pitchFamily="2" charset="-122"/>
                <a:ea typeface="SimSun" panose="02010600030101010101" pitchFamily="2" charset="-122"/>
              </a:rPr>
              <a:t>4.</a:t>
            </a:r>
            <a:r>
              <a:rPr lang="zh-CN" altLang="en-US" sz="2400" b="1" dirty="0">
                <a:solidFill>
                  <a:srgbClr val="000000"/>
                </a:solidFill>
                <a:latin typeface="SimSun" panose="02010600030101010101" pitchFamily="2" charset="-122"/>
                <a:ea typeface="SimSun" panose="02010600030101010101" pitchFamily="2" charset="-122"/>
              </a:rPr>
              <a:t>衣壳蛋白合成</a:t>
            </a:r>
            <a:endParaRPr lang="zh-CN" altLang="en-US" sz="2400" b="1" dirty="0">
              <a:latin typeface="SimSun" panose="02010600030101010101" pitchFamily="2" charset="-122"/>
              <a:ea typeface="SimSun" panose="02010600030101010101" pitchFamily="2" charset="-122"/>
            </a:endParaRPr>
          </a:p>
        </p:txBody>
      </p:sp>
      <p:sp>
        <p:nvSpPr>
          <p:cNvPr id="11271" name="矩形 8"/>
          <p:cNvSpPr/>
          <p:nvPr/>
        </p:nvSpPr>
        <p:spPr>
          <a:xfrm>
            <a:off x="2097088" y="4700588"/>
            <a:ext cx="1733550" cy="461962"/>
          </a:xfrm>
          <a:prstGeom prst="rect">
            <a:avLst/>
          </a:prstGeom>
          <a:noFill/>
          <a:ln w="9525">
            <a:noFill/>
          </a:ln>
        </p:spPr>
        <p:txBody>
          <a:bodyPr wrap="none">
            <a:spAutoFit/>
          </a:bodyPr>
          <a:p>
            <a:r>
              <a:rPr lang="en-US" altLang="zh-CN" sz="2400" b="1" dirty="0">
                <a:solidFill>
                  <a:srgbClr val="000000"/>
                </a:solidFill>
                <a:latin typeface="SimSun" panose="02010600030101010101" pitchFamily="2" charset="-122"/>
                <a:ea typeface="SimSun" panose="02010600030101010101" pitchFamily="2" charset="-122"/>
              </a:rPr>
              <a:t>5.</a:t>
            </a:r>
            <a:r>
              <a:rPr lang="zh-CN" altLang="en-US" sz="2400" b="1" dirty="0">
                <a:solidFill>
                  <a:srgbClr val="000000"/>
                </a:solidFill>
                <a:latin typeface="SimSun" panose="02010600030101010101" pitchFamily="2" charset="-122"/>
                <a:ea typeface="SimSun" panose="02010600030101010101" pitchFamily="2" charset="-122"/>
              </a:rPr>
              <a:t>成熟装配</a:t>
            </a:r>
            <a:endParaRPr lang="zh-CN" altLang="en-US" sz="2400" b="1" dirty="0">
              <a:latin typeface="SimSun" panose="02010600030101010101" pitchFamily="2" charset="-122"/>
              <a:ea typeface="SimSun" panose="02010600030101010101" pitchFamily="2" charset="-122"/>
            </a:endParaRPr>
          </a:p>
        </p:txBody>
      </p:sp>
      <p:sp>
        <p:nvSpPr>
          <p:cNvPr id="11272" name="矩形 9"/>
          <p:cNvSpPr/>
          <p:nvPr/>
        </p:nvSpPr>
        <p:spPr>
          <a:xfrm>
            <a:off x="2097088" y="5708650"/>
            <a:ext cx="1733550" cy="461963"/>
          </a:xfrm>
          <a:prstGeom prst="rect">
            <a:avLst/>
          </a:prstGeom>
          <a:noFill/>
          <a:ln w="9525">
            <a:noFill/>
          </a:ln>
        </p:spPr>
        <p:txBody>
          <a:bodyPr wrap="none">
            <a:spAutoFit/>
          </a:bodyPr>
          <a:p>
            <a:pPr>
              <a:buNone/>
            </a:pPr>
            <a:r>
              <a:rPr lang="en-US" altLang="zh-CN" sz="2400" b="1" dirty="0">
                <a:solidFill>
                  <a:srgbClr val="000000"/>
                </a:solidFill>
                <a:latin typeface="SimSun" panose="02010600030101010101" pitchFamily="2" charset="-122"/>
                <a:ea typeface="SimSun" panose="02010600030101010101" pitchFamily="2" charset="-122"/>
              </a:rPr>
              <a:t>6.</a:t>
            </a:r>
            <a:r>
              <a:rPr lang="zh-CN" altLang="en-US" sz="2400" b="1" dirty="0">
                <a:solidFill>
                  <a:srgbClr val="000000"/>
                </a:solidFill>
                <a:latin typeface="SimSun" panose="02010600030101010101" pitchFamily="2" charset="-122"/>
                <a:ea typeface="SimSun" panose="02010600030101010101" pitchFamily="2" charset="-122"/>
              </a:rPr>
              <a:t>裂解释放</a:t>
            </a:r>
            <a:endParaRPr lang="zh-CN" altLang="en-US" sz="2400" b="1" dirty="0">
              <a:solidFill>
                <a:srgbClr val="000000"/>
              </a:solidFill>
              <a:latin typeface="SimSun" panose="02010600030101010101" pitchFamily="2" charset="-122"/>
              <a:ea typeface="SimSun" panose="02010600030101010101" pitchFamily="2" charset="-122"/>
            </a:endParaRPr>
          </a:p>
        </p:txBody>
      </p:sp>
      <p:sp>
        <p:nvSpPr>
          <p:cNvPr id="11273" name="矩形 10"/>
          <p:cNvSpPr/>
          <p:nvPr/>
        </p:nvSpPr>
        <p:spPr>
          <a:xfrm>
            <a:off x="2097088" y="2684463"/>
            <a:ext cx="1733550" cy="461962"/>
          </a:xfrm>
          <a:prstGeom prst="rect">
            <a:avLst/>
          </a:prstGeom>
          <a:noFill/>
          <a:ln w="9525">
            <a:noFill/>
          </a:ln>
        </p:spPr>
        <p:txBody>
          <a:bodyPr wrap="none">
            <a:spAutoFit/>
          </a:bodyPr>
          <a:p>
            <a:r>
              <a:rPr lang="en-US" altLang="zh-CN" sz="2400" b="1" dirty="0">
                <a:latin typeface="SimSun" panose="02010600030101010101" pitchFamily="2" charset="-122"/>
                <a:ea typeface="SimSun" panose="02010600030101010101" pitchFamily="2" charset="-122"/>
              </a:rPr>
              <a:t>3.</a:t>
            </a:r>
            <a:r>
              <a:rPr lang="zh-CN" altLang="en-US" sz="2400" b="1" dirty="0">
                <a:latin typeface="SimSun" panose="02010600030101010101" pitchFamily="2" charset="-122"/>
                <a:ea typeface="SimSun" panose="02010600030101010101" pitchFamily="2" charset="-122"/>
              </a:rPr>
              <a:t>核酸合成</a:t>
            </a:r>
            <a:endParaRPr lang="zh-CN" altLang="en-US" sz="2400" b="1" dirty="0">
              <a:latin typeface="SimSun" panose="02010600030101010101" pitchFamily="2" charset="-122"/>
              <a:ea typeface="SimSun" panose="02010600030101010101" pitchFamily="2" charset="-122"/>
            </a:endParaRPr>
          </a:p>
        </p:txBody>
      </p:sp>
      <p:cxnSp>
        <p:nvCxnSpPr>
          <p:cNvPr id="13" name="直接箭头连接符 12"/>
          <p:cNvCxnSpPr/>
          <p:nvPr/>
        </p:nvCxnSpPr>
        <p:spPr bwMode="auto">
          <a:xfrm>
            <a:off x="3563938" y="955675"/>
            <a:ext cx="1295400" cy="0"/>
          </a:xfrm>
          <a:prstGeom prst="straightConnector1">
            <a:avLst/>
          </a:prstGeom>
          <a:ln>
            <a:headEnd type="none" w="sm" len="sm"/>
            <a:tailEnd type="arrow"/>
          </a:ln>
        </p:spPr>
        <p:style>
          <a:lnRef idx="2">
            <a:schemeClr val="dk1"/>
          </a:lnRef>
          <a:fillRef idx="0">
            <a:schemeClr val="dk1"/>
          </a:fillRef>
          <a:effectRef idx="1">
            <a:schemeClr val="dk1"/>
          </a:effectRef>
          <a:fontRef idx="minor">
            <a:schemeClr val="tx1"/>
          </a:fontRef>
        </p:style>
      </p:cxnSp>
      <p:cxnSp>
        <p:nvCxnSpPr>
          <p:cNvPr id="14" name="直接箭头连接符 13"/>
          <p:cNvCxnSpPr/>
          <p:nvPr/>
        </p:nvCxnSpPr>
        <p:spPr bwMode="auto">
          <a:xfrm>
            <a:off x="3492500" y="1892300"/>
            <a:ext cx="1295400" cy="0"/>
          </a:xfrm>
          <a:prstGeom prst="straightConnector1">
            <a:avLst/>
          </a:prstGeom>
          <a:ln>
            <a:headEnd type="none" w="sm" len="sm"/>
            <a:tailEnd type="arrow"/>
          </a:ln>
        </p:spPr>
        <p:style>
          <a:lnRef idx="2">
            <a:schemeClr val="dk1"/>
          </a:lnRef>
          <a:fillRef idx="0">
            <a:schemeClr val="dk1"/>
          </a:fillRef>
          <a:effectRef idx="1">
            <a:schemeClr val="dk1"/>
          </a:effectRef>
          <a:fontRef idx="minor">
            <a:schemeClr val="tx1"/>
          </a:fontRef>
        </p:style>
      </p:cxnSp>
      <p:sp>
        <p:nvSpPr>
          <p:cNvPr id="11276" name="矩形 20"/>
          <p:cNvSpPr/>
          <p:nvPr/>
        </p:nvSpPr>
        <p:spPr>
          <a:xfrm>
            <a:off x="395288" y="1341438"/>
            <a:ext cx="8569325" cy="358775"/>
          </a:xfrm>
          <a:prstGeom prst="rect">
            <a:avLst/>
          </a:prstGeom>
          <a:solidFill>
            <a:schemeClr val="bg1"/>
          </a:solidFill>
          <a:ln w="12700" cap="flat" cmpd="sng">
            <a:solidFill>
              <a:schemeClr val="bg1"/>
            </a:solidFill>
            <a:prstDash val="solid"/>
            <a:miter/>
            <a:headEnd type="none" w="sm" len="sm"/>
            <a:tailEnd type="none" w="sm" len="sm"/>
          </a:ln>
        </p:spPr>
        <p:txBody>
          <a:bodyPr wrap="none"/>
          <a:p>
            <a:pPr>
              <a:buFontTx/>
            </a:pPr>
            <a:endParaRPr lang="zh-CN" altLang="en-US" dirty="0">
              <a:latin typeface="Arial" panose="020B0604020202020204" pitchFamily="34" charset="0"/>
            </a:endParaRPr>
          </a:p>
        </p:txBody>
      </p:sp>
      <p:graphicFrame>
        <p:nvGraphicFramePr>
          <p:cNvPr id="11266" name="Object 4"/>
          <p:cNvGraphicFramePr>
            <a:graphicFrameLocks noChangeAspect="1"/>
          </p:cNvGraphicFramePr>
          <p:nvPr/>
        </p:nvGraphicFramePr>
        <p:xfrm>
          <a:off x="4929188" y="188913"/>
          <a:ext cx="3171825" cy="6572250"/>
        </p:xfrm>
        <a:graphic>
          <a:graphicData uri="http://schemas.openxmlformats.org/presentationml/2006/ole">
            <mc:AlternateContent xmlns:mc="http://schemas.openxmlformats.org/markup-compatibility/2006">
              <mc:Choice xmlns:v="urn:schemas-microsoft-com:vml" Requires="v">
                <p:oleObj spid="_x0000_s3086" name="" r:id="rId1" imgW="4229100" imgH="8763000" progId="Photoshop.Image.6">
                  <p:embed/>
                </p:oleObj>
              </mc:Choice>
              <mc:Fallback>
                <p:oleObj name="" r:id="rId1" imgW="4229100" imgH="8763000" progId="Photoshop.Image.6">
                  <p:embed/>
                  <p:pic>
                    <p:nvPicPr>
                      <p:cNvPr id="0" name="图片 3085"/>
                      <p:cNvPicPr/>
                      <p:nvPr/>
                    </p:nvPicPr>
                    <p:blipFill>
                      <a:blip r:embed="rId2"/>
                      <a:stretch>
                        <a:fillRect/>
                      </a:stretch>
                    </p:blipFill>
                    <p:spPr>
                      <a:xfrm>
                        <a:off x="4929188" y="188913"/>
                        <a:ext cx="3171825" cy="6572250"/>
                      </a:xfrm>
                      <a:prstGeom prst="rect">
                        <a:avLst/>
                      </a:prstGeom>
                      <a:noFill/>
                      <a:ln w="38100">
                        <a:noFill/>
                        <a:miter/>
                      </a:ln>
                    </p:spPr>
                  </p:pic>
                </p:oleObj>
              </mc:Fallback>
            </mc:AlternateContent>
          </a:graphicData>
        </a:graphic>
      </p:graphicFrame>
      <p:cxnSp>
        <p:nvCxnSpPr>
          <p:cNvPr id="24" name="直接箭头连接符 23"/>
          <p:cNvCxnSpPr/>
          <p:nvPr/>
        </p:nvCxnSpPr>
        <p:spPr bwMode="auto">
          <a:xfrm>
            <a:off x="3924300" y="2971800"/>
            <a:ext cx="1295400" cy="0"/>
          </a:xfrm>
          <a:prstGeom prst="straightConnector1">
            <a:avLst/>
          </a:prstGeom>
          <a:ln>
            <a:headEnd type="none" w="sm" len="sm"/>
            <a:tailEnd type="arrow"/>
          </a:ln>
        </p:spPr>
        <p:style>
          <a:lnRef idx="2">
            <a:schemeClr val="dk1"/>
          </a:lnRef>
          <a:fillRef idx="0">
            <a:schemeClr val="dk1"/>
          </a:fillRef>
          <a:effectRef idx="1">
            <a:schemeClr val="dk1"/>
          </a:effectRef>
          <a:fontRef idx="minor">
            <a:schemeClr val="tx1"/>
          </a:fontRef>
        </p:style>
      </p:cxnSp>
      <p:cxnSp>
        <p:nvCxnSpPr>
          <p:cNvPr id="25" name="直接箭头连接符 24"/>
          <p:cNvCxnSpPr/>
          <p:nvPr/>
        </p:nvCxnSpPr>
        <p:spPr bwMode="auto">
          <a:xfrm>
            <a:off x="4643438" y="3979863"/>
            <a:ext cx="504825" cy="0"/>
          </a:xfrm>
          <a:prstGeom prst="straightConnector1">
            <a:avLst/>
          </a:prstGeom>
          <a:ln>
            <a:headEnd type="none" w="sm" len="sm"/>
            <a:tailEnd type="arrow"/>
          </a:ln>
        </p:spPr>
        <p:style>
          <a:lnRef idx="2">
            <a:schemeClr val="dk1"/>
          </a:lnRef>
          <a:fillRef idx="0">
            <a:schemeClr val="dk1"/>
          </a:fillRef>
          <a:effectRef idx="1">
            <a:schemeClr val="dk1"/>
          </a:effectRef>
          <a:fontRef idx="minor">
            <a:schemeClr val="tx1"/>
          </a:fontRef>
        </p:style>
      </p:cxnSp>
      <p:cxnSp>
        <p:nvCxnSpPr>
          <p:cNvPr id="26" name="直接箭头连接符 25"/>
          <p:cNvCxnSpPr/>
          <p:nvPr/>
        </p:nvCxnSpPr>
        <p:spPr bwMode="auto">
          <a:xfrm>
            <a:off x="3924300" y="4987925"/>
            <a:ext cx="1295400" cy="0"/>
          </a:xfrm>
          <a:prstGeom prst="straightConnector1">
            <a:avLst/>
          </a:prstGeom>
          <a:ln>
            <a:headEnd type="none" w="sm" len="sm"/>
            <a:tailEnd type="arrow"/>
          </a:ln>
        </p:spPr>
        <p:style>
          <a:lnRef idx="2">
            <a:schemeClr val="dk1"/>
          </a:lnRef>
          <a:fillRef idx="0">
            <a:schemeClr val="dk1"/>
          </a:fillRef>
          <a:effectRef idx="1">
            <a:schemeClr val="dk1"/>
          </a:effectRef>
          <a:fontRef idx="minor">
            <a:schemeClr val="tx1"/>
          </a:fontRef>
        </p:style>
      </p:cxnSp>
      <p:cxnSp>
        <p:nvCxnSpPr>
          <p:cNvPr id="27" name="直接箭头连接符 26"/>
          <p:cNvCxnSpPr/>
          <p:nvPr/>
        </p:nvCxnSpPr>
        <p:spPr bwMode="auto">
          <a:xfrm>
            <a:off x="3924300" y="5995988"/>
            <a:ext cx="1295400" cy="0"/>
          </a:xfrm>
          <a:prstGeom prst="straightConnector1">
            <a:avLst/>
          </a:prstGeom>
          <a:ln>
            <a:headEnd type="none" w="sm" len="sm"/>
            <a:tailEnd type="arrow"/>
          </a:ln>
        </p:spPr>
        <p:style>
          <a:lnRef idx="2">
            <a:schemeClr val="dk1"/>
          </a:lnRef>
          <a:fillRef idx="0">
            <a:schemeClr val="dk1"/>
          </a:fillRef>
          <a:effectRef idx="1">
            <a:schemeClr val="dk1"/>
          </a:effectRef>
          <a:fontRef idx="minor">
            <a:schemeClr val="tx1"/>
          </a:fontRef>
        </p:style>
      </p:cxnSp>
      <p:sp>
        <p:nvSpPr>
          <p:cNvPr id="11281" name="矩形 27"/>
          <p:cNvSpPr/>
          <p:nvPr/>
        </p:nvSpPr>
        <p:spPr>
          <a:xfrm>
            <a:off x="684213" y="1844675"/>
            <a:ext cx="676275" cy="2112963"/>
          </a:xfrm>
          <a:prstGeom prst="rect">
            <a:avLst/>
          </a:prstGeom>
          <a:noFill/>
          <a:ln w="9525">
            <a:noFill/>
          </a:ln>
        </p:spPr>
        <p:txBody>
          <a:bodyPr vert="eaVert" wrap="none">
            <a:spAutoFit/>
          </a:bodyPr>
          <a:p>
            <a:r>
              <a:rPr lang="zh-CN" altLang="en-US" sz="3200" b="1" dirty="0">
                <a:solidFill>
                  <a:srgbClr val="0033CC"/>
                </a:solidFill>
                <a:latin typeface="黑体" panose="02010609060101010101" pitchFamily="2" charset="-122"/>
                <a:ea typeface="黑体" panose="02010609060101010101" pitchFamily="2" charset="-122"/>
              </a:rPr>
              <a:t>病毒的增殖</a:t>
            </a:r>
            <a:endParaRPr lang="zh-CN" altLang="en-US" sz="3200" b="1" dirty="0">
              <a:solidFill>
                <a:srgbClr val="0033CC"/>
              </a:solidFill>
              <a:latin typeface="黑体" panose="02010609060101010101" pitchFamily="2" charset="-122"/>
              <a:ea typeface="黑体" panose="0201060906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Picture 2" descr="bg-kosumosu1-a"/>
          <p:cNvPicPr>
            <a:picLocks noChangeAspect="1"/>
          </p:cNvPicPr>
          <p:nvPr/>
        </p:nvPicPr>
        <p:blipFill>
          <a:blip r:embed="rId1"/>
          <a:stretch>
            <a:fillRect/>
          </a:stretch>
        </p:blipFill>
        <p:spPr>
          <a:xfrm>
            <a:off x="0" y="0"/>
            <a:ext cx="8572500" cy="1314450"/>
          </a:xfrm>
          <a:prstGeom prst="rect">
            <a:avLst/>
          </a:prstGeom>
          <a:noFill/>
          <a:ln w="9525">
            <a:noFill/>
          </a:ln>
        </p:spPr>
      </p:pic>
      <p:pic>
        <p:nvPicPr>
          <p:cNvPr id="19459" name="Picture 3" descr="bg-kosumosu1-a"/>
          <p:cNvPicPr>
            <a:picLocks noChangeAspect="1"/>
          </p:cNvPicPr>
          <p:nvPr/>
        </p:nvPicPr>
        <p:blipFill>
          <a:blip r:embed="rId1"/>
          <a:stretch>
            <a:fillRect/>
          </a:stretch>
        </p:blipFill>
        <p:spPr>
          <a:xfrm>
            <a:off x="0" y="1295400"/>
            <a:ext cx="8572500" cy="1371600"/>
          </a:xfrm>
          <a:prstGeom prst="rect">
            <a:avLst/>
          </a:prstGeom>
          <a:noFill/>
          <a:ln w="9525">
            <a:noFill/>
          </a:ln>
        </p:spPr>
      </p:pic>
      <p:pic>
        <p:nvPicPr>
          <p:cNvPr id="19460" name="Picture 4" descr="bg-kosumosu1-a"/>
          <p:cNvPicPr>
            <a:picLocks noChangeAspect="1"/>
          </p:cNvPicPr>
          <p:nvPr/>
        </p:nvPicPr>
        <p:blipFill>
          <a:blip r:embed="rId1"/>
          <a:stretch>
            <a:fillRect/>
          </a:stretch>
        </p:blipFill>
        <p:spPr>
          <a:xfrm>
            <a:off x="0" y="2647950"/>
            <a:ext cx="8572500" cy="1314450"/>
          </a:xfrm>
          <a:prstGeom prst="rect">
            <a:avLst/>
          </a:prstGeom>
          <a:noFill/>
          <a:ln w="9525">
            <a:noFill/>
          </a:ln>
        </p:spPr>
      </p:pic>
      <p:pic>
        <p:nvPicPr>
          <p:cNvPr id="19461" name="Picture 5" descr="bg-kosumosu1-a"/>
          <p:cNvPicPr>
            <a:picLocks noChangeAspect="1"/>
          </p:cNvPicPr>
          <p:nvPr/>
        </p:nvPicPr>
        <p:blipFill>
          <a:blip r:embed="rId1"/>
          <a:stretch>
            <a:fillRect/>
          </a:stretch>
        </p:blipFill>
        <p:spPr>
          <a:xfrm>
            <a:off x="76200" y="3962400"/>
            <a:ext cx="8572500" cy="1447800"/>
          </a:xfrm>
          <a:prstGeom prst="rect">
            <a:avLst/>
          </a:prstGeom>
          <a:noFill/>
          <a:ln w="9525">
            <a:noFill/>
          </a:ln>
        </p:spPr>
      </p:pic>
      <p:pic>
        <p:nvPicPr>
          <p:cNvPr id="19462" name="Picture 6" descr="bg-kosumosu1-a"/>
          <p:cNvPicPr>
            <a:picLocks noChangeAspect="1"/>
          </p:cNvPicPr>
          <p:nvPr/>
        </p:nvPicPr>
        <p:blipFill>
          <a:blip r:embed="rId1"/>
          <a:stretch>
            <a:fillRect/>
          </a:stretch>
        </p:blipFill>
        <p:spPr>
          <a:xfrm>
            <a:off x="0" y="5410200"/>
            <a:ext cx="8572500" cy="1447800"/>
          </a:xfrm>
          <a:prstGeom prst="rect">
            <a:avLst/>
          </a:prstGeom>
          <a:noFill/>
          <a:ln w="9525">
            <a:noFill/>
          </a:ln>
        </p:spPr>
      </p:pic>
      <p:sp>
        <p:nvSpPr>
          <p:cNvPr id="162823" name="Text Box 7"/>
          <p:cNvSpPr txBox="1">
            <a:spLocks noChangeArrowheads="1"/>
          </p:cNvSpPr>
          <p:nvPr/>
        </p:nvSpPr>
        <p:spPr bwMode="auto">
          <a:xfrm>
            <a:off x="323850" y="260350"/>
            <a:ext cx="6172200" cy="762000"/>
          </a:xfrm>
          <a:prstGeom prst="rect">
            <a:avLst/>
          </a:prstGeom>
          <a:noFill/>
          <a:ln>
            <a:noFill/>
          </a:ln>
          <a:effectLst/>
        </p:spPr>
        <p:txBody>
          <a:bodyPr>
            <a:spAutoFit/>
          </a:bodyPr>
          <a:lstStyle/>
          <a:p>
            <a:pPr marR="0" defTabSz="914400">
              <a:spcBef>
                <a:spcPct val="50000"/>
              </a:spcBef>
              <a:buClrTx/>
              <a:buSzTx/>
              <a:buFont typeface="Arial" panose="020B0604020202020204" pitchFamily="34" charset="0"/>
              <a:buNone/>
              <a:defRPr/>
            </a:pPr>
            <a:r>
              <a:rPr kumimoji="1" lang="zh-CN" altLang="en-US" sz="4400" b="1" kern="1200" cap="none" spc="0" normalizeH="0" baseline="0" noProof="0">
                <a:solidFill>
                  <a:srgbClr val="FF0066"/>
                </a:solidFill>
                <a:effectLst>
                  <a:outerShdw blurRad="38100" dist="38100" dir="2700000" algn="tl">
                    <a:srgbClr val="C0C0C0"/>
                  </a:outerShdw>
                </a:effectLst>
                <a:latin typeface="Times New Roman" panose="02020603050405020304" pitchFamily="18" charset="0"/>
                <a:ea typeface="隶书" pitchFamily="49" charset="-122"/>
                <a:cs typeface="Arial" panose="020B0604020202020204" pitchFamily="34" charset="0"/>
              </a:rPr>
              <a:t>病毒的特征：</a:t>
            </a:r>
            <a:endParaRPr kumimoji="1" lang="zh-CN" altLang="en-US" sz="4400" b="1" kern="1200" cap="none" spc="0" normalizeH="0" baseline="0" noProof="0">
              <a:solidFill>
                <a:srgbClr val="FF0066"/>
              </a:solidFill>
              <a:effectLst>
                <a:outerShdw blurRad="38100" dist="38100" dir="2700000" algn="tl">
                  <a:srgbClr val="C0C0C0"/>
                </a:outerShdw>
              </a:effectLst>
              <a:latin typeface="Times New Roman" panose="02020603050405020304" pitchFamily="18" charset="0"/>
              <a:ea typeface="隶书" pitchFamily="49" charset="-122"/>
              <a:cs typeface="Arial" panose="020B0604020202020204" pitchFamily="34" charset="0"/>
            </a:endParaRPr>
          </a:p>
        </p:txBody>
      </p:sp>
      <p:sp>
        <p:nvSpPr>
          <p:cNvPr id="162824" name="Text Box 8"/>
          <p:cNvSpPr txBox="1">
            <a:spLocks noChangeArrowheads="1"/>
          </p:cNvSpPr>
          <p:nvPr/>
        </p:nvSpPr>
        <p:spPr bwMode="auto">
          <a:xfrm>
            <a:off x="3708400" y="93663"/>
            <a:ext cx="1371600" cy="1031875"/>
          </a:xfrm>
          <a:prstGeom prst="rect">
            <a:avLst/>
          </a:prstGeom>
          <a:noFill/>
          <a:ln w="25400">
            <a:solidFill>
              <a:srgbClr val="FF00FF"/>
            </a:solidFill>
            <a:miter lim="800000"/>
          </a:ln>
          <a:effectLst/>
        </p:spPr>
        <p:txBody>
          <a:bodyPr>
            <a:spAutoFit/>
          </a:bodyPr>
          <a:lstStyle/>
          <a:p>
            <a:pPr marR="0" defTabSz="914400">
              <a:spcBef>
                <a:spcPct val="50000"/>
              </a:spcBef>
              <a:buClrTx/>
              <a:buSzTx/>
              <a:buFont typeface="Arial" panose="020B0604020202020204" pitchFamily="34" charset="0"/>
              <a:buNone/>
              <a:defRPr/>
            </a:pPr>
            <a:r>
              <a:rPr kumimoji="1" lang="zh-CN" altLang="en-US" sz="6000" b="1" kern="1200" cap="none" spc="0" normalizeH="0" baseline="0" noProof="0">
                <a:solidFill>
                  <a:srgbClr val="80008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Arial" panose="020B0604020202020204" pitchFamily="34" charset="0"/>
              </a:rPr>
              <a:t>小</a:t>
            </a:r>
            <a:endParaRPr kumimoji="1" lang="zh-CN" altLang="en-US" sz="6000" b="1" kern="1200" cap="none" spc="0" normalizeH="0" baseline="0" noProof="0">
              <a:solidFill>
                <a:srgbClr val="800080"/>
              </a:solidFill>
              <a:effectLst>
                <a:outerShdw blurRad="38100" dist="38100" dir="2700000" algn="tl">
                  <a:srgbClr val="C0C0C0"/>
                </a:outerShdw>
              </a:effectLst>
              <a:latin typeface="Times New Roman" panose="02020603050405020304" pitchFamily="18" charset="0"/>
              <a:ea typeface="黑体" panose="02010609060101010101" pitchFamily="2" charset="-122"/>
              <a:cs typeface="Arial" panose="020B0604020202020204" pitchFamily="34" charset="0"/>
            </a:endParaRPr>
          </a:p>
        </p:txBody>
      </p:sp>
      <p:sp>
        <p:nvSpPr>
          <p:cNvPr id="162825" name="Text Box 9"/>
          <p:cNvSpPr txBox="1">
            <a:spLocks noChangeArrowheads="1"/>
          </p:cNvSpPr>
          <p:nvPr/>
        </p:nvSpPr>
        <p:spPr bwMode="auto">
          <a:xfrm>
            <a:off x="539750" y="1196975"/>
            <a:ext cx="7993063" cy="2954338"/>
          </a:xfrm>
          <a:prstGeom prst="rect">
            <a:avLst/>
          </a:prstGeom>
          <a:noFill/>
          <a:ln w="25400">
            <a:solidFill>
              <a:srgbClr val="0000CC"/>
            </a:solidFill>
            <a:miter lim="800000"/>
          </a:ln>
          <a:effec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1" lang="zh-CN" altLang="en-US" sz="36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   </a:t>
            </a:r>
            <a:r>
              <a:rPr kumimoji="1" lang="zh-CN" altLang="en-US" sz="32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大约</a:t>
            </a:r>
            <a:r>
              <a:rPr kumimoji="1" lang="en-US" altLang="zh-CN" sz="3200" b="1" i="1"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10</a:t>
            </a:r>
            <a:r>
              <a:rPr kumimoji="1" lang="zh-CN" altLang="en-US" sz="3200" b="1" i="1"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亿</a:t>
            </a:r>
            <a:r>
              <a:rPr kumimoji="1" lang="zh-CN" altLang="en-US" sz="32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个细菌等于一颗小米粒大</a:t>
            </a:r>
            <a:endParaRPr kumimoji="1" lang="zh-CN" altLang="en-US" sz="32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   </a:t>
            </a:r>
            <a:r>
              <a:rPr kumimoji="1" lang="zh-CN" altLang="en-US" sz="32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大约</a:t>
            </a:r>
            <a:r>
              <a:rPr kumimoji="1" lang="en-US" altLang="zh-CN" sz="3200" b="1" i="1"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3</a:t>
            </a:r>
            <a:r>
              <a:rPr kumimoji="1" lang="zh-CN" altLang="en-US" sz="3200" b="1" i="1"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万</a:t>
            </a:r>
            <a:r>
              <a:rPr kumimoji="1" lang="zh-CN" altLang="en-US" sz="32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个病毒等于一个细菌大</a:t>
            </a:r>
            <a:endParaRPr kumimoji="1" lang="zh-CN" altLang="en-US" sz="3200" b="1" i="0" u="none" strike="noStrike" kern="1200" cap="none" spc="0" normalizeH="0" baseline="0" noProof="0" smtClean="0">
              <a:ln>
                <a:noFill/>
              </a:ln>
              <a:solidFill>
                <a:srgbClr val="0000FF"/>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   </a:t>
            </a:r>
            <a:r>
              <a:rPr kumimoji="1" lang="zh-CN" altLang="en-US"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一个病毒的大小约为</a:t>
            </a:r>
            <a:r>
              <a:rPr kumimoji="1" lang="en-US" altLang="zh-CN" sz="3200" b="1" i="1"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10</a:t>
            </a:r>
            <a:r>
              <a:rPr kumimoji="1" lang="zh-CN" altLang="en-US" sz="3200" b="1" i="1"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SimSun" panose="02010600030101010101" pitchFamily="2" charset="-122"/>
                <a:cs typeface="Arial" panose="020B0604020202020204" pitchFamily="34" charset="0"/>
              </a:rPr>
              <a:t>～</a:t>
            </a:r>
            <a:r>
              <a:rPr kumimoji="1" lang="en-US" altLang="zh-CN" sz="3200" b="1" i="1"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300</a:t>
            </a:r>
            <a:r>
              <a:rPr kumimoji="1" lang="zh-CN" altLang="en-US"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纳米</a:t>
            </a:r>
            <a:endParaRPr kumimoji="1" lang="zh-CN" altLang="en-US"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endParaRP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1" lang="zh-CN" altLang="en-US"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  （</a:t>
            </a:r>
            <a:r>
              <a:rPr kumimoji="1" lang="en-US" altLang="zh-CN"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1</a:t>
            </a:r>
            <a:r>
              <a:rPr kumimoji="1" lang="zh-CN" altLang="en-US"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纳米</a:t>
            </a:r>
            <a:r>
              <a:rPr kumimoji="1" lang="en-US" altLang="zh-CN"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 </a:t>
            </a:r>
            <a:r>
              <a:rPr kumimoji="1" lang="zh-CN" altLang="en-US"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一百万分之一毫米）</a:t>
            </a:r>
            <a:r>
              <a:rPr kumimoji="1" lang="zh-CN" altLang="en-US" sz="36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rPr>
              <a:t> </a:t>
            </a:r>
            <a:endParaRPr kumimoji="1" lang="zh-CN" altLang="en-US" sz="36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隶书" pitchFamily="49" charset="-122"/>
              <a:ea typeface="隶书" pitchFamily="49" charset="-122"/>
              <a:cs typeface="Arial" panose="020B0604020202020204" pitchFamily="34" charset="0"/>
            </a:endParaRPr>
          </a:p>
        </p:txBody>
      </p:sp>
      <p:pic>
        <p:nvPicPr>
          <p:cNvPr id="19466" name="Picture 10" descr="gth"/>
          <p:cNvPicPr>
            <a:picLocks noChangeAspect="1"/>
          </p:cNvPicPr>
          <p:nvPr/>
        </p:nvPicPr>
        <p:blipFill>
          <a:blip r:embed="rId2"/>
          <a:stretch>
            <a:fillRect/>
          </a:stretch>
        </p:blipFill>
        <p:spPr>
          <a:xfrm>
            <a:off x="5435600" y="188913"/>
            <a:ext cx="990600" cy="838200"/>
          </a:xfrm>
          <a:prstGeom prst="rect">
            <a:avLst/>
          </a:prstGeom>
          <a:noFill/>
          <a:ln w="9525">
            <a:noFill/>
          </a:ln>
        </p:spPr>
      </p:pic>
      <p:sp>
        <p:nvSpPr>
          <p:cNvPr id="162827" name="Rectangle 11"/>
          <p:cNvSpPr/>
          <p:nvPr/>
        </p:nvSpPr>
        <p:spPr>
          <a:xfrm>
            <a:off x="323850" y="4292600"/>
            <a:ext cx="8353425" cy="2373313"/>
          </a:xfrm>
          <a:prstGeom prst="rect">
            <a:avLst/>
          </a:prstGeom>
          <a:noFill/>
          <a:ln w="25400" cap="flat" cmpd="sng">
            <a:solidFill>
              <a:srgbClr val="FF00FF"/>
            </a:solidFill>
            <a:prstDash val="solid"/>
            <a:miter/>
            <a:headEnd type="none" w="med" len="med"/>
            <a:tailEnd type="none" w="med" len="med"/>
          </a:ln>
        </p:spPr>
        <p:txBody>
          <a:bodyPr>
            <a:spAutoFit/>
          </a:bodyPr>
          <a:p>
            <a:r>
              <a:rPr lang="zh-CN" altLang="en-US" sz="4000" b="1" dirty="0">
                <a:solidFill>
                  <a:srgbClr val="FF3399"/>
                </a:solidFill>
                <a:latin typeface="Arial" panose="020B0604020202020204" pitchFamily="34" charset="0"/>
                <a:ea typeface="黑体" panose="02010609060101010101" pitchFamily="2" charset="-122"/>
              </a:rPr>
              <a:t>病毒的分布：</a:t>
            </a:r>
            <a:endParaRPr lang="zh-CN" altLang="en-US" sz="4000" b="1" dirty="0">
              <a:solidFill>
                <a:srgbClr val="FF3399"/>
              </a:solidFill>
              <a:latin typeface="Arial" panose="020B0604020202020204" pitchFamily="34" charset="0"/>
              <a:ea typeface="黑体" panose="02010609060101010101" pitchFamily="2" charset="-122"/>
            </a:endParaRPr>
          </a:p>
          <a:p>
            <a:r>
              <a:rPr lang="zh-CN" altLang="en-US" sz="4000" b="1" dirty="0">
                <a:latin typeface="Arial" panose="020B0604020202020204" pitchFamily="34" charset="0"/>
                <a:ea typeface="SimSun" panose="02010600030101010101" pitchFamily="2" charset="-122"/>
              </a:rPr>
              <a:t>      </a:t>
            </a:r>
            <a:r>
              <a:rPr lang="zh-CN" altLang="en-US" sz="3200" b="1" dirty="0">
                <a:solidFill>
                  <a:srgbClr val="0000CC"/>
                </a:solidFill>
                <a:latin typeface="Arial" panose="020B0604020202020204" pitchFamily="34" charset="0"/>
                <a:ea typeface="SimSun" panose="02010600030101010101" pitchFamily="2" charset="-122"/>
              </a:rPr>
              <a:t>病毒分布很广，陆地、海洋、天空，各种动植物乃至动植物体内甚至细菌的体内，都能找到它。</a:t>
            </a:r>
            <a:r>
              <a:rPr lang="zh-CN" altLang="en-US" sz="3600" b="1" dirty="0">
                <a:solidFill>
                  <a:srgbClr val="FF0000"/>
                </a:solidFill>
                <a:latin typeface="Arial" panose="020B0604020202020204" pitchFamily="34" charset="0"/>
                <a:ea typeface="SimSun" panose="02010600030101010101" pitchFamily="2" charset="-122"/>
              </a:rPr>
              <a:t> </a:t>
            </a:r>
            <a:endParaRPr lang="zh-CN" altLang="en-US" sz="3600" b="1" dirty="0">
              <a:solidFill>
                <a:srgbClr val="FF0000"/>
              </a:solidFill>
              <a:latin typeface="Arial" panose="020B0604020202020204" pitchFamily="34" charset="0"/>
              <a:ea typeface="SimSun"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62824"/>
                                        </p:tgtEl>
                                        <p:attrNameLst>
                                          <p:attrName>style.visibility</p:attrName>
                                        </p:attrNameLst>
                                      </p:cBhvr>
                                      <p:to>
                                        <p:strVal val="visible"/>
                                      </p:to>
                                    </p:set>
                                    <p:anim calcmode="lin" valueType="num">
                                      <p:cBhvr>
                                        <p:cTn id="7" dur="1000" fill="hold"/>
                                        <p:tgtEl>
                                          <p:spTgt spid="162824"/>
                                        </p:tgtEl>
                                        <p:attrNameLst>
                                          <p:attrName>ppt_w</p:attrName>
                                        </p:attrNameLst>
                                      </p:cBhvr>
                                      <p:tavLst>
                                        <p:tav tm="0">
                                          <p:val>
                                            <p:fltVal val="0.000000"/>
                                          </p:val>
                                        </p:tav>
                                        <p:tav tm="100000">
                                          <p:val>
                                            <p:strVal val="#ppt_w"/>
                                          </p:val>
                                        </p:tav>
                                      </p:tavLst>
                                    </p:anim>
                                    <p:anim calcmode="lin" valueType="num">
                                      <p:cBhvr>
                                        <p:cTn id="8" dur="1000" fill="hold"/>
                                        <p:tgtEl>
                                          <p:spTgt spid="162824"/>
                                        </p:tgtEl>
                                        <p:attrNameLst>
                                          <p:attrName>ppt_h</p:attrName>
                                        </p:attrNameLst>
                                      </p:cBhvr>
                                      <p:tavLst>
                                        <p:tav tm="0">
                                          <p:val>
                                            <p:fltVal val="0.000000"/>
                                          </p:val>
                                        </p:tav>
                                        <p:tav tm="100000">
                                          <p:val>
                                            <p:strVal val="#ppt_h"/>
                                          </p:val>
                                        </p:tav>
                                      </p:tavLst>
                                    </p:anim>
                                    <p:anim calcmode="lin" valueType="num">
                                      <p:cBhvr>
                                        <p:cTn id="9" dur="1000" fill="hold"/>
                                        <p:tgtEl>
                                          <p:spTgt spid="162824"/>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162824"/>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62825"/>
                                        </p:tgtEl>
                                        <p:attrNameLst>
                                          <p:attrName>style.visibility</p:attrName>
                                        </p:attrNameLst>
                                      </p:cBhvr>
                                      <p:to>
                                        <p:strVal val="visible"/>
                                      </p:to>
                                    </p:set>
                                    <p:animEffect transition="in" filter="checkerboard(across)">
                                      <p:cBhvr>
                                        <p:cTn id="15" dur="500"/>
                                        <p:tgtEl>
                                          <p:spTgt spid="16282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62827"/>
                                        </p:tgtEl>
                                        <p:attrNameLst>
                                          <p:attrName>style.visibility</p:attrName>
                                        </p:attrNameLst>
                                      </p:cBhvr>
                                      <p:to>
                                        <p:strVal val="visible"/>
                                      </p:to>
                                    </p:set>
                                    <p:anim calcmode="lin" valueType="num">
                                      <p:cBhvr additive="base">
                                        <p:cTn id="20" dur="500" fill="hold"/>
                                        <p:tgtEl>
                                          <p:spTgt spid="162827"/>
                                        </p:tgtEl>
                                        <p:attrNameLst>
                                          <p:attrName>ppt_x</p:attrName>
                                        </p:attrNameLst>
                                      </p:cBhvr>
                                      <p:tavLst>
                                        <p:tav tm="0">
                                          <p:val>
                                            <p:strVal val="1+#ppt_w/2"/>
                                          </p:val>
                                        </p:tav>
                                        <p:tav tm="100000">
                                          <p:val>
                                            <p:strVal val="#ppt_x"/>
                                          </p:val>
                                        </p:tav>
                                      </p:tavLst>
                                    </p:anim>
                                    <p:anim calcmode="lin" valueType="num">
                                      <p:cBhvr additive="base">
                                        <p:cTn id="21" dur="500" fill="hold"/>
                                        <p:tgtEl>
                                          <p:spTgt spid="1628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4" grpId="0" animBg="1"/>
      <p:bldP spid="162825" grpId="0" animBg="1"/>
      <p:bldP spid="16282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Picture 2"/>
          <p:cNvPicPr>
            <a:picLocks noChangeAspect="1"/>
          </p:cNvPicPr>
          <p:nvPr/>
        </p:nvPicPr>
        <p:blipFill>
          <a:blip r:embed="rId1"/>
          <a:stretch>
            <a:fillRect/>
          </a:stretch>
        </p:blipFill>
        <p:spPr>
          <a:xfrm>
            <a:off x="0" y="1528763"/>
            <a:ext cx="7848600" cy="5329237"/>
          </a:xfrm>
          <a:prstGeom prst="rect">
            <a:avLst/>
          </a:prstGeom>
          <a:solidFill>
            <a:schemeClr val="bg2"/>
          </a:solidFill>
          <a:ln w="9525">
            <a:noFill/>
          </a:ln>
        </p:spPr>
      </p:pic>
      <p:sp>
        <p:nvSpPr>
          <p:cNvPr id="45059" name="Rectangle 3"/>
          <p:cNvSpPr/>
          <p:nvPr/>
        </p:nvSpPr>
        <p:spPr>
          <a:xfrm>
            <a:off x="7956550" y="3141663"/>
            <a:ext cx="935038" cy="1814512"/>
          </a:xfrm>
          <a:prstGeom prst="rect">
            <a:avLst/>
          </a:prstGeom>
          <a:noFill/>
          <a:ln w="9525">
            <a:noFill/>
          </a:ln>
        </p:spPr>
        <p:txBody>
          <a:bodyPr anchor="ctr" anchorCtr="0">
            <a:spAutoFit/>
          </a:bodyPr>
          <a:p>
            <a:r>
              <a:rPr lang="zh-CN" altLang="en-US" sz="2800" b="1" dirty="0">
                <a:latin typeface="Arial" panose="020B0604020202020204" pitchFamily="34" charset="0"/>
                <a:ea typeface="SimSun" panose="02010600030101010101" pitchFamily="2" charset="-122"/>
              </a:rPr>
              <a:t>病毒一步生长曲线 </a:t>
            </a:r>
            <a:endParaRPr lang="zh-CN" altLang="en-US" sz="2800" b="1" dirty="0">
              <a:latin typeface="Arial" panose="020B0604020202020204" pitchFamily="34" charset="0"/>
              <a:ea typeface="SimSun" panose="02010600030101010101" pitchFamily="2" charset="-122"/>
            </a:endParaRPr>
          </a:p>
        </p:txBody>
      </p:sp>
      <p:sp>
        <p:nvSpPr>
          <p:cNvPr id="45060" name="Text Box 4"/>
          <p:cNvSpPr txBox="1"/>
          <p:nvPr/>
        </p:nvSpPr>
        <p:spPr>
          <a:xfrm>
            <a:off x="323850" y="836613"/>
            <a:ext cx="6140450" cy="579437"/>
          </a:xfrm>
          <a:prstGeom prst="rect">
            <a:avLst/>
          </a:prstGeom>
          <a:noFill/>
          <a:ln w="9525">
            <a:noFill/>
          </a:ln>
        </p:spPr>
        <p:txBody>
          <a:bodyPr>
            <a:spAutoFit/>
          </a:bodyPr>
          <a:p>
            <a:r>
              <a:rPr lang="zh-CN" altLang="en-US" sz="3200" b="1" dirty="0">
                <a:solidFill>
                  <a:srgbClr val="C00000"/>
                </a:solidFill>
                <a:latin typeface="Arial" panose="020B0604020202020204" pitchFamily="34" charset="0"/>
                <a:ea typeface="SimSun" panose="02010600030101010101" pitchFamily="2" charset="-122"/>
              </a:rPr>
              <a:t>（二）一步生长曲线</a:t>
            </a:r>
            <a:endParaRPr lang="zh-CN" altLang="en-US" sz="3200" b="1" dirty="0">
              <a:solidFill>
                <a:srgbClr val="C00000"/>
              </a:solidFill>
              <a:latin typeface="Arial" panose="020B0604020202020204" pitchFamily="34" charset="0"/>
              <a:ea typeface="SimSun"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2"/>
          <p:cNvSpPr/>
          <p:nvPr/>
        </p:nvSpPr>
        <p:spPr>
          <a:xfrm>
            <a:off x="250825" y="1631950"/>
            <a:ext cx="8713788" cy="4892675"/>
          </a:xfrm>
          <a:prstGeom prst="rect">
            <a:avLst/>
          </a:prstGeom>
          <a:noFill/>
          <a:ln w="9525">
            <a:noFill/>
          </a:ln>
        </p:spPr>
        <p:txBody>
          <a:bodyPr anchor="ctr" anchorCtr="0">
            <a:spAutoFit/>
          </a:bodyPr>
          <a:p>
            <a:pPr algn="just" fontAlgn="t"/>
            <a:r>
              <a:rPr lang="en-US" altLang="zh-CN" sz="2400" dirty="0">
                <a:latin typeface="Arial" panose="020B0604020202020204" pitchFamily="34" charset="0"/>
                <a:ea typeface="SimSun" panose="02010600030101010101" pitchFamily="2" charset="-122"/>
              </a:rPr>
              <a:t>     </a:t>
            </a:r>
            <a:r>
              <a:rPr lang="zh-CN" altLang="en-US" sz="2400" dirty="0">
                <a:latin typeface="Arial" panose="020B0604020202020204" pitchFamily="34" charset="0"/>
                <a:ea typeface="SimSun" panose="02010600030101010101" pitchFamily="2" charset="-122"/>
              </a:rPr>
              <a:t>（</a:t>
            </a:r>
            <a:r>
              <a:rPr lang="en-US" altLang="zh-CN" sz="2400" dirty="0">
                <a:latin typeface="Arial" panose="020B0604020202020204" pitchFamily="34" charset="0"/>
                <a:ea typeface="SimSun" panose="02010600030101010101" pitchFamily="2" charset="-122"/>
              </a:rPr>
              <a:t>1</a:t>
            </a:r>
            <a:r>
              <a:rPr lang="zh-CN" altLang="en-US" sz="2400" dirty="0">
                <a:latin typeface="Arial" panose="020B0604020202020204" pitchFamily="34" charset="0"/>
                <a:ea typeface="SimSun" panose="02010600030101010101" pitchFamily="2" charset="-122"/>
              </a:rPr>
              <a:t>）</a:t>
            </a:r>
            <a:r>
              <a:rPr lang="zh-CN" altLang="en-US" sz="2400" dirty="0">
                <a:solidFill>
                  <a:srgbClr val="FF00FF"/>
                </a:solidFill>
                <a:latin typeface="Arial" panose="020B0604020202020204" pitchFamily="34" charset="0"/>
                <a:ea typeface="SimSun" panose="02010600030101010101" pitchFamily="2" charset="-122"/>
              </a:rPr>
              <a:t>潜伏期</a:t>
            </a:r>
            <a:r>
              <a:rPr lang="zh-CN" altLang="en-US" sz="2400" dirty="0">
                <a:latin typeface="Arial" panose="020B0604020202020204" pitchFamily="34" charset="0"/>
                <a:ea typeface="SimSun" panose="02010600030101010101" pitchFamily="2" charset="-122"/>
              </a:rPr>
              <a:t>：是指病毒侵入宿主细胞到病毒粒子释放出胞外前的一段时间。</a:t>
            </a:r>
            <a:endParaRPr lang="zh-CN" altLang="en-US" sz="2400" dirty="0">
              <a:latin typeface="Arial" panose="020B0604020202020204" pitchFamily="34" charset="0"/>
              <a:ea typeface="SimSun" panose="02010600030101010101" pitchFamily="2" charset="-122"/>
            </a:endParaRPr>
          </a:p>
          <a:p>
            <a:pPr algn="just" fontAlgn="t"/>
            <a:r>
              <a:rPr lang="zh-CN" altLang="en-US" sz="2400" dirty="0">
                <a:latin typeface="Arial" panose="020B0604020202020204" pitchFamily="34" charset="0"/>
                <a:ea typeface="SimSun" panose="02010600030101010101" pitchFamily="2" charset="-122"/>
              </a:rPr>
              <a:t>     潜伏前期又称隐蔽期（</a:t>
            </a:r>
            <a:r>
              <a:rPr lang="en-US" altLang="zh-CN" sz="2400" dirty="0">
                <a:solidFill>
                  <a:srgbClr val="FF00FF"/>
                </a:solidFill>
                <a:latin typeface="Arial" panose="020B0604020202020204" pitchFamily="34" charset="0"/>
                <a:ea typeface="SimSun" panose="02010600030101010101" pitchFamily="2" charset="-122"/>
              </a:rPr>
              <a:t>eclipse phase</a:t>
            </a:r>
            <a:r>
              <a:rPr lang="zh-CN" altLang="en-US" sz="2400" dirty="0">
                <a:latin typeface="Arial" panose="020B0604020202020204" pitchFamily="34" charset="0"/>
                <a:ea typeface="SimSun" panose="02010600030101010101" pitchFamily="2" charset="-122"/>
              </a:rPr>
              <a:t>），是指病毒的核酸侵入宿主细胞后至第一个病毒粒子装配前的一段时间，此时宿主细胞内不含有完整的、有侵染力的成熟病毒粒子。</a:t>
            </a:r>
            <a:endParaRPr lang="zh-CN" altLang="en-US" sz="2400" dirty="0">
              <a:latin typeface="Arial" panose="020B0604020202020204" pitchFamily="34" charset="0"/>
              <a:ea typeface="SimSun" panose="02010600030101010101" pitchFamily="2" charset="-122"/>
            </a:endParaRPr>
          </a:p>
          <a:p>
            <a:pPr algn="just" fontAlgn="t"/>
            <a:r>
              <a:rPr lang="zh-CN" altLang="en-US" sz="2400" dirty="0">
                <a:latin typeface="Arial" panose="020B0604020202020204" pitchFamily="34" charset="0"/>
                <a:ea typeface="SimSun" panose="02010600030101010101" pitchFamily="2" charset="-122"/>
              </a:rPr>
              <a:t>     潜伏后期，病毒粒子装配成熟，胞内具侵染性的成熟病毒粒子数目逐渐增加，但没有释放出胞外。寄主细胞的裂解标志着潜伏期的结束。</a:t>
            </a:r>
            <a:endParaRPr lang="zh-CN" altLang="en-US" sz="2400" dirty="0">
              <a:latin typeface="Arial" panose="020B0604020202020204" pitchFamily="34" charset="0"/>
              <a:ea typeface="SimSun" panose="02010600030101010101" pitchFamily="2" charset="-122"/>
            </a:endParaRPr>
          </a:p>
          <a:p>
            <a:pPr algn="just" fontAlgn="t"/>
            <a:r>
              <a:rPr lang="zh-CN" altLang="en-US" sz="2400" dirty="0">
                <a:latin typeface="Arial" panose="020B0604020202020204" pitchFamily="34" charset="0"/>
                <a:ea typeface="SimSun" panose="02010600030101010101" pitchFamily="2" charset="-122"/>
              </a:rPr>
              <a:t>     （</a:t>
            </a:r>
            <a:r>
              <a:rPr lang="en-US" altLang="zh-CN" sz="2400" dirty="0">
                <a:latin typeface="Arial" panose="020B0604020202020204" pitchFamily="34" charset="0"/>
                <a:ea typeface="SimSun" panose="02010600030101010101" pitchFamily="2" charset="-122"/>
              </a:rPr>
              <a:t>2</a:t>
            </a:r>
            <a:r>
              <a:rPr lang="zh-CN" altLang="en-US" sz="2400" dirty="0">
                <a:latin typeface="Arial" panose="020B0604020202020204" pitchFamily="34" charset="0"/>
                <a:ea typeface="SimSun" panose="02010600030101010101" pitchFamily="2" charset="-122"/>
              </a:rPr>
              <a:t>）</a:t>
            </a:r>
            <a:r>
              <a:rPr lang="zh-CN" altLang="en-US" sz="2400" dirty="0">
                <a:solidFill>
                  <a:srgbClr val="FF00FF"/>
                </a:solidFill>
                <a:latin typeface="Arial" panose="020B0604020202020204" pitchFamily="34" charset="0"/>
                <a:ea typeface="SimSun" panose="02010600030101010101" pitchFamily="2" charset="-122"/>
              </a:rPr>
              <a:t>裂解期</a:t>
            </a:r>
            <a:r>
              <a:rPr lang="zh-CN" altLang="en-US" sz="2400" dirty="0">
                <a:latin typeface="Arial" panose="020B0604020202020204" pitchFamily="34" charset="0"/>
                <a:ea typeface="SimSun" panose="02010600030101010101" pitchFamily="2" charset="-122"/>
              </a:rPr>
              <a:t>：是指宿主细胞迅速裂解，溶液中病毒粒子急剧上升的一段时间。病毒没有个体生长，其宿主细胞裂解也是突发的。</a:t>
            </a:r>
            <a:endParaRPr lang="zh-CN" altLang="en-US" sz="2400" dirty="0">
              <a:latin typeface="Arial" panose="020B0604020202020204" pitchFamily="34" charset="0"/>
              <a:ea typeface="SimSun" panose="02010600030101010101" pitchFamily="2" charset="-122"/>
            </a:endParaRPr>
          </a:p>
          <a:p>
            <a:pPr algn="just" fontAlgn="t"/>
            <a:r>
              <a:rPr lang="zh-CN" altLang="en-US" sz="2400" dirty="0">
                <a:latin typeface="Arial" panose="020B0604020202020204" pitchFamily="34" charset="0"/>
                <a:ea typeface="SimSun" panose="02010600030101010101" pitchFamily="2" charset="-122"/>
              </a:rPr>
              <a:t>     （</a:t>
            </a:r>
            <a:r>
              <a:rPr lang="en-US" altLang="zh-CN" sz="2400" dirty="0">
                <a:latin typeface="Arial" panose="020B0604020202020204" pitchFamily="34" charset="0"/>
                <a:ea typeface="SimSun" panose="02010600030101010101" pitchFamily="2" charset="-122"/>
              </a:rPr>
              <a:t>3</a:t>
            </a:r>
            <a:r>
              <a:rPr lang="zh-CN" altLang="en-US" sz="2400" dirty="0">
                <a:latin typeface="Arial" panose="020B0604020202020204" pitchFamily="34" charset="0"/>
                <a:ea typeface="SimSun" panose="02010600030101010101" pitchFamily="2" charset="-122"/>
              </a:rPr>
              <a:t>）</a:t>
            </a:r>
            <a:r>
              <a:rPr lang="zh-CN" altLang="en-US" sz="2400" dirty="0">
                <a:solidFill>
                  <a:srgbClr val="FF00FF"/>
                </a:solidFill>
                <a:latin typeface="Arial" panose="020B0604020202020204" pitchFamily="34" charset="0"/>
                <a:ea typeface="SimSun" panose="02010600030101010101" pitchFamily="2" charset="-122"/>
              </a:rPr>
              <a:t>平台期</a:t>
            </a:r>
            <a:r>
              <a:rPr lang="zh-CN" altLang="en-US" sz="2400" dirty="0">
                <a:latin typeface="Arial" panose="020B0604020202020204" pitchFamily="34" charset="0"/>
                <a:ea typeface="SimSun" panose="02010600030101010101" pitchFamily="2" charset="-122"/>
              </a:rPr>
              <a:t>：是指感染病毒的宿主细胞全部裂解，溶液中病毒效价达到最高点以后的时期。</a:t>
            </a:r>
            <a:endParaRPr lang="zh-CN" altLang="en-US" sz="2400" dirty="0">
              <a:latin typeface="Arial" panose="020B0604020202020204" pitchFamily="34" charset="0"/>
              <a:ea typeface="SimSun" panose="02010600030101010101" pitchFamily="2" charset="-122"/>
            </a:endParaRPr>
          </a:p>
        </p:txBody>
      </p:sp>
      <p:sp>
        <p:nvSpPr>
          <p:cNvPr id="46083" name="Text Box 4"/>
          <p:cNvSpPr txBox="1"/>
          <p:nvPr/>
        </p:nvSpPr>
        <p:spPr>
          <a:xfrm>
            <a:off x="323850" y="836613"/>
            <a:ext cx="6140450" cy="579437"/>
          </a:xfrm>
          <a:prstGeom prst="rect">
            <a:avLst/>
          </a:prstGeom>
          <a:noFill/>
          <a:ln w="9525">
            <a:noFill/>
          </a:ln>
        </p:spPr>
        <p:txBody>
          <a:bodyPr>
            <a:spAutoFit/>
          </a:bodyPr>
          <a:p>
            <a:r>
              <a:rPr lang="zh-CN" altLang="en-US" sz="3200" b="1" dirty="0">
                <a:solidFill>
                  <a:srgbClr val="C00000"/>
                </a:solidFill>
                <a:latin typeface="Arial" panose="020B0604020202020204" pitchFamily="34" charset="0"/>
                <a:ea typeface="SimSun" panose="02010600030101010101" pitchFamily="2" charset="-122"/>
              </a:rPr>
              <a:t>（二）一步生长曲线</a:t>
            </a:r>
            <a:endParaRPr lang="zh-CN" altLang="en-US" sz="3200" b="1" dirty="0">
              <a:solidFill>
                <a:srgbClr val="C00000"/>
              </a:solidFill>
              <a:latin typeface="Arial" panose="020B0604020202020204" pitchFamily="34" charset="0"/>
              <a:ea typeface="SimSun"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p:nvPr/>
        </p:nvSpPr>
        <p:spPr>
          <a:xfrm>
            <a:off x="323850" y="784225"/>
            <a:ext cx="8496300" cy="5324475"/>
          </a:xfrm>
          <a:prstGeom prst="rect">
            <a:avLst/>
          </a:prstGeom>
          <a:noFill/>
          <a:ln w="9525">
            <a:noFill/>
          </a:ln>
        </p:spPr>
        <p:txBody>
          <a:bodyPr anchor="ctr" anchorCtr="0">
            <a:spAutoFit/>
          </a:bodyPr>
          <a:p>
            <a:pPr algn="just"/>
            <a:r>
              <a:rPr lang="zh-CN" altLang="en-US" sz="3200" b="1" dirty="0">
                <a:solidFill>
                  <a:srgbClr val="C00000"/>
                </a:solidFill>
                <a:latin typeface="Arial" panose="020B0604020202020204" pitchFamily="34" charset="0"/>
                <a:ea typeface="SimSun" panose="02010600030101010101" pitchFamily="2" charset="-122"/>
              </a:rPr>
              <a:t>两个特征性数据</a:t>
            </a:r>
            <a:endParaRPr lang="zh-CN" altLang="en-US" sz="3200" b="1" dirty="0">
              <a:solidFill>
                <a:srgbClr val="C00000"/>
              </a:solidFill>
              <a:latin typeface="Arial" panose="020B0604020202020204" pitchFamily="34" charset="0"/>
              <a:ea typeface="SimSun" panose="02010600030101010101" pitchFamily="2" charset="-122"/>
            </a:endParaRPr>
          </a:p>
          <a:p>
            <a:pPr algn="just">
              <a:spcBef>
                <a:spcPct val="50000"/>
              </a:spcBef>
            </a:pPr>
            <a:r>
              <a:rPr lang="zh-CN" altLang="en-US" sz="2800" dirty="0">
                <a:solidFill>
                  <a:srgbClr val="FFFF00"/>
                </a:solidFill>
                <a:latin typeface="Arial" panose="020B0604020202020204" pitchFamily="34" charset="0"/>
                <a:ea typeface="SimSun" panose="02010600030101010101" pitchFamily="2" charset="-122"/>
              </a:rPr>
              <a:t>     </a:t>
            </a:r>
            <a:r>
              <a:rPr lang="zh-CN" altLang="en-US" sz="2800" dirty="0">
                <a:solidFill>
                  <a:srgbClr val="FF00FF"/>
                </a:solidFill>
                <a:latin typeface="Arial" panose="020B0604020202020204" pitchFamily="34" charset="0"/>
                <a:ea typeface="SimSun" panose="02010600030101010101" pitchFamily="2" charset="-122"/>
              </a:rPr>
              <a:t>潜伏期：</a:t>
            </a:r>
            <a:r>
              <a:rPr lang="zh-CN" altLang="en-US" sz="2800" dirty="0">
                <a:latin typeface="Arial" panose="020B0604020202020204" pitchFamily="34" charset="0"/>
                <a:ea typeface="SimSun" panose="02010600030101010101" pitchFamily="2" charset="-122"/>
              </a:rPr>
              <a:t>是病毒颗粒吸附于细胞到受染细胞释放出子代病毒颗粒所需的最短时间，不同病毒的潜伏期长短不同，</a:t>
            </a:r>
            <a:r>
              <a:rPr lang="zh-CN" altLang="en-US" sz="2800" dirty="0">
                <a:solidFill>
                  <a:srgbClr val="FF0000"/>
                </a:solidFill>
                <a:latin typeface="Arial" panose="020B0604020202020204" pitchFamily="34" charset="0"/>
                <a:ea typeface="SimSun" panose="02010600030101010101" pitchFamily="2" charset="-122"/>
              </a:rPr>
              <a:t>噬菌体以分钟计，动物病毒和植物病毒以小时或天计。</a:t>
            </a:r>
            <a:endParaRPr lang="zh-CN" altLang="en-US" sz="2800" dirty="0">
              <a:solidFill>
                <a:srgbClr val="FF0000"/>
              </a:solidFill>
              <a:latin typeface="Arial" panose="020B0604020202020204" pitchFamily="34" charset="0"/>
              <a:ea typeface="SimSun" panose="02010600030101010101" pitchFamily="2" charset="-122"/>
            </a:endParaRPr>
          </a:p>
          <a:p>
            <a:pPr algn="just">
              <a:spcBef>
                <a:spcPct val="50000"/>
              </a:spcBef>
            </a:pPr>
            <a:r>
              <a:rPr lang="zh-CN" altLang="en-US" sz="2800" dirty="0">
                <a:solidFill>
                  <a:srgbClr val="FFFF00"/>
                </a:solidFill>
                <a:latin typeface="Arial" panose="020B0604020202020204" pitchFamily="34" charset="0"/>
                <a:ea typeface="SimSun" panose="02010600030101010101" pitchFamily="2" charset="-122"/>
              </a:rPr>
              <a:t>     </a:t>
            </a:r>
            <a:r>
              <a:rPr lang="zh-CN" altLang="en-US" sz="2800" dirty="0">
                <a:solidFill>
                  <a:srgbClr val="FF00FF"/>
                </a:solidFill>
                <a:latin typeface="Arial" panose="020B0604020202020204" pitchFamily="34" charset="0"/>
                <a:ea typeface="SimSun" panose="02010600030101010101" pitchFamily="2" charset="-122"/>
              </a:rPr>
              <a:t>裂解量：</a:t>
            </a:r>
            <a:r>
              <a:rPr lang="zh-CN" altLang="en-US" sz="2800" dirty="0">
                <a:latin typeface="Arial" panose="020B0604020202020204" pitchFamily="34" charset="0"/>
                <a:ea typeface="SimSun" panose="02010600030101010101" pitchFamily="2" charset="-122"/>
              </a:rPr>
              <a:t>是每个受染细胞所产生的子代病毒颗粒的平均数目，其值等于潜伏期受染细胞的数目除稳定期受染细胞所释放的全部子代病毒数目，即等于稳定期病毒效价与潜伏期病毒效价之比。通过一步生长曲线测定，</a:t>
            </a:r>
            <a:r>
              <a:rPr lang="zh-CN" altLang="en-US" sz="2800" dirty="0">
                <a:solidFill>
                  <a:srgbClr val="FF0000"/>
                </a:solidFill>
                <a:latin typeface="Arial" panose="020B0604020202020204" pitchFamily="34" charset="0"/>
                <a:ea typeface="SimSun" panose="02010600030101010101" pitchFamily="2" charset="-122"/>
              </a:rPr>
              <a:t>噬菌体的裂解量一般为几十到上百个，植物病毒和动物病毒可达数百乃至上万个</a:t>
            </a:r>
            <a:r>
              <a:rPr lang="zh-CN" altLang="en-US" sz="2800" dirty="0">
                <a:latin typeface="Arial" panose="020B0604020202020204" pitchFamily="34" charset="0"/>
                <a:ea typeface="SimSun" panose="02010600030101010101" pitchFamily="2" charset="-122"/>
              </a:rPr>
              <a:t>。</a:t>
            </a:r>
            <a:endParaRPr lang="zh-CN" altLang="en-US" sz="2800" dirty="0">
              <a:latin typeface="Arial" panose="020B0604020202020204" pitchFamily="34" charset="0"/>
              <a:ea typeface="SimSun" panose="02010600030101010101"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Text Box 3"/>
          <p:cNvSpPr txBox="1"/>
          <p:nvPr/>
        </p:nvSpPr>
        <p:spPr>
          <a:xfrm>
            <a:off x="839788" y="4503738"/>
            <a:ext cx="5105400" cy="457200"/>
          </a:xfrm>
          <a:prstGeom prst="rect">
            <a:avLst/>
          </a:prstGeom>
          <a:noFill/>
          <a:ln w="9525">
            <a:noFill/>
          </a:ln>
        </p:spPr>
        <p:txBody>
          <a:bodyPr>
            <a:spAutoFit/>
          </a:bodyPr>
          <a:p>
            <a:pPr>
              <a:spcBef>
                <a:spcPct val="50000"/>
              </a:spcBef>
            </a:pPr>
            <a:endParaRPr lang="zh-CN" altLang="zh-CN" dirty="0">
              <a:latin typeface="Arial" panose="020B0604020202020204" pitchFamily="34" charset="0"/>
              <a:ea typeface="SimSun" panose="02010600030101010101" pitchFamily="2" charset="-122"/>
            </a:endParaRPr>
          </a:p>
        </p:txBody>
      </p:sp>
      <p:sp>
        <p:nvSpPr>
          <p:cNvPr id="48131" name="Text Box 4"/>
          <p:cNvSpPr txBox="1"/>
          <p:nvPr/>
        </p:nvSpPr>
        <p:spPr>
          <a:xfrm>
            <a:off x="611188" y="3894138"/>
            <a:ext cx="7543800" cy="2227262"/>
          </a:xfrm>
          <a:prstGeom prst="rect">
            <a:avLst/>
          </a:prstGeom>
          <a:noFill/>
          <a:ln w="9525">
            <a:noFill/>
          </a:ln>
        </p:spPr>
        <p:txBody>
          <a:bodyPr>
            <a:spAutoFit/>
          </a:bodyPr>
          <a:p>
            <a:pPr>
              <a:spcBef>
                <a:spcPct val="30000"/>
              </a:spcBef>
            </a:pPr>
            <a:r>
              <a:rPr lang="zh-CN" altLang="en-US" sz="2800" b="1" dirty="0">
                <a:solidFill>
                  <a:srgbClr val="CC0066"/>
                </a:solidFill>
                <a:latin typeface="楷体_GB2312" pitchFamily="49" charset="-122"/>
                <a:ea typeface="楷体_GB2312" pitchFamily="49" charset="-122"/>
              </a:rPr>
              <a:t>温和噬菌体（</a:t>
            </a:r>
            <a:r>
              <a:rPr lang="en-US" altLang="zh-CN" sz="2800" b="1" dirty="0">
                <a:solidFill>
                  <a:srgbClr val="CC0066"/>
                </a:solidFill>
                <a:latin typeface="楷体_GB2312" pitchFamily="49" charset="-122"/>
                <a:ea typeface="楷体_GB2312" pitchFamily="49" charset="-122"/>
              </a:rPr>
              <a:t>temperate phrage</a:t>
            </a:r>
            <a:r>
              <a:rPr lang="zh-CN" altLang="en-US" sz="2800" b="1" dirty="0">
                <a:solidFill>
                  <a:srgbClr val="CC0066"/>
                </a:solidFill>
                <a:latin typeface="楷体_GB2312" pitchFamily="49" charset="-122"/>
                <a:ea typeface="楷体_GB2312" pitchFamily="49" charset="-122"/>
              </a:rPr>
              <a:t>）</a:t>
            </a:r>
            <a:r>
              <a:rPr lang="en-US" altLang="zh-CN" sz="2800" b="1" dirty="0">
                <a:solidFill>
                  <a:srgbClr val="660033"/>
                </a:solidFill>
                <a:latin typeface="Times New Roman" panose="02020603050405020304" pitchFamily="18" charset="0"/>
                <a:ea typeface="楷体_GB2312" pitchFamily="49" charset="-122"/>
              </a:rPr>
              <a:t>——</a:t>
            </a:r>
            <a:r>
              <a:rPr lang="zh-CN" altLang="en-US" sz="2800" b="1" dirty="0">
                <a:latin typeface="楷体_GB2312" pitchFamily="49" charset="-122"/>
                <a:ea typeface="楷体_GB2312" pitchFamily="49" charset="-122"/>
              </a:rPr>
              <a:t>噬菌体感染细胞后，将其核酸整合（插入）到宿主的核</a:t>
            </a:r>
            <a:r>
              <a:rPr lang="en-GB" altLang="zh-CN" sz="2800" b="1" dirty="0">
                <a:latin typeface="楷体_GB2312" pitchFamily="49" charset="-122"/>
                <a:ea typeface="楷体_GB2312" pitchFamily="49" charset="-122"/>
              </a:rPr>
              <a:t>DNA</a:t>
            </a:r>
            <a:r>
              <a:rPr lang="zh-CN" altLang="en-US" sz="2800" b="1" dirty="0">
                <a:latin typeface="楷体_GB2312" pitchFamily="49" charset="-122"/>
                <a:ea typeface="楷体_GB2312" pitchFamily="49" charset="-122"/>
              </a:rPr>
              <a:t>上，并且可以随宿主</a:t>
            </a:r>
            <a:r>
              <a:rPr lang="en-GB" altLang="zh-CN" sz="2800" b="1" dirty="0">
                <a:latin typeface="楷体_GB2312" pitchFamily="49" charset="-122"/>
                <a:ea typeface="楷体_GB2312" pitchFamily="49" charset="-122"/>
              </a:rPr>
              <a:t>DNA</a:t>
            </a:r>
            <a:r>
              <a:rPr lang="zh-CN" altLang="en-GB" sz="2800" b="1" dirty="0">
                <a:latin typeface="楷体_GB2312" pitchFamily="49" charset="-122"/>
                <a:ea typeface="楷体_GB2312" pitchFamily="49" charset="-122"/>
              </a:rPr>
              <a:t>的复制而进行同步复制，在一般情况下，不引起寄主细胞裂解的噬菌体。</a:t>
            </a:r>
            <a:endParaRPr lang="zh-CN" altLang="en-US" sz="2800" b="1" dirty="0">
              <a:latin typeface="Arial" panose="020B0604020202020204" pitchFamily="34" charset="0"/>
              <a:ea typeface="SimSun" panose="02010600030101010101" pitchFamily="2" charset="-122"/>
            </a:endParaRPr>
          </a:p>
        </p:txBody>
      </p:sp>
      <p:sp>
        <p:nvSpPr>
          <p:cNvPr id="48132" name="Text Box 5"/>
          <p:cNvSpPr txBox="1"/>
          <p:nvPr/>
        </p:nvSpPr>
        <p:spPr>
          <a:xfrm>
            <a:off x="611188" y="1989138"/>
            <a:ext cx="7315200" cy="1800225"/>
          </a:xfrm>
          <a:prstGeom prst="rect">
            <a:avLst/>
          </a:prstGeom>
          <a:noFill/>
          <a:ln w="9525">
            <a:noFill/>
          </a:ln>
        </p:spPr>
        <p:txBody>
          <a:bodyPr>
            <a:spAutoFit/>
          </a:bodyPr>
          <a:p>
            <a:pPr>
              <a:spcBef>
                <a:spcPct val="50000"/>
              </a:spcBef>
            </a:pPr>
            <a:r>
              <a:rPr lang="zh-CN" altLang="en-US" sz="2800" b="1" dirty="0">
                <a:solidFill>
                  <a:srgbClr val="CC0066"/>
                </a:solidFill>
                <a:latin typeface="Arial" panose="020B0604020202020204" pitchFamily="34" charset="0"/>
                <a:ea typeface="楷体_GB2312" pitchFamily="49" charset="-122"/>
              </a:rPr>
              <a:t>烈性噬菌体（</a:t>
            </a:r>
            <a:r>
              <a:rPr lang="en-US" altLang="zh-CN" sz="2800" b="1" dirty="0">
                <a:solidFill>
                  <a:srgbClr val="CC0066"/>
                </a:solidFill>
                <a:latin typeface="Arial" panose="020B0604020202020204" pitchFamily="34" charset="0"/>
                <a:ea typeface="楷体_GB2312" pitchFamily="49" charset="-122"/>
              </a:rPr>
              <a:t>virulent phage</a:t>
            </a:r>
            <a:r>
              <a:rPr lang="zh-CN" altLang="en-US" sz="2800" b="1" dirty="0">
                <a:solidFill>
                  <a:srgbClr val="CC00FF"/>
                </a:solidFill>
                <a:latin typeface="Arial" panose="020B0604020202020204" pitchFamily="34" charset="0"/>
                <a:ea typeface="楷体_GB2312" pitchFamily="49" charset="-122"/>
              </a:rPr>
              <a:t>）</a:t>
            </a:r>
            <a:r>
              <a:rPr lang="en-US" altLang="zh-CN" sz="2800" b="1" dirty="0">
                <a:latin typeface="Arial" panose="020B0604020202020204" pitchFamily="34" charset="0"/>
                <a:ea typeface="楷体_GB2312" pitchFamily="49" charset="-122"/>
              </a:rPr>
              <a:t>——</a:t>
            </a:r>
            <a:r>
              <a:rPr lang="zh-CN" altLang="en-US" sz="2800" b="1" dirty="0">
                <a:latin typeface="楷体_GB2312" pitchFamily="49" charset="-122"/>
                <a:ea typeface="楷体_GB2312" pitchFamily="49" charset="-122"/>
              </a:rPr>
              <a:t>感染细胞后</a:t>
            </a:r>
            <a:r>
              <a:rPr lang="en-US" altLang="zh-CN" sz="2800" b="1" dirty="0">
                <a:latin typeface="楷体_GB2312" pitchFamily="49" charset="-122"/>
                <a:ea typeface="楷体_GB2312" pitchFamily="49" charset="-122"/>
              </a:rPr>
              <a:t>,</a:t>
            </a:r>
            <a:r>
              <a:rPr lang="zh-CN" altLang="en-US" sz="2800" b="1" dirty="0">
                <a:latin typeface="Arial" panose="020B0604020202020204" pitchFamily="34" charset="0"/>
                <a:ea typeface="楷体_GB2312" pitchFamily="49" charset="-122"/>
              </a:rPr>
              <a:t>能在寄主细胞内增殖，产生大量子代噬菌体并引起细菌裂解的噬菌体。引起的反应称裂解反应。</a:t>
            </a:r>
            <a:endParaRPr lang="zh-CN" altLang="en-US" sz="2800" b="1" dirty="0">
              <a:latin typeface="Arial" panose="020B0604020202020204" pitchFamily="34" charset="0"/>
              <a:ea typeface="楷体_GB2312" pitchFamily="49" charset="-122"/>
            </a:endParaRPr>
          </a:p>
        </p:txBody>
      </p:sp>
      <p:sp>
        <p:nvSpPr>
          <p:cNvPr id="48133" name="矩形 5"/>
          <p:cNvSpPr/>
          <p:nvPr/>
        </p:nvSpPr>
        <p:spPr>
          <a:xfrm>
            <a:off x="323850" y="260350"/>
            <a:ext cx="7632700" cy="900113"/>
          </a:xfrm>
          <a:prstGeom prst="rect">
            <a:avLst/>
          </a:prstGeom>
          <a:noFill/>
          <a:ln w="9525">
            <a:noFill/>
          </a:ln>
        </p:spPr>
        <p:txBody>
          <a:bodyPr>
            <a:spAutoFit/>
          </a:bodyPr>
          <a:p>
            <a:pPr>
              <a:lnSpc>
                <a:spcPct val="200000"/>
              </a:lnSpc>
            </a:pPr>
            <a:r>
              <a:rPr lang="zh-CN" altLang="en-US" sz="3200" b="1" dirty="0">
                <a:solidFill>
                  <a:srgbClr val="C00000"/>
                </a:solidFill>
                <a:latin typeface="SimSun" panose="02010600030101010101" pitchFamily="2" charset="-122"/>
                <a:ea typeface="SimSun" panose="02010600030101010101" pitchFamily="2" charset="-122"/>
              </a:rPr>
              <a:t>（三）生活史</a:t>
            </a:r>
            <a:r>
              <a:rPr lang="en-US" altLang="zh-CN" sz="3200" b="1" dirty="0">
                <a:solidFill>
                  <a:srgbClr val="C00000"/>
                </a:solidFill>
                <a:latin typeface="SimSun" panose="02010600030101010101" pitchFamily="2" charset="-122"/>
                <a:ea typeface="SimSun" panose="02010600030101010101" pitchFamily="2" charset="-122"/>
              </a:rPr>
              <a:t>-</a:t>
            </a:r>
            <a:r>
              <a:rPr lang="zh-CN" altLang="en-US" sz="3200" b="1" dirty="0">
                <a:solidFill>
                  <a:srgbClr val="C00000"/>
                </a:solidFill>
                <a:latin typeface="SimSun" panose="02010600030101010101" pitchFamily="2" charset="-122"/>
                <a:ea typeface="SimSun" panose="02010600030101010101" pitchFamily="2" charset="-122"/>
              </a:rPr>
              <a:t>以噬菌体为例</a:t>
            </a:r>
            <a:endParaRPr lang="zh-CN" altLang="en-US" sz="3200" b="1" dirty="0">
              <a:solidFill>
                <a:srgbClr val="C00000"/>
              </a:solidFill>
              <a:latin typeface="SimSun" panose="02010600030101010101" pitchFamily="2" charset="-122"/>
              <a:ea typeface="SimSun"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Text Box 7"/>
          <p:cNvSpPr txBox="1"/>
          <p:nvPr/>
        </p:nvSpPr>
        <p:spPr>
          <a:xfrm>
            <a:off x="2051050" y="6237288"/>
            <a:ext cx="4608513" cy="523875"/>
          </a:xfrm>
          <a:prstGeom prst="rect">
            <a:avLst/>
          </a:prstGeom>
          <a:noFill/>
          <a:ln w="9525">
            <a:noFill/>
          </a:ln>
        </p:spPr>
        <p:txBody>
          <a:bodyPr>
            <a:spAutoFit/>
          </a:bodyPr>
          <a:p>
            <a:pPr>
              <a:buNone/>
            </a:pPr>
            <a:r>
              <a:rPr lang="en-US" altLang="zh-CN" sz="2800" b="1" dirty="0">
                <a:solidFill>
                  <a:srgbClr val="0033CC"/>
                </a:solidFill>
                <a:latin typeface="Times New Roman" panose="02020603050405020304" pitchFamily="18" charset="0"/>
                <a:ea typeface="SimSun" panose="02010600030101010101" pitchFamily="2" charset="-122"/>
              </a:rPr>
              <a:t>λ</a:t>
            </a:r>
            <a:r>
              <a:rPr lang="zh-CN" altLang="en-US" sz="2800" b="1" dirty="0">
                <a:solidFill>
                  <a:srgbClr val="0033CC"/>
                </a:solidFill>
                <a:latin typeface="Times New Roman" panose="02020603050405020304" pitchFamily="18" charset="0"/>
                <a:ea typeface="SimSun" panose="02010600030101010101" pitchFamily="2" charset="-122"/>
              </a:rPr>
              <a:t>噬菌体的裂解和溶原途径 </a:t>
            </a:r>
            <a:endParaRPr lang="zh-CN" altLang="en-US" sz="2800" b="1" dirty="0">
              <a:solidFill>
                <a:srgbClr val="0033CC"/>
              </a:solidFill>
              <a:latin typeface="Times New Roman" panose="02020603050405020304" pitchFamily="18" charset="0"/>
              <a:ea typeface="SimSun" panose="02010600030101010101" pitchFamily="2" charset="-122"/>
            </a:endParaRPr>
          </a:p>
        </p:txBody>
      </p:sp>
      <p:sp>
        <p:nvSpPr>
          <p:cNvPr id="49155" name="矩形 4"/>
          <p:cNvSpPr/>
          <p:nvPr/>
        </p:nvSpPr>
        <p:spPr>
          <a:xfrm>
            <a:off x="323850" y="1341438"/>
            <a:ext cx="7559675" cy="215900"/>
          </a:xfrm>
          <a:prstGeom prst="rect">
            <a:avLst/>
          </a:prstGeom>
          <a:solidFill>
            <a:schemeClr val="bg1"/>
          </a:solidFill>
          <a:ln w="12700" cap="flat" cmpd="sng">
            <a:solidFill>
              <a:schemeClr val="bg1"/>
            </a:solidFill>
            <a:prstDash val="solid"/>
            <a:miter/>
            <a:headEnd type="none" w="sm" len="sm"/>
            <a:tailEnd type="none" w="sm" len="sm"/>
          </a:ln>
        </p:spPr>
        <p:txBody>
          <a:bodyPr wrap="none"/>
          <a:p>
            <a:pPr>
              <a:buFontTx/>
            </a:pPr>
            <a:endParaRPr lang="zh-CN" altLang="en-US" dirty="0">
              <a:latin typeface="Arial" panose="020B0604020202020204" pitchFamily="34" charset="0"/>
            </a:endParaRPr>
          </a:p>
        </p:txBody>
      </p:sp>
      <p:pic>
        <p:nvPicPr>
          <p:cNvPr id="49156" name="Picture 2" descr="Temperate bacteriophage"/>
          <p:cNvPicPr>
            <a:picLocks noChangeAspect="1"/>
          </p:cNvPicPr>
          <p:nvPr/>
        </p:nvPicPr>
        <p:blipFill>
          <a:blip r:embed="rId1"/>
          <a:stretch>
            <a:fillRect/>
          </a:stretch>
        </p:blipFill>
        <p:spPr>
          <a:xfrm>
            <a:off x="1403350" y="44450"/>
            <a:ext cx="5318125" cy="5943600"/>
          </a:xfrm>
          <a:prstGeom prst="rect">
            <a:avLst/>
          </a:prstGeom>
          <a:noFill/>
          <a:ln w="9525">
            <a:noFill/>
          </a:ln>
        </p:spPr>
      </p:pic>
      <p:sp>
        <p:nvSpPr>
          <p:cNvPr id="49157" name="矩形 6"/>
          <p:cNvSpPr/>
          <p:nvPr/>
        </p:nvSpPr>
        <p:spPr>
          <a:xfrm>
            <a:off x="971550" y="1773238"/>
            <a:ext cx="1627188" cy="522287"/>
          </a:xfrm>
          <a:prstGeom prst="rect">
            <a:avLst/>
          </a:prstGeom>
          <a:noFill/>
          <a:ln w="9525">
            <a:noFill/>
          </a:ln>
        </p:spPr>
        <p:txBody>
          <a:bodyPr wrap="none">
            <a:spAutoFit/>
          </a:bodyPr>
          <a:p>
            <a:pPr>
              <a:buNone/>
            </a:pPr>
            <a:r>
              <a:rPr lang="zh-CN" altLang="en-US" sz="2800" b="1" dirty="0">
                <a:solidFill>
                  <a:srgbClr val="993300"/>
                </a:solidFill>
                <a:latin typeface="Times New Roman" panose="02020603050405020304" pitchFamily="18" charset="0"/>
                <a:ea typeface="SimSun" panose="02010600030101010101" pitchFamily="2" charset="-122"/>
              </a:rPr>
              <a:t>裂解途径</a:t>
            </a:r>
            <a:endParaRPr lang="zh-CN" altLang="en-US" sz="2800" dirty="0">
              <a:solidFill>
                <a:srgbClr val="993300"/>
              </a:solidFill>
              <a:latin typeface="Arial" panose="020B0604020202020204" pitchFamily="34" charset="0"/>
            </a:endParaRPr>
          </a:p>
        </p:txBody>
      </p:sp>
      <p:sp>
        <p:nvSpPr>
          <p:cNvPr id="49158" name="矩形 7"/>
          <p:cNvSpPr/>
          <p:nvPr/>
        </p:nvSpPr>
        <p:spPr>
          <a:xfrm>
            <a:off x="5364163" y="1825625"/>
            <a:ext cx="1627187" cy="523875"/>
          </a:xfrm>
          <a:prstGeom prst="rect">
            <a:avLst/>
          </a:prstGeom>
          <a:noFill/>
          <a:ln w="9525">
            <a:noFill/>
          </a:ln>
        </p:spPr>
        <p:txBody>
          <a:bodyPr wrap="none">
            <a:spAutoFit/>
          </a:bodyPr>
          <a:p>
            <a:pPr>
              <a:buNone/>
            </a:pPr>
            <a:r>
              <a:rPr lang="zh-CN" altLang="en-US" sz="2800" b="1" dirty="0">
                <a:solidFill>
                  <a:srgbClr val="993300"/>
                </a:solidFill>
                <a:latin typeface="Times New Roman" panose="02020603050405020304" pitchFamily="18" charset="0"/>
                <a:ea typeface="SimSun" panose="02010600030101010101" pitchFamily="2" charset="-122"/>
              </a:rPr>
              <a:t>溶原途径</a:t>
            </a:r>
            <a:endParaRPr lang="zh-CN" altLang="en-US" dirty="0">
              <a:solidFill>
                <a:srgbClr val="993300"/>
              </a:solidFill>
              <a:latin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252413" y="1700213"/>
            <a:ext cx="8424862" cy="831850"/>
          </a:xfrm>
          <a:prstGeom prst="rect">
            <a:avLst/>
          </a:prstGeom>
          <a:noFill/>
          <a:ln w="9525">
            <a:noFill/>
          </a:ln>
        </p:spPr>
        <p:txBody>
          <a:bodyPr anchor="ctr" anchorCtr="0">
            <a:spAutoFit/>
          </a:bodyPr>
          <a:p>
            <a:r>
              <a:rPr lang="zh-CN" altLang="en-US" sz="2400" dirty="0">
                <a:latin typeface="Arial" panose="020B0604020202020204" pitchFamily="34" charset="0"/>
                <a:ea typeface="SimSun" panose="02010600030101010101" pitchFamily="2" charset="-122"/>
              </a:rPr>
              <a:t>    温和噬菌体与细菌共存的特性称为溶原性被侵染的细胞被称作溶原性细胞或溶原菌引起的反应称</a:t>
            </a:r>
            <a:r>
              <a:rPr lang="zh-CN" altLang="en-US" sz="2400" dirty="0">
                <a:solidFill>
                  <a:srgbClr val="FF00FF"/>
                </a:solidFill>
                <a:latin typeface="Arial" panose="020B0604020202020204" pitchFamily="34" charset="0"/>
                <a:ea typeface="SimSun" panose="02010600030101010101" pitchFamily="2" charset="-122"/>
              </a:rPr>
              <a:t>溶源性反应</a:t>
            </a:r>
            <a:r>
              <a:rPr lang="zh-CN" altLang="en-US" sz="2400" dirty="0">
                <a:latin typeface="Arial" panose="020B0604020202020204" pitchFamily="34" charset="0"/>
                <a:ea typeface="SimSun" panose="02010600030101010101" pitchFamily="2" charset="-122"/>
              </a:rPr>
              <a:t>。</a:t>
            </a:r>
            <a:endParaRPr lang="zh-CN" altLang="en-US" sz="2400" dirty="0">
              <a:latin typeface="Arial" panose="020B0604020202020204" pitchFamily="34" charset="0"/>
              <a:ea typeface="SimSun" panose="02010600030101010101" pitchFamily="2" charset="-122"/>
            </a:endParaRPr>
          </a:p>
        </p:txBody>
      </p:sp>
      <p:sp>
        <p:nvSpPr>
          <p:cNvPr id="50179" name="矩形 2"/>
          <p:cNvSpPr/>
          <p:nvPr/>
        </p:nvSpPr>
        <p:spPr>
          <a:xfrm>
            <a:off x="395288" y="692150"/>
            <a:ext cx="7488237" cy="585788"/>
          </a:xfrm>
          <a:prstGeom prst="rect">
            <a:avLst/>
          </a:prstGeom>
          <a:noFill/>
          <a:ln w="9525">
            <a:noFill/>
          </a:ln>
        </p:spPr>
        <p:txBody>
          <a:bodyPr>
            <a:spAutoFit/>
          </a:bodyPr>
          <a:p>
            <a:pPr>
              <a:buNone/>
            </a:pPr>
            <a:r>
              <a:rPr lang="zh-CN" altLang="en-US" sz="3200" b="1" dirty="0">
                <a:solidFill>
                  <a:srgbClr val="993300"/>
                </a:solidFill>
                <a:latin typeface="Arial" panose="020B0604020202020204" pitchFamily="34" charset="0"/>
                <a:ea typeface="SimSun" panose="02010600030101010101" pitchFamily="2" charset="-122"/>
              </a:rPr>
              <a:t>溶原性（</a:t>
            </a:r>
            <a:r>
              <a:rPr lang="en-US" altLang="zh-CN" sz="3200" b="1" dirty="0">
                <a:solidFill>
                  <a:srgbClr val="993300"/>
                </a:solidFill>
                <a:latin typeface="Arial" panose="020B0604020202020204" pitchFamily="34" charset="0"/>
                <a:ea typeface="SimSun" panose="02010600030101010101" pitchFamily="2" charset="-122"/>
              </a:rPr>
              <a:t>lysogeny</a:t>
            </a:r>
            <a:r>
              <a:rPr lang="zh-CN" altLang="en-US" sz="3200" b="1" dirty="0">
                <a:solidFill>
                  <a:srgbClr val="993300"/>
                </a:solidFill>
                <a:latin typeface="Arial" panose="020B0604020202020204" pitchFamily="34" charset="0"/>
                <a:ea typeface="SimSun" panose="02010600030101010101" pitchFamily="2" charset="-122"/>
              </a:rPr>
              <a:t>）</a:t>
            </a:r>
            <a:endParaRPr lang="zh-CN" altLang="en-US" sz="3200" b="1" dirty="0">
              <a:solidFill>
                <a:srgbClr val="993300"/>
              </a:solidFill>
              <a:latin typeface="Arial" panose="020B0604020202020204" pitchFamily="34" charset="0"/>
              <a:ea typeface="SimSun" panose="02010600030101010101" pitchFamily="2" charset="-122"/>
            </a:endParaRPr>
          </a:p>
        </p:txBody>
      </p:sp>
      <p:sp>
        <p:nvSpPr>
          <p:cNvPr id="4" name="Text Box 3"/>
          <p:cNvSpPr txBox="1">
            <a:spLocks noChangeArrowheads="1"/>
          </p:cNvSpPr>
          <p:nvPr/>
        </p:nvSpPr>
        <p:spPr bwMode="auto">
          <a:xfrm>
            <a:off x="323850" y="2667000"/>
            <a:ext cx="8388350" cy="3786188"/>
          </a:xfrm>
          <a:prstGeom prst="rect">
            <a:avLst/>
          </a:prstGeom>
          <a:noFill/>
          <a:ln w="9525">
            <a:noFill/>
            <a:miter lim="800000"/>
          </a:ln>
          <a:effectLst/>
        </p:spPr>
        <p:txBody>
          <a:bodyPr wrap="square">
            <a:spAutoFit/>
          </a:bodyPr>
          <a:lstStyle/>
          <a:p>
            <a:pPr marR="0" algn="just" defTabSz="914400">
              <a:buClrTx/>
              <a:buSzTx/>
              <a:buFont typeface="Arial" panose="020B0604020202020204" pitchFamily="34" charset="0"/>
              <a:buNone/>
              <a:defRPr/>
            </a:pPr>
            <a:r>
              <a:rPr kumimoji="0" lang="zh-CN" altLang="en-US" sz="2400" kern="1200" cap="none" spc="0" normalizeH="0" baseline="0" noProof="0" dirty="0" smtClean="0">
                <a:solidFill>
                  <a:srgbClr val="FF00FF"/>
                </a:solidFill>
                <a:latin typeface="SimSun" panose="02010600030101010101" pitchFamily="2" charset="-122"/>
                <a:ea typeface="SimSun" panose="02010600030101010101" pitchFamily="2" charset="-122"/>
                <a:cs typeface="Arial" panose="020B0604020202020204" pitchFamily="34" charset="0"/>
              </a:rPr>
              <a:t>特点：</a:t>
            </a:r>
            <a:endParaRPr kumimoji="0" lang="zh-CN" altLang="en-US" sz="2400" kern="1200" cap="none" spc="0" normalizeH="0" baseline="0" noProof="0" dirty="0" smtClean="0">
              <a:solidFill>
                <a:srgbClr val="FF00FF"/>
              </a:solidFill>
              <a:latin typeface="SimSun" panose="02010600030101010101" pitchFamily="2" charset="-122"/>
              <a:ea typeface="SimSun" panose="02010600030101010101" pitchFamily="2" charset="-122"/>
              <a:cs typeface="Arial" panose="020B0604020202020204" pitchFamily="34" charset="0"/>
            </a:endParaRPr>
          </a:p>
          <a:p>
            <a:pPr marR="0" algn="just" defTabSz="914400">
              <a:buClrTx/>
              <a:buSzTx/>
              <a:buFont typeface="Arial" panose="020B0604020202020204" pitchFamily="34" charset="0"/>
              <a:buNone/>
              <a:defRPr/>
            </a:pPr>
            <a:r>
              <a:rPr kumimoji="0" lang="zh-CN" altLang="en-US"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rPr>
              <a:t>    （</a:t>
            </a:r>
            <a:r>
              <a:rPr kumimoji="0" lang="en-US" altLang="zh-CN"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rPr>
              <a:t>1</a:t>
            </a:r>
            <a:r>
              <a:rPr kumimoji="0" lang="zh-CN" altLang="en-US"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rPr>
              <a:t>）溶原性转变：温和噬菌体在菌体细胞内以前噬菌体形式存在可导致宿主细胞的表型改变，这种改变与其生命周期是否完成没有直接关系，这种改变称为溶原性转变。 </a:t>
            </a:r>
            <a:endParaRPr kumimoji="0" lang="zh-CN" altLang="en-US"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endParaRPr>
          </a:p>
          <a:p>
            <a:pPr marR="0" algn="just" defTabSz="914400">
              <a:buClrTx/>
              <a:buSzTx/>
              <a:buFont typeface="Arial" panose="020B0604020202020204" pitchFamily="34" charset="0"/>
              <a:buNone/>
              <a:defRPr/>
            </a:pPr>
            <a:r>
              <a:rPr kumimoji="0" lang="zh-CN" altLang="en-US"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rPr>
              <a:t>    （</a:t>
            </a:r>
            <a:r>
              <a:rPr kumimoji="0" lang="en-US" altLang="zh-CN"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rPr>
              <a:t>2</a:t>
            </a:r>
            <a:r>
              <a:rPr kumimoji="0" lang="zh-CN" altLang="en-US"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rPr>
              <a:t>）免疫作用：</a:t>
            </a:r>
            <a:r>
              <a:rPr kumimoji="0" lang="zh-CN" altLang="en-US" sz="2400" u="heavy" kern="1200" cap="none" spc="0" normalizeH="0" baseline="0" noProof="0" dirty="0" smtClean="0">
                <a:uFill>
                  <a:solidFill>
                    <a:srgbClr val="0033CC"/>
                  </a:solidFill>
                </a:uFill>
                <a:latin typeface="SimSun" panose="02010600030101010101" pitchFamily="2" charset="-122"/>
                <a:ea typeface="SimSun" panose="02010600030101010101" pitchFamily="2" charset="-122"/>
                <a:cs typeface="Arial" panose="020B0604020202020204" pitchFamily="34" charset="0"/>
              </a:rPr>
              <a:t>前噬菌体基因还导致溶原性细菌对同类型噬菌体的侵染具有免疫作用，阻止携带与溶原性菌体所含的前噬菌体</a:t>
            </a:r>
            <a:r>
              <a:rPr kumimoji="0" lang="en-US" altLang="zh-CN" sz="2400" u="heavy" kern="1200" cap="none" spc="0" normalizeH="0" baseline="0" noProof="0" dirty="0" smtClean="0">
                <a:uFill>
                  <a:solidFill>
                    <a:srgbClr val="0033CC"/>
                  </a:solidFill>
                </a:uFill>
                <a:latin typeface="SimSun" panose="02010600030101010101" pitchFamily="2" charset="-122"/>
                <a:ea typeface="SimSun" panose="02010600030101010101" pitchFamily="2" charset="-122"/>
                <a:cs typeface="Arial" panose="020B0604020202020204" pitchFamily="34" charset="0"/>
              </a:rPr>
              <a:t>DNA</a:t>
            </a:r>
            <a:r>
              <a:rPr kumimoji="0" lang="zh-CN" altLang="en-US" sz="2400" u="heavy" kern="1200" cap="none" spc="0" normalizeH="0" baseline="0" noProof="0" dirty="0" smtClean="0">
                <a:uFill>
                  <a:solidFill>
                    <a:srgbClr val="0033CC"/>
                  </a:solidFill>
                </a:uFill>
                <a:latin typeface="SimSun" panose="02010600030101010101" pitchFamily="2" charset="-122"/>
                <a:ea typeface="SimSun" panose="02010600030101010101" pitchFamily="2" charset="-122"/>
                <a:cs typeface="Arial" panose="020B0604020202020204" pitchFamily="34" charset="0"/>
              </a:rPr>
              <a:t>相同的噬菌体的吸附和生物合成，但这种免疫作用不能阻止溶原菌体被别种类型的温和噬菌体或烈性噬菌体所侵染。</a:t>
            </a:r>
            <a:r>
              <a:rPr kumimoji="0" lang="zh-CN" altLang="en-US"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rPr>
              <a:t>前噬菌体基因的表达可以产生一种</a:t>
            </a:r>
            <a:r>
              <a:rPr kumimoji="0" lang="en-US" altLang="zh-CN"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rPr>
              <a:t>λ</a:t>
            </a:r>
            <a:r>
              <a:rPr kumimoji="0" lang="zh-CN" altLang="en-US"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rPr>
              <a:t>阻遏蛋白，抑制该病毒自身在菌体内的复制作用。</a:t>
            </a:r>
            <a:endParaRPr kumimoji="0" lang="zh-CN" altLang="en-US" sz="2400" kern="1200" cap="none" spc="0" normalizeH="0" baseline="0" noProof="0" dirty="0" smtClean="0">
              <a:latin typeface="SimSun" panose="02010600030101010101" pitchFamily="2" charset="-122"/>
              <a:ea typeface="SimSun" panose="02010600030101010101" pitchFamily="2" charset="-122"/>
              <a:cs typeface="Arial" panose="020B0604020202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Text Box 3"/>
          <p:cNvSpPr txBox="1"/>
          <p:nvPr/>
        </p:nvSpPr>
        <p:spPr>
          <a:xfrm>
            <a:off x="1676400" y="3429000"/>
            <a:ext cx="3429000" cy="457200"/>
          </a:xfrm>
          <a:prstGeom prst="rect">
            <a:avLst/>
          </a:prstGeom>
          <a:noFill/>
          <a:ln w="9525">
            <a:noFill/>
          </a:ln>
        </p:spPr>
        <p:txBody>
          <a:bodyPr>
            <a:spAutoFit/>
          </a:bodyPr>
          <a:p>
            <a:pPr>
              <a:spcBef>
                <a:spcPct val="50000"/>
              </a:spcBef>
            </a:pPr>
            <a:endParaRPr lang="zh-CN" altLang="zh-CN" dirty="0">
              <a:latin typeface="Arial" panose="020B0604020202020204" pitchFamily="34" charset="0"/>
              <a:ea typeface="SimSun" panose="02010600030101010101" pitchFamily="2" charset="-122"/>
            </a:endParaRPr>
          </a:p>
        </p:txBody>
      </p:sp>
      <p:sp>
        <p:nvSpPr>
          <p:cNvPr id="51203" name="Text Box 4"/>
          <p:cNvSpPr txBox="1"/>
          <p:nvPr/>
        </p:nvSpPr>
        <p:spPr>
          <a:xfrm>
            <a:off x="2843213" y="2349500"/>
            <a:ext cx="3810000" cy="2461260"/>
          </a:xfrm>
          <a:prstGeom prst="rect">
            <a:avLst/>
          </a:prstGeom>
          <a:noFill/>
          <a:ln w="9525">
            <a:noFill/>
          </a:ln>
        </p:spPr>
        <p:txBody>
          <a:bodyPr>
            <a:spAutoFit/>
          </a:bodyPr>
          <a:p>
            <a:pPr>
              <a:spcBef>
                <a:spcPct val="50000"/>
              </a:spcBef>
              <a:buFont typeface="Wingdings" panose="05000000000000000000" pitchFamily="2" charset="2"/>
              <a:buChar char="p"/>
            </a:pPr>
            <a:r>
              <a:rPr lang="zh-CN" altLang="en-US" sz="2800" dirty="0">
                <a:solidFill>
                  <a:schemeClr val="tx2"/>
                </a:solidFill>
                <a:latin typeface="Arial" panose="020B0604020202020204" pitchFamily="34" charset="0"/>
                <a:ea typeface="SimSun" panose="02010600030101010101" pitchFamily="2" charset="-122"/>
              </a:rPr>
              <a:t>包</a:t>
            </a:r>
            <a:r>
              <a:rPr lang="zh-CN" altLang="en-US" sz="2800" dirty="0">
                <a:solidFill>
                  <a:schemeClr val="tx2"/>
                </a:solidFill>
                <a:latin typeface="Arial" panose="020B0604020202020204" pitchFamily="34" charset="0"/>
                <a:ea typeface="SimSun" panose="02010600030101010101" pitchFamily="2" charset="-122"/>
              </a:rPr>
              <a:t>涵体</a:t>
            </a:r>
            <a:endParaRPr lang="zh-CN" altLang="en-US" sz="2800" dirty="0">
              <a:solidFill>
                <a:schemeClr val="tx2"/>
              </a:solidFill>
              <a:latin typeface="Arial" panose="020B0604020202020204" pitchFamily="34" charset="0"/>
              <a:ea typeface="SimSun" panose="02010600030101010101" pitchFamily="2" charset="-122"/>
            </a:endParaRPr>
          </a:p>
          <a:p>
            <a:pPr>
              <a:spcBef>
                <a:spcPct val="50000"/>
              </a:spcBef>
              <a:buFont typeface="Wingdings" panose="05000000000000000000" pitchFamily="2" charset="2"/>
              <a:buChar char="p"/>
            </a:pPr>
            <a:r>
              <a:rPr lang="zh-CN" altLang="en-US" sz="2800" dirty="0">
                <a:solidFill>
                  <a:schemeClr val="tx2"/>
                </a:solidFill>
                <a:latin typeface="Arial" panose="020B0604020202020204" pitchFamily="34" charset="0"/>
                <a:ea typeface="SimSun" panose="02010600030101010101" pitchFamily="2" charset="-122"/>
              </a:rPr>
              <a:t>噬菌斑</a:t>
            </a:r>
            <a:endParaRPr lang="zh-CN" altLang="en-US" sz="2800" dirty="0">
              <a:solidFill>
                <a:schemeClr val="tx2"/>
              </a:solidFill>
              <a:latin typeface="Arial" panose="020B0604020202020204" pitchFamily="34" charset="0"/>
              <a:ea typeface="SimSun" panose="02010600030101010101" pitchFamily="2" charset="-122"/>
            </a:endParaRPr>
          </a:p>
          <a:p>
            <a:pPr>
              <a:spcBef>
                <a:spcPct val="50000"/>
              </a:spcBef>
              <a:buFont typeface="Wingdings" panose="05000000000000000000" pitchFamily="2" charset="2"/>
              <a:buChar char="p"/>
            </a:pPr>
            <a:r>
              <a:rPr lang="zh-CN" altLang="en-US" sz="2800" dirty="0">
                <a:solidFill>
                  <a:schemeClr val="tx2"/>
                </a:solidFill>
                <a:latin typeface="Arial" panose="020B0604020202020204" pitchFamily="34" charset="0"/>
                <a:ea typeface="SimSun" panose="02010600030101010101" pitchFamily="2" charset="-122"/>
              </a:rPr>
              <a:t>病斑和空斑</a:t>
            </a:r>
            <a:endParaRPr lang="zh-CN" altLang="en-US" sz="2800" dirty="0">
              <a:solidFill>
                <a:schemeClr val="tx2"/>
              </a:solidFill>
              <a:latin typeface="Arial" panose="020B0604020202020204" pitchFamily="34" charset="0"/>
              <a:ea typeface="SimSun" panose="02010600030101010101" pitchFamily="2" charset="-122"/>
            </a:endParaRPr>
          </a:p>
          <a:p>
            <a:pPr>
              <a:spcBef>
                <a:spcPct val="50000"/>
              </a:spcBef>
              <a:buFont typeface="Wingdings" panose="05000000000000000000" pitchFamily="2" charset="2"/>
              <a:buChar char="p"/>
            </a:pPr>
            <a:r>
              <a:rPr lang="zh-CN" altLang="en-US" sz="2800" dirty="0">
                <a:solidFill>
                  <a:schemeClr val="tx2"/>
                </a:solidFill>
                <a:latin typeface="Arial" panose="020B0604020202020204" pitchFamily="34" charset="0"/>
                <a:ea typeface="SimSun" panose="02010600030101010101" pitchFamily="2" charset="-122"/>
              </a:rPr>
              <a:t>枯斑 </a:t>
            </a:r>
            <a:endParaRPr lang="zh-CN" altLang="en-US" sz="2800" dirty="0">
              <a:solidFill>
                <a:schemeClr val="tx2"/>
              </a:solidFill>
              <a:latin typeface="Arial" panose="020B0604020202020204" pitchFamily="34" charset="0"/>
              <a:ea typeface="SimSun" panose="02010600030101010101" pitchFamily="2" charset="-122"/>
            </a:endParaRPr>
          </a:p>
        </p:txBody>
      </p:sp>
      <p:sp>
        <p:nvSpPr>
          <p:cNvPr id="5" name="矩形 4"/>
          <p:cNvSpPr/>
          <p:nvPr/>
        </p:nvSpPr>
        <p:spPr>
          <a:xfrm>
            <a:off x="468313" y="576263"/>
            <a:ext cx="4248150" cy="584200"/>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3200" b="1" i="0" u="none" strike="noStrike" kern="0" cap="none" spc="0" normalizeH="0" baseline="0" noProof="0" dirty="0" smtClean="0">
                <a:ln>
                  <a:noFill/>
                </a:ln>
                <a:solidFill>
                  <a:srgbClr val="330066"/>
                </a:solidFill>
                <a:effectLst/>
                <a:uLnTx/>
                <a:uFillTx/>
                <a:latin typeface="Arial" panose="020B0604020202020204"/>
                <a:ea typeface="SimSun" panose="02010600030101010101" pitchFamily="2" charset="-122"/>
                <a:cs typeface="Arial" panose="020B0604020202020204" pitchFamily="34" charset="0"/>
              </a:rPr>
              <a:t>五、群体形态</a:t>
            </a:r>
            <a:endParaRPr kumimoji="0" lang="zh-CN" altLang="en-US" sz="3200" b="1" i="0" u="none" strike="noStrike" kern="0" cap="none" spc="0" normalizeH="0" baseline="0" noProof="0" dirty="0" smtClean="0">
              <a:ln>
                <a:noFill/>
              </a:ln>
              <a:solidFill>
                <a:srgbClr val="330066"/>
              </a:solidFill>
              <a:effectLst/>
              <a:uLnTx/>
              <a:uFillTx/>
              <a:latin typeface="Arial" panose="020B0604020202020204"/>
              <a:ea typeface="SimSun" panose="02010600030101010101" pitchFamily="2" charset="-122"/>
              <a:cs typeface="Arial" panose="020B060402020202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3"/>
          <p:cNvSpPr/>
          <p:nvPr/>
        </p:nvSpPr>
        <p:spPr>
          <a:xfrm>
            <a:off x="269875" y="1652588"/>
            <a:ext cx="8334375" cy="1323975"/>
          </a:xfrm>
          <a:prstGeom prst="rect">
            <a:avLst/>
          </a:prstGeom>
          <a:noFill/>
          <a:ln w="9525">
            <a:noFill/>
          </a:ln>
        </p:spPr>
        <p:txBody>
          <a:bodyPr>
            <a:spAutoFit/>
          </a:bodyPr>
          <a:p>
            <a:pPr>
              <a:spcBef>
                <a:spcPct val="20000"/>
              </a:spcBef>
            </a:pPr>
            <a:r>
              <a:rPr lang="zh-CN" altLang="en-US" sz="2000" b="1" dirty="0">
                <a:latin typeface="Arial" panose="020B0604020202020204" pitchFamily="34" charset="0"/>
                <a:ea typeface="SimSun" panose="02010600030101010101" pitchFamily="2" charset="-122"/>
                <a:sym typeface="Monotype Sorts" panose="01010601010101010101" pitchFamily="2" charset="2"/>
              </a:rPr>
              <a:t>概念：宿主细胞经病毒感染后形成的光学显微镜下可见的大小、形态、数量不等的蛋白质结晶体，称为包涵体。在宿主细胞内形成包涵体是病毒的特征，不同的病毒其形成的包涵体具有不同的形态、结构和特性，可用于分类鉴定。</a:t>
            </a:r>
            <a:endParaRPr lang="zh-CN" altLang="en-US" sz="2000" b="1" dirty="0">
              <a:latin typeface="Arial" panose="020B0604020202020204" pitchFamily="34" charset="0"/>
              <a:ea typeface="SimSun" panose="02010600030101010101" pitchFamily="2" charset="-122"/>
              <a:sym typeface="Monotype Sorts" panose="01010601010101010101" pitchFamily="2" charset="2"/>
            </a:endParaRPr>
          </a:p>
        </p:txBody>
      </p:sp>
      <p:sp>
        <p:nvSpPr>
          <p:cNvPr id="52227" name="Text Box 4"/>
          <p:cNvSpPr txBox="1"/>
          <p:nvPr/>
        </p:nvSpPr>
        <p:spPr>
          <a:xfrm>
            <a:off x="269875" y="3081338"/>
            <a:ext cx="8153400" cy="1323975"/>
          </a:xfrm>
          <a:prstGeom prst="rect">
            <a:avLst/>
          </a:prstGeom>
          <a:noFill/>
          <a:ln w="9525">
            <a:noFill/>
          </a:ln>
        </p:spPr>
        <p:txBody>
          <a:bodyPr>
            <a:spAutoFit/>
          </a:bodyPr>
          <a:p>
            <a:pPr>
              <a:spcBef>
                <a:spcPct val="50000"/>
              </a:spcBef>
            </a:pPr>
            <a:r>
              <a:rPr lang="zh-CN" altLang="en-US" sz="2000" b="1" dirty="0">
                <a:latin typeface="Arial" panose="020B0604020202020204" pitchFamily="34" charset="0"/>
                <a:ea typeface="SimSun" panose="02010600030101010101" pitchFamily="2" charset="-122"/>
              </a:rPr>
              <a:t>包涵体在细胞中的形成部位：位于细胞核内</a:t>
            </a:r>
            <a:r>
              <a:rPr lang="en-US" altLang="zh-CN" sz="2000" b="1" dirty="0">
                <a:latin typeface="Arial" panose="020B0604020202020204" pitchFamily="34" charset="0"/>
                <a:ea typeface="SimSun" panose="02010600030101010101" pitchFamily="2" charset="-122"/>
              </a:rPr>
              <a:t>—</a:t>
            </a:r>
            <a:r>
              <a:rPr lang="zh-CN" altLang="en-US" sz="2000" b="1" dirty="0">
                <a:latin typeface="Arial" panose="020B0604020202020204" pitchFamily="34" charset="0"/>
                <a:ea typeface="SimSun" panose="02010600030101010101" pitchFamily="2" charset="-122"/>
              </a:rPr>
              <a:t>如疱疹病毒</a:t>
            </a:r>
            <a:endParaRPr lang="zh-CN" altLang="en-US" sz="2000" b="1" dirty="0">
              <a:latin typeface="Arial" panose="020B0604020202020204" pitchFamily="34" charset="0"/>
              <a:ea typeface="SimSun" panose="02010600030101010101" pitchFamily="2" charset="-122"/>
            </a:endParaRPr>
          </a:p>
          <a:p>
            <a:pPr>
              <a:spcBef>
                <a:spcPct val="50000"/>
              </a:spcBef>
            </a:pPr>
            <a:r>
              <a:rPr lang="zh-CN" altLang="en-US" sz="2000" b="1" dirty="0">
                <a:latin typeface="Arial" panose="020B0604020202020204" pitchFamily="34" charset="0"/>
                <a:ea typeface="SimSun" panose="02010600030101010101" pitchFamily="2" charset="-122"/>
              </a:rPr>
              <a:t>                                                位于细胞质内</a:t>
            </a:r>
            <a:r>
              <a:rPr lang="en-US" altLang="zh-CN" sz="2000" b="1" dirty="0">
                <a:latin typeface="Arial" panose="020B0604020202020204" pitchFamily="34" charset="0"/>
                <a:ea typeface="SimSun" panose="02010600030101010101" pitchFamily="2" charset="-122"/>
              </a:rPr>
              <a:t>—</a:t>
            </a:r>
            <a:r>
              <a:rPr lang="zh-CN" altLang="en-US" sz="2000" b="1" dirty="0">
                <a:latin typeface="Arial" panose="020B0604020202020204" pitchFamily="34" charset="0"/>
                <a:ea typeface="SimSun" panose="02010600030101010101" pitchFamily="2" charset="-122"/>
              </a:rPr>
              <a:t>如狂犬病毒等</a:t>
            </a:r>
            <a:endParaRPr lang="zh-CN" altLang="en-US" sz="2000" b="1" dirty="0">
              <a:latin typeface="Arial" panose="020B0604020202020204" pitchFamily="34" charset="0"/>
              <a:ea typeface="SimSun" panose="02010600030101010101" pitchFamily="2" charset="-122"/>
            </a:endParaRPr>
          </a:p>
          <a:p>
            <a:pPr>
              <a:spcBef>
                <a:spcPct val="50000"/>
              </a:spcBef>
            </a:pPr>
            <a:r>
              <a:rPr lang="zh-CN" altLang="en-US" sz="2000" b="1" dirty="0">
                <a:latin typeface="Arial" panose="020B0604020202020204" pitchFamily="34" charset="0"/>
                <a:ea typeface="SimSun" panose="02010600030101010101" pitchFamily="2" charset="-122"/>
              </a:rPr>
              <a:t>                                                胞核内胞质都有</a:t>
            </a:r>
            <a:r>
              <a:rPr lang="en-US" altLang="zh-CN" sz="2000" b="1" dirty="0">
                <a:latin typeface="Arial" panose="020B0604020202020204" pitchFamily="34" charset="0"/>
                <a:ea typeface="SimSun" panose="02010600030101010101" pitchFamily="2" charset="-122"/>
              </a:rPr>
              <a:t>—</a:t>
            </a:r>
            <a:r>
              <a:rPr lang="zh-CN" altLang="en-US" sz="2000" b="1" dirty="0">
                <a:latin typeface="Arial" panose="020B0604020202020204" pitchFamily="34" charset="0"/>
                <a:ea typeface="SimSun" panose="02010600030101010101" pitchFamily="2" charset="-122"/>
              </a:rPr>
              <a:t>麻疹病毒</a:t>
            </a:r>
            <a:r>
              <a:rPr lang="zh-CN" altLang="en-US" sz="2000" dirty="0">
                <a:latin typeface="Arial" panose="020B0604020202020204" pitchFamily="34" charset="0"/>
                <a:ea typeface="SimSun" panose="02010600030101010101" pitchFamily="2" charset="-122"/>
              </a:rPr>
              <a:t>                              </a:t>
            </a:r>
            <a:endParaRPr lang="zh-CN" altLang="en-US" sz="2000" dirty="0">
              <a:latin typeface="Arial" panose="020B0604020202020204" pitchFamily="34" charset="0"/>
              <a:ea typeface="SimSun" panose="02010600030101010101" pitchFamily="2" charset="-122"/>
            </a:endParaRPr>
          </a:p>
        </p:txBody>
      </p:sp>
      <p:sp>
        <p:nvSpPr>
          <p:cNvPr id="7" name="矩形 6"/>
          <p:cNvSpPr/>
          <p:nvPr/>
        </p:nvSpPr>
        <p:spPr>
          <a:xfrm>
            <a:off x="252413" y="765175"/>
            <a:ext cx="6767513" cy="58420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3200" b="1" i="0" u="none" strike="noStrike" kern="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200" b="1" i="0" u="none" strike="noStrike" kern="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3200" b="1" i="0" u="none" strike="noStrike" kern="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）包涵体</a:t>
            </a:r>
            <a:r>
              <a:rPr kumimoji="0" lang="zh-CN" altLang="en-US" sz="3200" b="1" i="0" u="none" strike="noStrike" kern="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onotype Sorts" panose="01010601010101010101" pitchFamily="2" charset="2"/>
              </a:rPr>
              <a:t>（</a:t>
            </a:r>
            <a:r>
              <a:rPr kumimoji="0" lang="en-US" altLang="zh-CN" sz="3200" b="1" i="0" u="none" strike="noStrike" kern="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onotype Sorts" panose="01010601010101010101" pitchFamily="2" charset="2"/>
              </a:rPr>
              <a:t>inclusion body</a:t>
            </a:r>
            <a:r>
              <a:rPr kumimoji="0" lang="zh-CN" altLang="en-US" sz="3200" b="1" i="0" u="none" strike="noStrike" kern="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onotype Sorts" panose="01010601010101010101" pitchFamily="2" charset="2"/>
              </a:rPr>
              <a:t>）</a:t>
            </a:r>
            <a:endParaRPr kumimoji="0" lang="zh-CN" altLang="en-US" sz="3200" b="1" i="0" u="none" strike="noStrike" kern="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onotype Sorts" panose="01010601010101010101" pitchFamily="2" charset="2"/>
            </a:endParaRPr>
          </a:p>
        </p:txBody>
      </p:sp>
      <p:pic>
        <p:nvPicPr>
          <p:cNvPr id="2" name="图片 1"/>
          <p:cNvPicPr>
            <a:picLocks noChangeAspect="1"/>
          </p:cNvPicPr>
          <p:nvPr/>
        </p:nvPicPr>
        <p:blipFill>
          <a:blip r:embed="rId1"/>
          <a:stretch>
            <a:fillRect/>
          </a:stretch>
        </p:blipFill>
        <p:spPr>
          <a:xfrm>
            <a:off x="971550" y="4510405"/>
            <a:ext cx="7350760" cy="233743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p:nvPr>
        </p:nvSpPr>
        <p:spPr>
          <a:xfrm>
            <a:off x="4643438" y="639763"/>
            <a:ext cx="3814762" cy="762000"/>
          </a:xfrm>
        </p:spPr>
        <p:txBody>
          <a:bodyPr vert="horz" wrap="square" lIns="91440" tIns="45720" rIns="91440" bIns="45720" anchor="b" anchorCtr="0"/>
          <a:p>
            <a:pPr algn="just"/>
            <a:r>
              <a:rPr lang="en-US" altLang="zh-CN" sz="3200" dirty="0">
                <a:solidFill>
                  <a:srgbClr val="FF0000"/>
                </a:solidFill>
                <a:ea typeface="SimSun" panose="02010600030101010101" pitchFamily="2" charset="-122"/>
              </a:rPr>
              <a:t>(2)</a:t>
            </a:r>
            <a:r>
              <a:rPr lang="zh-CN" altLang="en-US" sz="3200" dirty="0">
                <a:solidFill>
                  <a:srgbClr val="FF0000"/>
                </a:solidFill>
                <a:ea typeface="SimSun" panose="02010600030101010101" pitchFamily="2" charset="-122"/>
              </a:rPr>
              <a:t>噬菌斑</a:t>
            </a:r>
            <a:r>
              <a:rPr lang="en-US" altLang="zh-CN" sz="3200" dirty="0">
                <a:solidFill>
                  <a:srgbClr val="FF0000"/>
                </a:solidFill>
                <a:ea typeface="SimSun" panose="02010600030101010101" pitchFamily="2" charset="-122"/>
              </a:rPr>
              <a:t>(plaque)</a:t>
            </a:r>
            <a:endParaRPr lang="en-US" altLang="zh-CN" sz="3200" dirty="0">
              <a:solidFill>
                <a:srgbClr val="FF0000"/>
              </a:solidFill>
              <a:ea typeface="SimSun" panose="02010600030101010101" pitchFamily="2" charset="-122"/>
            </a:endParaRPr>
          </a:p>
        </p:txBody>
      </p:sp>
      <p:sp>
        <p:nvSpPr>
          <p:cNvPr id="53251" name="Text Box 3"/>
          <p:cNvSpPr txBox="1"/>
          <p:nvPr/>
        </p:nvSpPr>
        <p:spPr>
          <a:xfrm>
            <a:off x="838200" y="1143000"/>
            <a:ext cx="3505200" cy="1004888"/>
          </a:xfrm>
          <a:prstGeom prst="rect">
            <a:avLst/>
          </a:prstGeom>
          <a:noFill/>
          <a:ln w="9525">
            <a:noFill/>
          </a:ln>
        </p:spPr>
        <p:txBody>
          <a:bodyPr>
            <a:spAutoFit/>
          </a:bodyPr>
          <a:p>
            <a:pPr>
              <a:spcBef>
                <a:spcPct val="50000"/>
              </a:spcBef>
            </a:pPr>
            <a:endParaRPr lang="en-US" altLang="zh-CN" dirty="0">
              <a:latin typeface="Arial" panose="020B0604020202020204" pitchFamily="34" charset="0"/>
              <a:ea typeface="SimSun" panose="02010600030101010101" pitchFamily="2" charset="-122"/>
            </a:endParaRPr>
          </a:p>
          <a:p>
            <a:pPr>
              <a:spcBef>
                <a:spcPct val="50000"/>
              </a:spcBef>
            </a:pPr>
            <a:endParaRPr lang="en-US" altLang="zh-CN" dirty="0">
              <a:latin typeface="Arial" panose="020B0604020202020204" pitchFamily="34" charset="0"/>
              <a:ea typeface="SimSun" panose="02010600030101010101" pitchFamily="2" charset="-122"/>
            </a:endParaRPr>
          </a:p>
        </p:txBody>
      </p:sp>
      <p:sp>
        <p:nvSpPr>
          <p:cNvPr id="53252" name="Text Box 4"/>
          <p:cNvSpPr txBox="1"/>
          <p:nvPr/>
        </p:nvSpPr>
        <p:spPr>
          <a:xfrm>
            <a:off x="4572000" y="2492375"/>
            <a:ext cx="4572000" cy="1373188"/>
          </a:xfrm>
          <a:prstGeom prst="rect">
            <a:avLst/>
          </a:prstGeom>
          <a:noFill/>
          <a:ln w="9525">
            <a:noFill/>
          </a:ln>
        </p:spPr>
        <p:txBody>
          <a:bodyPr>
            <a:spAutoFit/>
          </a:bodyPr>
          <a:p>
            <a:pPr>
              <a:spcBef>
                <a:spcPct val="50000"/>
              </a:spcBef>
            </a:pPr>
            <a:r>
              <a:rPr lang="zh-CN" altLang="en-US" sz="2800" dirty="0">
                <a:solidFill>
                  <a:srgbClr val="000000"/>
                </a:solidFill>
                <a:latin typeface="Arial" panose="020B0604020202020204" pitchFamily="34" charset="0"/>
                <a:ea typeface="仿宋_GB2312" pitchFamily="49" charset="-122"/>
              </a:rPr>
              <a:t>    噬菌斑是指在宿主细菌的菌苔上，噬菌体使菌体裂解而形成的空斑。</a:t>
            </a:r>
            <a:endParaRPr lang="zh-CN" altLang="en-US" sz="2800" dirty="0">
              <a:solidFill>
                <a:srgbClr val="000000"/>
              </a:solidFill>
              <a:latin typeface="Arial" panose="020B0604020202020204" pitchFamily="34" charset="0"/>
              <a:ea typeface="仿宋_GB2312" pitchFamily="49" charset="-122"/>
            </a:endParaRPr>
          </a:p>
        </p:txBody>
      </p:sp>
      <p:pic>
        <p:nvPicPr>
          <p:cNvPr id="53253" name="Picture 5" descr="一步生长曲线实验"/>
          <p:cNvPicPr>
            <a:picLocks noChangeAspect="1"/>
          </p:cNvPicPr>
          <p:nvPr/>
        </p:nvPicPr>
        <p:blipFill>
          <a:blip r:embed="rId1"/>
          <a:stretch>
            <a:fillRect/>
          </a:stretch>
        </p:blipFill>
        <p:spPr>
          <a:xfrm>
            <a:off x="0" y="0"/>
            <a:ext cx="4648200" cy="6858000"/>
          </a:xfrm>
          <a:prstGeom prst="rect">
            <a:avLst/>
          </a:prstGeom>
          <a:noFill/>
          <a:ln w="28575" cap="flat" cmpd="sng">
            <a:solidFill>
              <a:srgbClr val="66FF33"/>
            </a:solidFill>
            <a:prstDash val="solid"/>
            <a:miter/>
            <a:headEnd type="none" w="med" len="med"/>
            <a:tailEnd type="none" w="med" len="med"/>
          </a:ln>
        </p:spPr>
      </p:pic>
      <p:sp>
        <p:nvSpPr>
          <p:cNvPr id="53254" name="Text Box 7"/>
          <p:cNvSpPr txBox="1"/>
          <p:nvPr/>
        </p:nvSpPr>
        <p:spPr>
          <a:xfrm>
            <a:off x="4876800" y="4419600"/>
            <a:ext cx="3886200" cy="1016000"/>
          </a:xfrm>
          <a:prstGeom prst="rect">
            <a:avLst/>
          </a:prstGeom>
          <a:noFill/>
          <a:ln w="9525">
            <a:noFill/>
          </a:ln>
        </p:spPr>
        <p:txBody>
          <a:bodyPr>
            <a:spAutoFit/>
          </a:bodyPr>
          <a:p>
            <a:pPr>
              <a:spcBef>
                <a:spcPct val="50000"/>
              </a:spcBef>
            </a:pPr>
            <a:r>
              <a:rPr lang="zh-CN" altLang="en-US" sz="2400" dirty="0">
                <a:latin typeface="仿宋_GB2312" pitchFamily="49" charset="-122"/>
                <a:ea typeface="仿宋_GB2312" pitchFamily="49" charset="-122"/>
              </a:rPr>
              <a:t>应用：</a:t>
            </a:r>
            <a:r>
              <a:rPr lang="en-US" altLang="zh-CN" sz="2400" dirty="0">
                <a:latin typeface="仿宋_GB2312" pitchFamily="49" charset="-122"/>
                <a:ea typeface="仿宋_GB2312" pitchFamily="49" charset="-122"/>
              </a:rPr>
              <a:t>1</a:t>
            </a:r>
            <a:r>
              <a:rPr lang="zh-CN" altLang="en-US" sz="2400" dirty="0">
                <a:latin typeface="仿宋_GB2312" pitchFamily="49" charset="-122"/>
                <a:ea typeface="仿宋_GB2312" pitchFamily="49" charset="-122"/>
              </a:rPr>
              <a:t>、噬菌体定量计数</a:t>
            </a:r>
            <a:endParaRPr lang="zh-CN" altLang="en-US" sz="2400" dirty="0">
              <a:latin typeface="仿宋_GB2312" pitchFamily="49" charset="-122"/>
              <a:ea typeface="仿宋_GB2312" pitchFamily="49" charset="-122"/>
            </a:endParaRPr>
          </a:p>
          <a:p>
            <a:pPr>
              <a:spcBef>
                <a:spcPct val="50000"/>
              </a:spcBef>
            </a:pPr>
            <a:r>
              <a:rPr lang="zh-CN" altLang="en-US" sz="2400" dirty="0">
                <a:latin typeface="仿宋_GB2312" pitchFamily="49" charset="-122"/>
                <a:ea typeface="仿宋_GB2312" pitchFamily="49" charset="-122"/>
              </a:rPr>
              <a:t>      </a:t>
            </a:r>
            <a:r>
              <a:rPr lang="en-US" altLang="zh-CN" sz="2400" dirty="0">
                <a:latin typeface="仿宋_GB2312" pitchFamily="49" charset="-122"/>
                <a:ea typeface="仿宋_GB2312" pitchFamily="49" charset="-122"/>
              </a:rPr>
              <a:t>2</a:t>
            </a:r>
            <a:r>
              <a:rPr lang="zh-CN" altLang="en-US" sz="2400" dirty="0">
                <a:latin typeface="仿宋_GB2312" pitchFamily="49" charset="-122"/>
                <a:ea typeface="仿宋_GB2312" pitchFamily="49" charset="-122"/>
              </a:rPr>
              <a:t>、噬菌体的鉴定</a:t>
            </a:r>
            <a:endParaRPr lang="zh-CN" altLang="en-US" sz="2400" dirty="0">
              <a:latin typeface="仿宋_GB2312" pitchFamily="49" charset="-122"/>
              <a:ea typeface="仿宋_GB2312" pitchFamily="49"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67995" y="1556385"/>
            <a:ext cx="7649210" cy="468693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8" name="Text Box 2"/>
          <p:cNvSpPr txBox="1"/>
          <p:nvPr/>
        </p:nvSpPr>
        <p:spPr>
          <a:xfrm>
            <a:off x="179388" y="260350"/>
            <a:ext cx="8496300" cy="6065838"/>
          </a:xfrm>
          <a:prstGeom prst="rect">
            <a:avLst/>
          </a:prstGeom>
          <a:noFill/>
          <a:ln w="12700">
            <a:noFill/>
          </a:ln>
        </p:spPr>
        <p:txBody>
          <a:bodyPr>
            <a:spAutoFit/>
          </a:bodyPr>
          <a:p>
            <a:pPr>
              <a:spcBef>
                <a:spcPct val="50000"/>
              </a:spcBef>
            </a:pPr>
            <a:r>
              <a:rPr lang="zh-CN" altLang="en-US" sz="3600" b="1" i="1" dirty="0">
                <a:solidFill>
                  <a:srgbClr val="FF0000"/>
                </a:solidFill>
                <a:latin typeface="楷体_GB2312" pitchFamily="49" charset="-122"/>
                <a:ea typeface="楷体_GB2312" pitchFamily="49" charset="-122"/>
              </a:rPr>
              <a:t>    </a:t>
            </a:r>
            <a:r>
              <a:rPr lang="zh-CN" altLang="en-US" sz="3600" b="1" i="1" dirty="0">
                <a:solidFill>
                  <a:srgbClr val="FF0000"/>
                </a:solidFill>
                <a:latin typeface="SimSun" panose="02010600030101010101" pitchFamily="2" charset="-122"/>
                <a:ea typeface="SimSun" panose="02010600030101010101" pitchFamily="2" charset="-122"/>
              </a:rPr>
              <a:t>从这段文字中你能获取有关病毒生命活动的什么信息？</a:t>
            </a:r>
            <a:r>
              <a:rPr lang="zh-CN" altLang="en-US" sz="3200" dirty="0">
                <a:latin typeface="Tahoma" panose="020B0604030504040204" pitchFamily="34" charset="0"/>
                <a:ea typeface="SimSun" panose="02010600030101010101" pitchFamily="2" charset="-122"/>
              </a:rPr>
              <a:t>       </a:t>
            </a:r>
            <a:endParaRPr lang="zh-CN" altLang="en-US" sz="3200" dirty="0">
              <a:latin typeface="Tahoma" panose="020B0604030504040204" pitchFamily="34" charset="0"/>
              <a:ea typeface="SimSun" panose="02010600030101010101" pitchFamily="2" charset="-122"/>
            </a:endParaRPr>
          </a:p>
          <a:p>
            <a:pPr>
              <a:spcBef>
                <a:spcPct val="50000"/>
              </a:spcBef>
            </a:pPr>
            <a:r>
              <a:rPr lang="en-US" altLang="zh-CN" sz="3200" dirty="0">
                <a:latin typeface="Tahoma" panose="020B0604030504040204" pitchFamily="34" charset="0"/>
                <a:ea typeface="SimSun" panose="02010600030101010101" pitchFamily="2" charset="-122"/>
              </a:rPr>
              <a:t>      </a:t>
            </a:r>
            <a:r>
              <a:rPr lang="en-US" altLang="zh-CN" sz="3200" b="1" dirty="0">
                <a:solidFill>
                  <a:srgbClr val="0000CC"/>
                </a:solidFill>
                <a:latin typeface="Tahoma" panose="020B0604030504040204" pitchFamily="34" charset="0"/>
                <a:ea typeface="SimSun" panose="02010600030101010101" pitchFamily="2" charset="-122"/>
              </a:rPr>
              <a:t>1935</a:t>
            </a:r>
            <a:r>
              <a:rPr lang="zh-CN" altLang="en-US" sz="3200" b="1" dirty="0">
                <a:solidFill>
                  <a:srgbClr val="0000CC"/>
                </a:solidFill>
                <a:latin typeface="Tahoma" panose="020B0604030504040204" pitchFamily="34" charset="0"/>
                <a:ea typeface="SimSun" panose="02010600030101010101" pitchFamily="2" charset="-122"/>
              </a:rPr>
              <a:t>年诺贝尔化学奖得主美国生化学家斯坦利第一次将病毒提纯出来，得到了一些结晶体。后来，许多科学家将各种各样的病毒提纯出来，均为结晶体。</a:t>
            </a:r>
            <a:endParaRPr lang="zh-CN" altLang="en-US" sz="3200" b="1" dirty="0">
              <a:solidFill>
                <a:srgbClr val="0000CC"/>
              </a:solidFill>
              <a:latin typeface="Tahoma" panose="020B0604030504040204" pitchFamily="34" charset="0"/>
              <a:ea typeface="SimSun" panose="02010600030101010101" pitchFamily="2" charset="-122"/>
            </a:endParaRPr>
          </a:p>
          <a:p>
            <a:pPr>
              <a:spcBef>
                <a:spcPct val="50000"/>
              </a:spcBef>
            </a:pPr>
            <a:r>
              <a:rPr lang="zh-CN" altLang="en-US" sz="3200" b="1" dirty="0">
                <a:solidFill>
                  <a:schemeClr val="accent2"/>
                </a:solidFill>
                <a:latin typeface="Tahoma" panose="020B0604030504040204" pitchFamily="34" charset="0"/>
                <a:ea typeface="SimSun" panose="02010600030101010101" pitchFamily="2" charset="-122"/>
              </a:rPr>
              <a:t>      </a:t>
            </a:r>
            <a:r>
              <a:rPr lang="zh-CN" altLang="en-US" sz="3200" b="1" dirty="0">
                <a:solidFill>
                  <a:srgbClr val="0000CC"/>
                </a:solidFill>
                <a:latin typeface="Tahoma" panose="020B0604030504040204" pitchFamily="34" charset="0"/>
                <a:ea typeface="SimSun" panose="02010600030101010101" pitchFamily="2" charset="-122"/>
              </a:rPr>
              <a:t>这些结晶体（病毒）</a:t>
            </a:r>
            <a:r>
              <a:rPr lang="zh-CN" altLang="en-US" sz="3200" b="1" dirty="0">
                <a:solidFill>
                  <a:srgbClr val="FF0000"/>
                </a:solidFill>
                <a:latin typeface="Tahoma" panose="020B0604030504040204" pitchFamily="34" charset="0"/>
                <a:ea typeface="SimSun" panose="02010600030101010101" pitchFamily="2" charset="-122"/>
              </a:rPr>
              <a:t>表现不出任何的生命特征，但是将这些结晶体移入生物体内，病毒就会大量繁殖，并使生物体致病。</a:t>
            </a:r>
            <a:r>
              <a:rPr lang="zh-CN" altLang="en-US" sz="3200" b="1" dirty="0">
                <a:solidFill>
                  <a:srgbClr val="0000CC"/>
                </a:solidFill>
                <a:latin typeface="Tahoma" panose="020B0604030504040204" pitchFamily="34" charset="0"/>
                <a:ea typeface="SimSun" panose="02010600030101010101" pitchFamily="2" charset="-122"/>
              </a:rPr>
              <a:t>至今美国加州大学原斯坦利实验室里保存的他当时提纯的病毒结晶仍然具有致病力。</a:t>
            </a:r>
            <a:endParaRPr lang="zh-CN" altLang="en-US" sz="3200" b="1" dirty="0">
              <a:solidFill>
                <a:srgbClr val="0000CC"/>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73058"/>
                                        </p:tgtEl>
                                        <p:attrNameLst>
                                          <p:attrName>style.visibility</p:attrName>
                                        </p:attrNameLst>
                                      </p:cBhvr>
                                      <p:to>
                                        <p:strVal val="visible"/>
                                      </p:to>
                                    </p:set>
                                    <p:animEffect transition="in" filter="strips(downLeft)">
                                      <p:cBhvr>
                                        <p:cTn id="7" dur="500"/>
                                        <p:tgtEl>
                                          <p:spTgt spid="173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a:spLocks noGrp="1"/>
          </p:cNvSpPr>
          <p:nvPr>
            <p:ph type="title" idx="4294967295"/>
          </p:nvPr>
        </p:nvSpPr>
        <p:spPr/>
        <p:txBody>
          <a:bodyPr vert="horz" wrap="square" lIns="91440" tIns="45720" rIns="91440" bIns="45720" anchor="b" anchorCtr="0"/>
          <a:p>
            <a:r>
              <a:rPr lang="zh-CN" altLang="en-US" sz="3200" dirty="0">
                <a:solidFill>
                  <a:srgbClr val="FF0000"/>
                </a:solidFill>
                <a:ea typeface="SimSun" panose="02010600030101010101" pitchFamily="2" charset="-122"/>
              </a:rPr>
              <a:t>（</a:t>
            </a:r>
            <a:r>
              <a:rPr lang="en-US" altLang="zh-CN" sz="3200" dirty="0">
                <a:solidFill>
                  <a:srgbClr val="FF0000"/>
                </a:solidFill>
                <a:ea typeface="SimSun" panose="02010600030101010101" pitchFamily="2" charset="-122"/>
              </a:rPr>
              <a:t>3</a:t>
            </a:r>
            <a:r>
              <a:rPr lang="zh-CN" altLang="en-US" sz="3200" dirty="0">
                <a:solidFill>
                  <a:srgbClr val="FF0000"/>
                </a:solidFill>
                <a:ea typeface="SimSun" panose="02010600030101010101" pitchFamily="2" charset="-122"/>
              </a:rPr>
              <a:t>）病斑和空斑</a:t>
            </a:r>
            <a:endParaRPr lang="zh-CN" altLang="en-US" sz="3200" dirty="0">
              <a:solidFill>
                <a:srgbClr val="FF0000"/>
              </a:solidFill>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611505" y="1700530"/>
            <a:ext cx="8157210" cy="509524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2"/>
          <p:cNvSpPr>
            <a:spLocks noGrp="1"/>
          </p:cNvSpPr>
          <p:nvPr>
            <p:ph type="title" idx="4294967295"/>
          </p:nvPr>
        </p:nvSpPr>
        <p:spPr/>
        <p:txBody>
          <a:bodyPr vert="horz" wrap="square" lIns="91440" tIns="45720" rIns="91440" bIns="45720" anchor="b" anchorCtr="0"/>
          <a:p>
            <a:r>
              <a:rPr lang="zh-CN" altLang="en-US" sz="3200" dirty="0">
                <a:solidFill>
                  <a:srgbClr val="FF0000"/>
                </a:solidFill>
                <a:latin typeface="SimSun" panose="02010600030101010101" pitchFamily="2" charset="-122"/>
                <a:ea typeface="SimSun" panose="02010600030101010101" pitchFamily="2" charset="-122"/>
              </a:rPr>
              <a:t>（</a:t>
            </a:r>
            <a:r>
              <a:rPr lang="en-US" altLang="zh-CN" sz="3200" dirty="0">
                <a:solidFill>
                  <a:srgbClr val="FF0000"/>
                </a:solidFill>
                <a:latin typeface="SimSun" panose="02010600030101010101" pitchFamily="2" charset="-122"/>
                <a:ea typeface="SimSun" panose="02010600030101010101" pitchFamily="2" charset="-122"/>
              </a:rPr>
              <a:t>4</a:t>
            </a:r>
            <a:r>
              <a:rPr lang="zh-CN" altLang="en-US" sz="3200" dirty="0">
                <a:solidFill>
                  <a:srgbClr val="FF0000"/>
                </a:solidFill>
                <a:latin typeface="SimSun" panose="02010600030101010101" pitchFamily="2" charset="-122"/>
                <a:ea typeface="SimSun" panose="02010600030101010101" pitchFamily="2" charset="-122"/>
              </a:rPr>
              <a:t>）枯斑</a:t>
            </a:r>
            <a:endParaRPr lang="zh-CN" altLang="en-US" sz="3200" dirty="0">
              <a:solidFill>
                <a:srgbClr val="FF0000"/>
              </a:solidFill>
              <a:latin typeface="SimSun" panose="02010600030101010101" pitchFamily="2" charset="-122"/>
              <a:ea typeface="SimSun" panose="02010600030101010101" pitchFamily="2" charset="-122"/>
            </a:endParaRPr>
          </a:p>
        </p:txBody>
      </p:sp>
      <p:pic>
        <p:nvPicPr>
          <p:cNvPr id="2" name="图片 1"/>
          <p:cNvPicPr>
            <a:picLocks noChangeAspect="1"/>
          </p:cNvPicPr>
          <p:nvPr/>
        </p:nvPicPr>
        <p:blipFill>
          <a:blip r:embed="rId1"/>
          <a:stretch>
            <a:fillRect/>
          </a:stretch>
        </p:blipFill>
        <p:spPr>
          <a:xfrm>
            <a:off x="539750" y="1628775"/>
            <a:ext cx="7747635" cy="519112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2" name="Rectangle 2"/>
          <p:cNvSpPr>
            <a:spLocks noGrp="1"/>
          </p:cNvSpPr>
          <p:nvPr>
            <p:ph type="title"/>
          </p:nvPr>
        </p:nvSpPr>
        <p:spPr>
          <a:xfrm>
            <a:off x="457200" y="549275"/>
            <a:ext cx="8229600" cy="730250"/>
          </a:xfrm>
        </p:spPr>
        <p:txBody>
          <a:bodyPr vert="horz" wrap="square" lIns="91440" tIns="45720" rIns="91440" bIns="45720" anchor="b" anchorCtr="0"/>
          <a:p>
            <a:r>
              <a:rPr lang="zh-CN" altLang="en-US" sz="5400" i="1" dirty="0">
                <a:ea typeface="华文行楷" panose="02010800040101010101" pitchFamily="2" charset="-122"/>
              </a:rPr>
              <a:t> 一个病毒的自述：</a:t>
            </a:r>
            <a:endParaRPr lang="zh-CN" altLang="en-US" sz="5400" i="1" dirty="0">
              <a:ea typeface="华文行楷" panose="02010800040101010101" pitchFamily="2" charset="-122"/>
            </a:endParaRPr>
          </a:p>
        </p:txBody>
      </p:sp>
      <p:sp>
        <p:nvSpPr>
          <p:cNvPr id="174083" name="Rectangle 3"/>
          <p:cNvSpPr>
            <a:spLocks noGrp="1"/>
          </p:cNvSpPr>
          <p:nvPr>
            <p:ph idx="1"/>
          </p:nvPr>
        </p:nvSpPr>
        <p:spPr>
          <a:xfrm>
            <a:off x="204788" y="1927225"/>
            <a:ext cx="8686800" cy="4525963"/>
          </a:xfrm>
        </p:spPr>
        <p:txBody>
          <a:bodyPr vert="horz" wrap="square" lIns="91440" tIns="45720" rIns="91440" bIns="45720" anchor="t" anchorCtr="0"/>
          <a:p>
            <a:pPr>
              <a:buFontTx/>
              <a:buNone/>
            </a:pPr>
            <a:r>
              <a:rPr lang="zh-CN" altLang="en-US" dirty="0">
                <a:solidFill>
                  <a:srgbClr val="FF0000"/>
                </a:solidFill>
                <a:ea typeface="黑体" panose="02010609060101010101" pitchFamily="2" charset="-122"/>
              </a:rPr>
              <a:t>　　　由于我的构造过于简单，连生活中必须的一些酶和细胞器都没有，因此，根本无法独立生活，只能像孙悟空一样生活在别的生物“肚子”里，靠吃现成饭混日子。而且，我一旦进入到活细胞内，便可随意使用主人的“零部件和设备”，使单独的“一个”快速繁殖成“千千万万个”，这样就可以侵染更多的细胞，将他们变成我生儿育女的摇篮。</a:t>
            </a:r>
            <a:endParaRPr lang="zh-CN" altLang="en-US" dirty="0">
              <a:solidFill>
                <a:srgbClr val="FF0000"/>
              </a:solidFill>
              <a:ea typeface="黑体" panose="02010609060101010101" pitchFamily="2" charset="-122"/>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082"/>
                                        </p:tgtEl>
                                        <p:attrNameLst>
                                          <p:attrName>style.visibility</p:attrName>
                                        </p:attrNameLst>
                                      </p:cBhvr>
                                      <p:to>
                                        <p:strVal val="visible"/>
                                      </p:to>
                                    </p:set>
                                    <p:animEffect transition="in" filter="fade">
                                      <p:cBhvr>
                                        <p:cTn id="7" dur="2000"/>
                                        <p:tgtEl>
                                          <p:spTgt spid="17408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4083">
                                            <p:txEl>
                                              <p:charRg st="0" end="155"/>
                                            </p:txEl>
                                          </p:spTgt>
                                        </p:tgtEl>
                                        <p:attrNameLst>
                                          <p:attrName>style.visibility</p:attrName>
                                        </p:attrNameLst>
                                      </p:cBhvr>
                                      <p:to>
                                        <p:strVal val="visible"/>
                                      </p:to>
                                    </p:set>
                                    <p:animEffect transition="in" filter="diamond(in)">
                                      <p:cBhvr>
                                        <p:cTn id="12" dur="2000"/>
                                        <p:tgtEl>
                                          <p:spTgt spid="174083">
                                            <p:txEl>
                                              <p:charRg st="0" end="1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2" grpId="0"/>
      <p:bldP spid="17408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5106" name="Picture 2" descr="噬菌体侵染"/>
          <p:cNvPicPr>
            <a:picLocks noChangeAspect="1"/>
          </p:cNvPicPr>
          <p:nvPr/>
        </p:nvPicPr>
        <p:blipFill>
          <a:blip r:embed="rId1"/>
          <a:stretch>
            <a:fillRect/>
          </a:stretch>
        </p:blipFill>
        <p:spPr>
          <a:xfrm>
            <a:off x="755650" y="1524000"/>
            <a:ext cx="4079875" cy="5084763"/>
          </a:xfrm>
          <a:prstGeom prst="rect">
            <a:avLst/>
          </a:prstGeom>
          <a:noFill/>
          <a:ln w="9525">
            <a:noFill/>
          </a:ln>
        </p:spPr>
      </p:pic>
      <p:sp>
        <p:nvSpPr>
          <p:cNvPr id="22531" name="Text Box 3"/>
          <p:cNvSpPr txBox="1"/>
          <p:nvPr/>
        </p:nvSpPr>
        <p:spPr>
          <a:xfrm>
            <a:off x="5029200" y="1066800"/>
            <a:ext cx="184150" cy="457200"/>
          </a:xfrm>
          <a:prstGeom prst="rect">
            <a:avLst/>
          </a:prstGeom>
          <a:noFill/>
          <a:ln w="9525">
            <a:noFill/>
          </a:ln>
        </p:spPr>
        <p:txBody>
          <a:bodyPr wrap="none">
            <a:spAutoFit/>
          </a:bodyPr>
          <a:p>
            <a:endParaRPr lang="zh-CN" altLang="en-US" sz="2400" dirty="0">
              <a:latin typeface="Times New Roman" panose="02020603050405020304" pitchFamily="18" charset="0"/>
              <a:ea typeface="SimSun" panose="02010600030101010101" pitchFamily="2" charset="-122"/>
            </a:endParaRPr>
          </a:p>
        </p:txBody>
      </p:sp>
      <p:sp>
        <p:nvSpPr>
          <p:cNvPr id="175108" name="Text Box 4"/>
          <p:cNvSpPr txBox="1"/>
          <p:nvPr/>
        </p:nvSpPr>
        <p:spPr>
          <a:xfrm>
            <a:off x="5292725" y="1566863"/>
            <a:ext cx="3527425" cy="1646237"/>
          </a:xfrm>
          <a:prstGeom prst="rect">
            <a:avLst/>
          </a:prstGeom>
          <a:noFill/>
          <a:ln w="12700">
            <a:noFill/>
          </a:ln>
        </p:spPr>
        <p:txBody>
          <a:bodyPr>
            <a:spAutoFit/>
          </a:bodyPr>
          <a:p>
            <a:pPr>
              <a:spcBef>
                <a:spcPct val="50000"/>
              </a:spcBef>
            </a:pPr>
            <a:r>
              <a:rPr lang="zh-CN" altLang="en-US" sz="3600" b="1" dirty="0">
                <a:latin typeface="Arial" panose="020B0604020202020204" pitchFamily="34" charset="0"/>
                <a:ea typeface="楷体_GB2312" pitchFamily="49" charset="-122"/>
              </a:rPr>
              <a:t>生命活动：</a:t>
            </a:r>
            <a:endParaRPr lang="zh-CN" altLang="en-US" sz="3600" b="1" dirty="0">
              <a:latin typeface="Arial" panose="020B0604020202020204" pitchFamily="34" charset="0"/>
              <a:ea typeface="楷体_GB2312" pitchFamily="49" charset="-122"/>
            </a:endParaRPr>
          </a:p>
          <a:p>
            <a:pPr>
              <a:spcBef>
                <a:spcPct val="50000"/>
              </a:spcBef>
            </a:pPr>
            <a:r>
              <a:rPr lang="zh-CN" altLang="en-US" sz="4400" b="1" dirty="0">
                <a:solidFill>
                  <a:srgbClr val="FF0000"/>
                </a:solidFill>
                <a:latin typeface="Arial" panose="020B0604020202020204" pitchFamily="34" charset="0"/>
                <a:ea typeface="黑体" panose="02010609060101010101" pitchFamily="2" charset="-122"/>
              </a:rPr>
              <a:t>寄生生活</a:t>
            </a:r>
            <a:endParaRPr lang="zh-CN" altLang="en-US" sz="4400" b="1" dirty="0">
              <a:solidFill>
                <a:srgbClr val="FF0000"/>
              </a:solidFill>
              <a:latin typeface="Arial" panose="020B0604020202020204" pitchFamily="34" charset="0"/>
              <a:ea typeface="黑体" panose="02010609060101010101" pitchFamily="2" charset="-122"/>
            </a:endParaRPr>
          </a:p>
        </p:txBody>
      </p:sp>
      <p:sp>
        <p:nvSpPr>
          <p:cNvPr id="175109" name="Text Box 5"/>
          <p:cNvSpPr txBox="1"/>
          <p:nvPr/>
        </p:nvSpPr>
        <p:spPr>
          <a:xfrm>
            <a:off x="5437188" y="3500438"/>
            <a:ext cx="3527425" cy="1646237"/>
          </a:xfrm>
          <a:prstGeom prst="rect">
            <a:avLst/>
          </a:prstGeom>
          <a:noFill/>
          <a:ln w="12700">
            <a:noFill/>
          </a:ln>
        </p:spPr>
        <p:txBody>
          <a:bodyPr>
            <a:spAutoFit/>
          </a:bodyPr>
          <a:p>
            <a:pPr>
              <a:spcBef>
                <a:spcPct val="50000"/>
              </a:spcBef>
            </a:pPr>
            <a:r>
              <a:rPr lang="zh-CN" altLang="en-US" sz="3600" b="1" dirty="0">
                <a:latin typeface="Arial" panose="020B0604020202020204" pitchFamily="34" charset="0"/>
                <a:ea typeface="楷体_GB2312" pitchFamily="49" charset="-122"/>
              </a:rPr>
              <a:t>繁殖：</a:t>
            </a:r>
            <a:endParaRPr lang="zh-CN" altLang="en-US" sz="3600" b="1" dirty="0">
              <a:latin typeface="Arial" panose="020B0604020202020204" pitchFamily="34" charset="0"/>
              <a:ea typeface="楷体_GB2312" pitchFamily="49" charset="-122"/>
            </a:endParaRPr>
          </a:p>
          <a:p>
            <a:pPr>
              <a:spcBef>
                <a:spcPct val="50000"/>
              </a:spcBef>
            </a:pPr>
            <a:r>
              <a:rPr lang="zh-CN" altLang="en-US" sz="4400" b="1" dirty="0">
                <a:solidFill>
                  <a:srgbClr val="FF0000"/>
                </a:solidFill>
                <a:latin typeface="Arial" panose="020B0604020202020204" pitchFamily="34" charset="0"/>
                <a:ea typeface="黑体" panose="02010609060101010101" pitchFamily="2" charset="-122"/>
              </a:rPr>
              <a:t>自我复制</a:t>
            </a:r>
            <a:endParaRPr lang="zh-CN" altLang="en-US" sz="4400" b="1" dirty="0">
              <a:solidFill>
                <a:srgbClr val="FF0000"/>
              </a:solidFill>
              <a:latin typeface="Arial" panose="020B0604020202020204" pitchFamily="34" charset="0"/>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75106"/>
                                        </p:tgtEl>
                                        <p:attrNameLst>
                                          <p:attrName>style.visibility</p:attrName>
                                        </p:attrNameLst>
                                      </p:cBhvr>
                                      <p:to>
                                        <p:strVal val="visible"/>
                                      </p:to>
                                    </p:set>
                                    <p:animEffect transition="in" filter="wheel(4)">
                                      <p:cBhvr>
                                        <p:cTn id="7" dur="2000"/>
                                        <p:tgtEl>
                                          <p:spTgt spid="17510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5108"/>
                                        </p:tgtEl>
                                        <p:attrNameLst>
                                          <p:attrName>style.visibility</p:attrName>
                                        </p:attrNameLst>
                                      </p:cBhvr>
                                      <p:to>
                                        <p:strVal val="visible"/>
                                      </p:to>
                                    </p:set>
                                    <p:animEffect transition="in" filter="blinds(horizontal)">
                                      <p:cBhvr>
                                        <p:cTn id="12" dur="500"/>
                                        <p:tgtEl>
                                          <p:spTgt spid="17510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5109"/>
                                        </p:tgtEl>
                                        <p:attrNameLst>
                                          <p:attrName>style.visibility</p:attrName>
                                        </p:attrNameLst>
                                      </p:cBhvr>
                                      <p:to>
                                        <p:strVal val="visible"/>
                                      </p:to>
                                    </p:set>
                                    <p:animEffect transition="in" filter="checkerboard(across)">
                                      <p:cBhvr>
                                        <p:cTn id="17" dur="500"/>
                                        <p:tgtEl>
                                          <p:spTgt spid="175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p:bldP spid="17510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6"/>
          <p:cNvSpPr>
            <a:spLocks noGrp="1"/>
          </p:cNvSpPr>
          <p:nvPr>
            <p:ph type="title"/>
          </p:nvPr>
        </p:nvSpPr>
        <p:spPr>
          <a:xfrm>
            <a:off x="468313" y="319088"/>
            <a:ext cx="7772400" cy="646112"/>
          </a:xfrm>
        </p:spPr>
        <p:txBody>
          <a:bodyPr vert="horz" wrap="square" lIns="91440" tIns="45720" rIns="91440" bIns="45720" anchor="b" anchorCtr="0"/>
          <a:p>
            <a:pPr eaLnBrk="1" hangingPunct="1"/>
            <a:r>
              <a:rPr lang="zh-CN" altLang="en-US" sz="3600" dirty="0">
                <a:solidFill>
                  <a:srgbClr val="993300"/>
                </a:solidFill>
                <a:latin typeface="SimSun" panose="02010600030101010101" pitchFamily="2" charset="-122"/>
                <a:ea typeface="SimSun" panose="02010600030101010101" pitchFamily="2" charset="-122"/>
              </a:rPr>
              <a:t>一、病毒的定义和特性</a:t>
            </a:r>
            <a:endParaRPr lang="zh-CN" altLang="en-US" sz="3600" dirty="0">
              <a:solidFill>
                <a:srgbClr val="993300"/>
              </a:solidFill>
              <a:latin typeface="SimSun" panose="02010600030101010101" pitchFamily="2" charset="-122"/>
              <a:ea typeface="SimSun" panose="02010600030101010101" pitchFamily="2" charset="-122"/>
            </a:endParaRPr>
          </a:p>
        </p:txBody>
      </p:sp>
      <p:sp>
        <p:nvSpPr>
          <p:cNvPr id="114695" name="Rectangle 7"/>
          <p:cNvSpPr>
            <a:spLocks noGrp="1" noChangeArrowheads="1"/>
          </p:cNvSpPr>
          <p:nvPr>
            <p:ph idx="1"/>
          </p:nvPr>
        </p:nvSpPr>
        <p:spPr>
          <a:xfrm>
            <a:off x="468630" y="1556385"/>
            <a:ext cx="8418830" cy="2018665"/>
          </a:xfrm>
        </p:spPr>
        <p:txBody>
          <a:bodyPr vert="horz" wrap="square" lIns="91440" tIns="45720" rIns="91440" bIns="45720" numCol="1" anchor="t" anchorCtr="0" compatLnSpc="1"/>
          <a:lstStyle/>
          <a:p>
            <a:pPr marL="342900" marR="0" lvl="0" indent="-342900" algn="l" defTabSz="914400" rtl="0" eaLnBrk="1" fontAlgn="base" latinLnBrk="0" hangingPunct="1">
              <a:lnSpc>
                <a:spcPct val="110000"/>
              </a:lnSpc>
              <a:spcBef>
                <a:spcPct val="20000"/>
              </a:spcBef>
              <a:spcAft>
                <a:spcPct val="0"/>
              </a:spcAft>
              <a:buClr>
                <a:schemeClr val="tx2"/>
              </a:buClr>
              <a:buSzPct val="70000"/>
              <a:buFontTx/>
              <a:buNone/>
              <a:defRPr/>
            </a:pPr>
            <a:r>
              <a:rPr kumimoji="0" lang="zh-CN" altLang="en-US" sz="2800" b="1" i="0" u="none" strike="noStrike" kern="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en-US" altLang="zh-CN" sz="2800" b="1" i="0" u="none" strike="noStrike" kern="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1</a:t>
            </a:r>
            <a:r>
              <a:rPr kumimoji="0" lang="zh-CN" altLang="en-US" sz="2800" b="1" i="0" u="none" strike="noStrike" kern="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en-US" sz="2800" b="1" i="0" u="none" strike="noStrike" kern="0" cap="none" spc="0" normalizeH="0" baseline="0" noProof="0" dirty="0" smtClean="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定义</a:t>
            </a:r>
            <a:endParaRPr kumimoji="0" lang="en-US" altLang="zh-CN" sz="2800" b="1" i="0" u="none" strike="noStrike" kern="0" cap="none" spc="0" normalizeH="0" baseline="0" noProof="0" dirty="0" smtClean="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10000"/>
              </a:lnSpc>
              <a:spcBef>
                <a:spcPct val="20000"/>
              </a:spcBef>
              <a:spcAft>
                <a:spcPct val="0"/>
              </a:spcAft>
              <a:buClr>
                <a:schemeClr val="tx2"/>
              </a:buClr>
              <a:buSzPct val="70000"/>
              <a:buFont typeface="Wingdings" panose="05000000000000000000" pitchFamily="2" charset="2"/>
              <a:buNone/>
              <a:defRPr/>
            </a:pPr>
            <a:r>
              <a:rPr kumimoji="0" lang="zh-CN" altLang="en-US" sz="2400" b="0"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Arial" panose="020B0604020202020204" pitchFamily="34" charset="0"/>
              </a:rPr>
              <a:t>一类由核酸和蛋白质等少数几种成分组成的超显微“非细胞生物”，其本质是一类含</a:t>
            </a:r>
            <a:r>
              <a:rPr kumimoji="0" lang="en-US" altLang="zh-CN" sz="2400" b="0"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Arial" panose="020B0604020202020204" pitchFamily="34" charset="0"/>
              </a:rPr>
              <a:t>DNA</a:t>
            </a:r>
            <a:r>
              <a:rPr kumimoji="0" lang="zh-CN" altLang="en-US" sz="2400" b="0"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Arial" panose="020B0604020202020204" pitchFamily="34" charset="0"/>
              </a:rPr>
              <a:t>或</a:t>
            </a:r>
            <a:r>
              <a:rPr kumimoji="0" lang="en-US" altLang="zh-CN" sz="2400" b="0"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Arial" panose="020B0604020202020204" pitchFamily="34" charset="0"/>
              </a:rPr>
              <a:t>RNA</a:t>
            </a:r>
            <a:r>
              <a:rPr kumimoji="0" lang="zh-CN" altLang="en-US" sz="2400" b="0"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Arial" panose="020B0604020202020204" pitchFamily="34" charset="0"/>
              </a:rPr>
              <a:t>的特殊遗传物质。</a:t>
            </a:r>
            <a:endParaRPr kumimoji="0" lang="zh-CN" altLang="en-US" sz="2400" b="0"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Arial" panose="020B0604020202020204" pitchFamily="34" charset="0"/>
            </a:endParaRPr>
          </a:p>
        </p:txBody>
      </p:sp>
      <p:pic>
        <p:nvPicPr>
          <p:cNvPr id="2" name="图片 1"/>
          <p:cNvPicPr>
            <a:picLocks noChangeAspect="1"/>
          </p:cNvPicPr>
          <p:nvPr/>
        </p:nvPicPr>
        <p:blipFill>
          <a:blip r:embed="rId1"/>
          <a:stretch>
            <a:fillRect/>
          </a:stretch>
        </p:blipFill>
        <p:spPr>
          <a:xfrm>
            <a:off x="391160" y="3042285"/>
            <a:ext cx="6798310" cy="3774440"/>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695">
                                            <p:txEl>
                                              <p:charRg st="0"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14695">
                                            <p:txEl>
                                              <p:charRg st="6" end="59"/>
                                            </p:txEl>
                                          </p:spTgt>
                                        </p:tgtEl>
                                        <p:attrNameLst>
                                          <p:attrName>style.visibility</p:attrName>
                                        </p:attrNameLst>
                                      </p:cBhvr>
                                      <p:to>
                                        <p:strVal val="visible"/>
                                      </p:to>
                                    </p:set>
                                    <p:animEffect transition="in" filter="fade">
                                      <p:cBhvr>
                                        <p:cTn id="11" dur="1000"/>
                                        <p:tgtEl>
                                          <p:spTgt spid="114695">
                                            <p:txEl>
                                              <p:charRg st="6" end="59"/>
                                            </p:txEl>
                                          </p:spTgt>
                                        </p:tgtEl>
                                      </p:cBhvr>
                                    </p:animEffect>
                                    <p:anim calcmode="lin" valueType="num">
                                      <p:cBhvr>
                                        <p:cTn id="12" dur="1000" fill="hold"/>
                                        <p:tgtEl>
                                          <p:spTgt spid="114695">
                                            <p:txEl>
                                              <p:charRg st="6" end="59"/>
                                            </p:txEl>
                                          </p:spTgt>
                                        </p:tgtEl>
                                        <p:attrNameLst>
                                          <p:attrName>ppt_x</p:attrName>
                                        </p:attrNameLst>
                                      </p:cBhvr>
                                      <p:tavLst>
                                        <p:tav tm="0">
                                          <p:val>
                                            <p:strVal val="#ppt_x"/>
                                          </p:val>
                                        </p:tav>
                                        <p:tav tm="100000">
                                          <p:val>
                                            <p:strVal val="#ppt_x"/>
                                          </p:val>
                                        </p:tav>
                                      </p:tavLst>
                                    </p:anim>
                                    <p:anim calcmode="lin" valueType="num">
                                      <p:cBhvr>
                                        <p:cTn id="13" dur="1000" fill="hold"/>
                                        <p:tgtEl>
                                          <p:spTgt spid="114695">
                                            <p:txEl>
                                              <p:charRg st="6" end="5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ényes">
  <a:themeElements>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Fény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Fényes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Fényes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Fényes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Fényes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Fényes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Fényes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Fényes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Fényes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Fényes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Fényes">
  <a:themeElements>
    <a:clrScheme name="1_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1_Fényes">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Fényes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1_Fényes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1_Fényes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1_Fényes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1_Fényes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1_Fényes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1_Fényes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1_Fényes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1_Fényes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1_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0</TotalTime>
  <Words>5692</Words>
  <Application>WPS 文字</Application>
  <PresentationFormat>全屏显示(4:3)</PresentationFormat>
  <Paragraphs>342</Paragraphs>
  <Slides>61</Slides>
  <Notes>12</Notes>
  <HiddenSlides>0</HiddenSlides>
  <MMClips>0</MMClips>
  <ScaleCrop>false</ScaleCrop>
  <HeadingPairs>
    <vt:vector size="8" baseType="variant">
      <vt:variant>
        <vt:lpstr>已用的字体</vt:lpstr>
      </vt:variant>
      <vt:variant>
        <vt:i4>22</vt:i4>
      </vt:variant>
      <vt:variant>
        <vt:lpstr>主题</vt:lpstr>
      </vt:variant>
      <vt:variant>
        <vt:i4>2</vt:i4>
      </vt:variant>
      <vt:variant>
        <vt:lpstr>嵌入 OLE 服务器</vt:lpstr>
      </vt:variant>
      <vt:variant>
        <vt:i4>11</vt:i4>
      </vt:variant>
      <vt:variant>
        <vt:lpstr>幻灯片标题</vt:lpstr>
      </vt:variant>
      <vt:variant>
        <vt:i4>61</vt:i4>
      </vt:variant>
    </vt:vector>
  </HeadingPairs>
  <TitlesOfParts>
    <vt:vector size="96" baseType="lpstr">
      <vt:lpstr>Arial</vt:lpstr>
      <vt:lpstr>宋体</vt:lpstr>
      <vt:lpstr>Wingdings</vt:lpstr>
      <vt:lpstr>SimSun</vt:lpstr>
      <vt:lpstr>Times New Roman</vt:lpstr>
      <vt:lpstr>华文楷体</vt:lpstr>
      <vt:lpstr>汉仪楷体简</vt:lpstr>
      <vt:lpstr>黑体</vt:lpstr>
      <vt:lpstr>Tahoma</vt:lpstr>
      <vt:lpstr>隶书</vt:lpstr>
      <vt:lpstr>楷体_GB2312</vt:lpstr>
      <vt:lpstr>华文行楷</vt:lpstr>
      <vt:lpstr>Monotype Sorts</vt:lpstr>
      <vt:lpstr>Wingdings 2</vt:lpstr>
      <vt:lpstr>Symbol</vt:lpstr>
      <vt:lpstr>Kingsoft Sign</vt:lpstr>
      <vt:lpstr>Arial</vt:lpstr>
      <vt:lpstr>仿宋_GB2312</vt:lpstr>
      <vt:lpstr>方正仿宋_GBK</vt:lpstr>
      <vt:lpstr>微软雅黑</vt:lpstr>
      <vt:lpstr>Arial Unicode MS</vt:lpstr>
      <vt:lpstr>宋体-简</vt:lpstr>
      <vt:lpstr>Fényes</vt:lpstr>
      <vt:lpstr>1_Fényes</vt:lpstr>
      <vt:lpstr>Photoshop.Image.7</vt:lpstr>
      <vt:lpstr>Photoshop.Image.7</vt:lpstr>
      <vt:lpstr>Photoshop.Image.6</vt:lpstr>
      <vt:lpstr>Photoshop.Image.7</vt:lpstr>
      <vt:lpstr>Photoshop.Image.7</vt:lpstr>
      <vt:lpstr>Photoshop.Image.7</vt:lpstr>
      <vt:lpstr>Photoshop.Image.6</vt:lpstr>
      <vt:lpstr>Photoshop.Image.6</vt:lpstr>
      <vt:lpstr>Photoshop.Image.7</vt:lpstr>
      <vt:lpstr>Photoshop.Image.7</vt:lpstr>
      <vt:lpstr>Photoshop.Image.7</vt:lpstr>
      <vt:lpstr>PowerPoint 演示文稿</vt:lpstr>
      <vt:lpstr>PowerPoint 演示文稿</vt:lpstr>
      <vt:lpstr>PowerPoint 演示文稿</vt:lpstr>
      <vt:lpstr>PowerPoint 演示文稿</vt:lpstr>
      <vt:lpstr>PowerPoint 演示文稿</vt:lpstr>
      <vt:lpstr>PowerPoint 演示文稿</vt:lpstr>
      <vt:lpstr> 一个病毒的自述：</vt:lpstr>
      <vt:lpstr>PowerPoint 演示文稿</vt:lpstr>
      <vt:lpstr>一、病毒的定义和特性</vt:lpstr>
      <vt:lpstr>PowerPoint 演示文稿</vt:lpstr>
      <vt:lpstr>PowerPoint 演示文稿</vt:lpstr>
      <vt:lpstr>PowerPoint 演示文稿</vt:lpstr>
      <vt:lpstr>PowerPoint 演示文稿</vt:lpstr>
      <vt:lpstr>（2）病毒的基本特征</vt:lpstr>
      <vt:lpstr>（2）病毒的基本特征</vt:lpstr>
      <vt:lpstr>（2）病毒的基本特征</vt:lpstr>
      <vt:lpstr>（3）环境对病毒的影响</vt:lpstr>
      <vt:lpstr>（3）环境对病毒的影响</vt:lpstr>
      <vt:lpstr>（4）病毒的分类</vt:lpstr>
      <vt:lpstr>PowerPoint 演示文稿</vt:lpstr>
      <vt:lpstr>PowerPoint 演示文稿</vt:lpstr>
      <vt:lpstr>PowerPoint 演示文稿</vt:lpstr>
      <vt:lpstr>PowerPoint 演示文稿</vt:lpstr>
      <vt:lpstr>PowerPoint 演示文稿</vt:lpstr>
      <vt:lpstr>①螺旋对称的病毒粒子</vt:lpstr>
      <vt:lpstr>②二十面体对称病毒粒子</vt:lpstr>
      <vt:lpstr>PowerPoint 演示文稿</vt:lpstr>
      <vt:lpstr>③复合对称的病毒粒子</vt:lpstr>
      <vt:lpstr>④有囊膜的病毒粒子</vt:lpstr>
      <vt:lpstr>④有囊膜的病毒粒子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(2)噬菌斑(plaque)</vt:lpstr>
      <vt:lpstr>(2)噬菌斑(plaque)</vt:lpstr>
      <vt:lpstr>（3）病斑和空斑</vt:lpstr>
      <vt:lpstr>（4）枯斑</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Genetic Programming</dc:title>
  <dc:creator>A.E.  Eiben</dc:creator>
  <cp:lastModifiedBy>李向阳</cp:lastModifiedBy>
  <cp:revision>1870</cp:revision>
  <dcterms:created xsi:type="dcterms:W3CDTF">2023-10-16T01:41:30Z</dcterms:created>
  <dcterms:modified xsi:type="dcterms:W3CDTF">2023-10-16T01:41:30Z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2052-5.5.1.7991</vt:lpwstr>
  </property>
  <property fmtid="{D5CDD505-2E9C-101B-9397-08002B2CF9AE}" pid="3" name="ICV">
    <vt:lpwstr>2926C99B84EE9553FE4F25656D72BD08_43</vt:lpwstr>
  </property>
</Properties>
</file>