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83"/>
  </p:handoutMasterIdLst>
  <p:sldIdLst>
    <p:sldId id="633" r:id="rId4"/>
    <p:sldId id="613" r:id="rId6"/>
    <p:sldId id="614" r:id="rId7"/>
    <p:sldId id="615" r:id="rId8"/>
    <p:sldId id="616" r:id="rId9"/>
    <p:sldId id="618" r:id="rId10"/>
    <p:sldId id="619" r:id="rId11"/>
    <p:sldId id="620" r:id="rId12"/>
    <p:sldId id="621" r:id="rId13"/>
    <p:sldId id="622" r:id="rId14"/>
    <p:sldId id="623" r:id="rId15"/>
    <p:sldId id="624" r:id="rId16"/>
    <p:sldId id="625" r:id="rId17"/>
    <p:sldId id="626" r:id="rId18"/>
    <p:sldId id="627" r:id="rId19"/>
    <p:sldId id="628" r:id="rId20"/>
    <p:sldId id="629" r:id="rId21"/>
    <p:sldId id="631" r:id="rId22"/>
    <p:sldId id="632" r:id="rId23"/>
    <p:sldId id="256" r:id="rId24"/>
    <p:sldId id="560" r:id="rId25"/>
    <p:sldId id="709" r:id="rId26"/>
    <p:sldId id="634" r:id="rId27"/>
    <p:sldId id="635" r:id="rId28"/>
    <p:sldId id="561" r:id="rId29"/>
    <p:sldId id="562" r:id="rId30"/>
    <p:sldId id="563" r:id="rId31"/>
    <p:sldId id="564" r:id="rId32"/>
    <p:sldId id="565" r:id="rId33"/>
    <p:sldId id="566" r:id="rId34"/>
    <p:sldId id="710" r:id="rId35"/>
    <p:sldId id="570" r:id="rId36"/>
    <p:sldId id="569" r:id="rId37"/>
    <p:sldId id="567" r:id="rId38"/>
    <p:sldId id="571" r:id="rId39"/>
    <p:sldId id="572" r:id="rId40"/>
    <p:sldId id="573" r:id="rId41"/>
    <p:sldId id="574" r:id="rId42"/>
    <p:sldId id="575" r:id="rId43"/>
    <p:sldId id="578" r:id="rId44"/>
    <p:sldId id="579" r:id="rId45"/>
    <p:sldId id="580" r:id="rId46"/>
    <p:sldId id="581" r:id="rId47"/>
    <p:sldId id="582" r:id="rId48"/>
    <p:sldId id="583" r:id="rId49"/>
    <p:sldId id="584" r:id="rId50"/>
    <p:sldId id="585" r:id="rId51"/>
    <p:sldId id="586" r:id="rId52"/>
    <p:sldId id="711" r:id="rId53"/>
    <p:sldId id="712" r:id="rId54"/>
    <p:sldId id="587" r:id="rId55"/>
    <p:sldId id="713" r:id="rId56"/>
    <p:sldId id="588" r:id="rId57"/>
    <p:sldId id="589" r:id="rId58"/>
    <p:sldId id="590" r:id="rId59"/>
    <p:sldId id="591" r:id="rId60"/>
    <p:sldId id="714" r:id="rId61"/>
    <p:sldId id="592" r:id="rId62"/>
    <p:sldId id="593" r:id="rId63"/>
    <p:sldId id="594" r:id="rId64"/>
    <p:sldId id="595" r:id="rId65"/>
    <p:sldId id="596" r:id="rId66"/>
    <p:sldId id="597" r:id="rId67"/>
    <p:sldId id="598" r:id="rId68"/>
    <p:sldId id="599" r:id="rId69"/>
    <p:sldId id="600" r:id="rId70"/>
    <p:sldId id="601" r:id="rId71"/>
    <p:sldId id="602" r:id="rId72"/>
    <p:sldId id="604" r:id="rId73"/>
    <p:sldId id="605" r:id="rId74"/>
    <p:sldId id="766" r:id="rId75"/>
    <p:sldId id="606" r:id="rId76"/>
    <p:sldId id="607" r:id="rId77"/>
    <p:sldId id="608" r:id="rId78"/>
    <p:sldId id="609" r:id="rId79"/>
    <p:sldId id="610" r:id="rId80"/>
    <p:sldId id="611" r:id="rId81"/>
    <p:sldId id="612" r:id="rId82"/>
  </p:sldIdLst>
  <p:sldSz cx="9144000" cy="6858000" type="screen4x3"/>
  <p:notesSz cx="6797675" cy="9926955"/>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2FDB2607-1784-4EEB-B798-7EB5836EED8A}">
        <p14:showMediaCtrls xmlns:p14="http://schemas.microsoft.com/office/powerpoint/2010/main" val="1"/>
      </p:ext>
    </p:extLst>
  </p:showPr>
  <p:clrMru>
    <a:srgbClr val="FF0000"/>
    <a:srgbClr val="000000"/>
    <a:srgbClr val="0033CC"/>
    <a:srgbClr val="993300"/>
    <a:srgbClr val="C285FF"/>
    <a:srgbClr val="66FF3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823"/>
    <p:restoredTop sz="94660"/>
  </p:normalViewPr>
  <p:slideViewPr>
    <p:cSldViewPr showGuides="1">
      <p:cViewPr>
        <p:scale>
          <a:sx n="76" d="100"/>
          <a:sy n="76" d="100"/>
        </p:scale>
        <p:origin x="-1884" y="-366"/>
      </p:cViewPr>
      <p:guideLst>
        <p:guide orient="horz" pos="2146"/>
        <p:guide pos="28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06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jpe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4274"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1440" tIns="45720" rIns="91440" bIns="45720" numCol="1" anchor="t" anchorCtr="0" compatLnSpc="1"/>
          <a:lstStyle>
            <a:lvl1pPr>
              <a:buFontTx/>
              <a:buNone/>
              <a:defRPr sz="1200">
                <a:latin typeface="Times New Roman" panose="02020603050405020304" pitchFamily="18"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5" name="Rectangle 3"/>
          <p:cNvSpPr>
            <a:spLocks noGrp="1" noChangeArrowheads="1"/>
          </p:cNvSpPr>
          <p:nvPr>
            <p:ph type="dt" sz="quarter" idx="1"/>
          </p:nvPr>
        </p:nvSpPr>
        <p:spPr bwMode="auto">
          <a:xfrm>
            <a:off x="3851275" y="0"/>
            <a:ext cx="2946400" cy="496888"/>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a:latin typeface="Times New Roman" panose="02020603050405020304" pitchFamily="18" charset="0"/>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6" name="Rectangle 4"/>
          <p:cNvSpPr>
            <a:spLocks noGrp="1" noChangeArrowheads="1"/>
          </p:cNvSpPr>
          <p:nvPr>
            <p:ph type="ftr" sz="quarter" idx="2"/>
          </p:nvPr>
        </p:nvSpPr>
        <p:spPr bwMode="auto">
          <a:xfrm>
            <a:off x="0" y="9429750"/>
            <a:ext cx="2946400" cy="496888"/>
          </a:xfrm>
          <a:prstGeom prst="rect">
            <a:avLst/>
          </a:prstGeom>
          <a:noFill/>
          <a:ln w="9525">
            <a:noFill/>
            <a:miter lim="800000"/>
          </a:ln>
          <a:effectLst/>
        </p:spPr>
        <p:txBody>
          <a:bodyPr vert="horz" wrap="square" lIns="91440" tIns="45720" rIns="91440" bIns="45720" numCol="1" anchor="b" anchorCtr="0" compatLnSpc="1"/>
          <a:lstStyle>
            <a:lvl1pPr>
              <a:buFontTx/>
              <a:buNone/>
              <a:defRPr sz="1200">
                <a:latin typeface="Times New Roman" panose="02020603050405020304" pitchFamily="18"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7" name="Rectangle 5"/>
          <p:cNvSpPr>
            <a:spLocks noGrp="1" noChangeArrowheads="1"/>
          </p:cNvSpPr>
          <p:nvPr>
            <p:ph type="sldNum" sz="quarter" idx="3"/>
          </p:nvPr>
        </p:nvSpPr>
        <p:spPr bwMode="auto">
          <a:xfrm>
            <a:off x="3851275" y="9429750"/>
            <a:ext cx="2946400" cy="496888"/>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en-GB" altLang="zh-CN" sz="1200" dirty="0">
                <a:latin typeface="Times New Roman" panose="02020603050405020304" pitchFamily="18" charset="0"/>
                <a:ea typeface="SimSun" panose="02010600030101010101" pitchFamily="2" charset="-122"/>
              </a:rPr>
            </a:fld>
            <a:endParaRPr lang="en-GB" altLang="zh-CN" sz="1200" dirty="0">
              <a:latin typeface="Times New Roman" panose="02020603050405020304" pitchFamily="18" charset="0"/>
              <a:ea typeface="SimSun"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9810"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1440" tIns="45720" rIns="91440" bIns="45720" numCol="1" anchor="t" anchorCtr="0" compatLnSpc="1"/>
          <a:p>
            <a:pPr lvl="0" eaLnBrk="1" hangingPunct="1">
              <a:buNone/>
            </a:pPr>
            <a:endParaRPr lang="hu-HU" altLang="en-US" sz="1200" dirty="0">
              <a:latin typeface="Times New Roman" panose="02020603050405020304" pitchFamily="18" charset="0"/>
            </a:endParaRPr>
          </a:p>
        </p:txBody>
      </p:sp>
      <p:sp>
        <p:nvSpPr>
          <p:cNvPr id="119811" name="Rectangle 3"/>
          <p:cNvSpPr>
            <a:spLocks noGrp="1" noChangeArrowheads="1"/>
          </p:cNvSpPr>
          <p:nvPr>
            <p:ph type="dt" idx="1"/>
          </p:nvPr>
        </p:nvSpPr>
        <p:spPr bwMode="auto">
          <a:xfrm>
            <a:off x="3849688" y="0"/>
            <a:ext cx="2946400" cy="496888"/>
          </a:xfrm>
          <a:prstGeom prst="rect">
            <a:avLst/>
          </a:prstGeom>
          <a:noFill/>
          <a:ln w="9525">
            <a:noFill/>
            <a:miter lim="800000"/>
          </a:ln>
          <a:effectLst/>
        </p:spPr>
        <p:txBody>
          <a:bodyPr vert="horz" wrap="square" lIns="91440" tIns="45720" rIns="91440" bIns="45720" numCol="1" anchor="t" anchorCtr="0" compatLnSpc="1"/>
          <a:p>
            <a:pPr lvl="0" algn="r" eaLnBrk="1" hangingPunct="1">
              <a:buNone/>
            </a:pPr>
            <a:endParaRPr lang="hu-HU" altLang="en-US" sz="1200" dirty="0">
              <a:latin typeface="Times New Roman" panose="02020603050405020304" pitchFamily="18" charset="0"/>
            </a:endParaRPr>
          </a:p>
        </p:txBody>
      </p:sp>
      <p:sp>
        <p:nvSpPr>
          <p:cNvPr id="81924" name="Rectangle 4"/>
          <p:cNvSpPr>
            <a:spLocks noGrp="1" noRot="1" noChangeAspect="1" noTextEdit="1"/>
          </p:cNvSpPr>
          <p:nvPr>
            <p:ph type="sldImg"/>
          </p:nvPr>
        </p:nvSpPr>
        <p:spPr>
          <a:xfrm>
            <a:off x="915988" y="744538"/>
            <a:ext cx="4965700" cy="3722687"/>
          </a:xfrm>
          <a:prstGeom prst="rect">
            <a:avLst/>
          </a:prstGeom>
          <a:noFill/>
          <a:ln w="9525" cap="flat" cmpd="sng">
            <a:solidFill>
              <a:srgbClr val="000000"/>
            </a:solidFill>
            <a:prstDash val="solid"/>
            <a:miter/>
            <a:headEnd type="none" w="med" len="med"/>
            <a:tailEnd type="none" w="med" len="med"/>
          </a:ln>
        </p:spPr>
      </p:sp>
      <p:sp>
        <p:nvSpPr>
          <p:cNvPr id="5125" name="Rectangle 5"/>
          <p:cNvSpPr>
            <a:spLocks noGrp="1" noChangeArrowheads="1"/>
          </p:cNvSpPr>
          <p:nvPr>
            <p:ph type="body" sz="quarter" idx="4294967295"/>
          </p:nvPr>
        </p:nvSpPr>
        <p:spPr bwMode="auto">
          <a:xfrm>
            <a:off x="679450" y="4714875"/>
            <a:ext cx="5438775" cy="4467225"/>
          </a:xfrm>
          <a:prstGeom prst="rect">
            <a:avLst/>
          </a:prstGeom>
          <a:noFill/>
          <a:ln>
            <a:noFill/>
          </a:ln>
        </p:spPr>
        <p:txBody>
          <a:bodyPr vert="horz" wrap="square" lIns="91440" tIns="45720" rIns="91440" bIns="45720" numCol="1" anchor="t" anchorCtr="0" compatLnSpc="1"/>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9814" name="Rectangle 6"/>
          <p:cNvSpPr>
            <a:spLocks noGrp="1" noChangeArrowheads="1"/>
          </p:cNvSpPr>
          <p:nvPr>
            <p:ph type="ftr" sz="quarter" idx="4"/>
          </p:nvPr>
        </p:nvSpPr>
        <p:spPr bwMode="auto">
          <a:xfrm>
            <a:off x="0" y="9428163"/>
            <a:ext cx="2946400" cy="496888"/>
          </a:xfrm>
          <a:prstGeom prst="rect">
            <a:avLst/>
          </a:prstGeom>
          <a:noFill/>
          <a:ln w="9525">
            <a:noFill/>
            <a:miter lim="800000"/>
          </a:ln>
          <a:effectLst/>
        </p:spPr>
        <p:txBody>
          <a:bodyPr vert="horz" wrap="square" lIns="91440" tIns="45720" rIns="91440" bIns="45720" numCol="1" anchor="b" anchorCtr="0" compatLnSpc="1"/>
          <a:p>
            <a:pPr lvl="0" eaLnBrk="1" hangingPunct="1">
              <a:buNone/>
            </a:pPr>
            <a:endParaRPr lang="hu-HU" altLang="en-US" sz="1200" dirty="0">
              <a:latin typeface="Times New Roman" panose="02020603050405020304" pitchFamily="18" charset="0"/>
            </a:endParaRPr>
          </a:p>
        </p:txBody>
      </p:sp>
      <p:sp>
        <p:nvSpPr>
          <p:cNvPr id="119815" name="Rectangle 7"/>
          <p:cNvSpPr>
            <a:spLocks noGrp="1" noChangeArrowheads="1"/>
          </p:cNvSpPr>
          <p:nvPr>
            <p:ph type="sldNum" sz="quarter" idx="5"/>
          </p:nvPr>
        </p:nvSpPr>
        <p:spPr bwMode="auto">
          <a:xfrm>
            <a:off x="3849688" y="9428163"/>
            <a:ext cx="2946400" cy="496888"/>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hu-HU" altLang="en-US" sz="1200" dirty="0">
                <a:latin typeface="Times New Roman" panose="02020603050405020304" pitchFamily="18" charset="0"/>
              </a:rPr>
            </a:fld>
            <a:endParaRPr lang="hu-HU"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hu-HU" altLang="zh-CN" sz="1200" dirty="0">
                <a:latin typeface="Times New Roman" panose="02020603050405020304" pitchFamily="18" charset="0"/>
                <a:ea typeface="SimSun" panose="02010600030101010101" pitchFamily="2" charset="-122"/>
              </a:rPr>
            </a:fld>
            <a:endParaRPr lang="hu-HU" altLang="zh-CN" sz="1200" dirty="0">
              <a:latin typeface="Times New Roman" panose="02020603050405020304" pitchFamily="18" charset="0"/>
              <a:ea typeface="SimSun" panose="02010600030101010101" pitchFamily="2" charset="-122"/>
            </a:endParaRPr>
          </a:p>
        </p:txBody>
      </p:sp>
      <p:sp>
        <p:nvSpPr>
          <p:cNvPr id="82947" name="Rectangle 2"/>
          <p:cNvSpPr>
            <a:spLocks noGrp="1" noRot="1" noChangeAspect="1" noTextEdit="1"/>
          </p:cNvSpPr>
          <p:nvPr>
            <p:ph type="sldImg"/>
          </p:nvPr>
        </p:nvSpPr>
        <p:spPr>
          <a:xfrm>
            <a:off x="917575" y="744538"/>
            <a:ext cx="4962525" cy="3722687"/>
          </a:xfrm>
        </p:spPr>
      </p:sp>
      <p:sp>
        <p:nvSpPr>
          <p:cNvPr id="82948" name="Rectangle 3"/>
          <p:cNvSpPr>
            <a:spLocks noGrp="1"/>
          </p:cNvSpPr>
          <p:nvPr>
            <p:ph type="body"/>
          </p:nvPr>
        </p:nvSpPr>
        <p:spPr/>
        <p:txBody>
          <a:bodyPr wrap="square" lIns="91440" tIns="45720" rIns="91440" bIns="45720" anchor="t" anchorCtr="0"/>
          <a:p>
            <a:pPr lvl="0" eaLnBrk="1" hangingPunct="1"/>
            <a:endParaRPr lang="zh-CN" altLang="en-US" dirty="0">
              <a:ea typeface="SimSun"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a:xfrm>
            <a:off x="917575" y="744538"/>
            <a:ext cx="4962525" cy="3722687"/>
          </a:xfrm>
        </p:spPr>
      </p:sp>
      <p:sp>
        <p:nvSpPr>
          <p:cNvPr id="83971"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en-US" dirty="0">
              <a:ea typeface="SimSun" panose="02010600030101010101" pitchFamily="2" charset="-122"/>
            </a:endParaRPr>
          </a:p>
        </p:txBody>
      </p:sp>
      <p:sp>
        <p:nvSpPr>
          <p:cNvPr id="83972" name="灯片编号占位符 3"/>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hu-HU" altLang="zh-CN" sz="1200" dirty="0">
                <a:latin typeface="Times New Roman" panose="02020603050405020304" pitchFamily="18" charset="0"/>
                <a:ea typeface="SimSun" panose="02010600030101010101" pitchFamily="2" charset="-122"/>
              </a:rPr>
            </a:fld>
            <a:endParaRPr lang="hu-HU" altLang="zh-CN" sz="1200" dirty="0">
              <a:latin typeface="Times New Roman" panose="02020603050405020304" pitchFamily="18" charset="0"/>
              <a:ea typeface="SimSun" panose="02010600030101010101" pitchFamily="2" charset="-122"/>
            </a:endParaRPr>
          </a:p>
        </p:txBody>
      </p:sp>
      <p:sp>
        <p:nvSpPr>
          <p:cNvPr id="84995" name="Rectangle 2"/>
          <p:cNvSpPr>
            <a:spLocks noGrp="1" noRot="1" noChangeAspect="1" noTextEdit="1"/>
          </p:cNvSpPr>
          <p:nvPr>
            <p:ph type="sldImg"/>
          </p:nvPr>
        </p:nvSpPr>
        <p:spPr>
          <a:xfrm>
            <a:off x="917575" y="744538"/>
            <a:ext cx="4962525" cy="3722687"/>
          </a:xfrm>
        </p:spPr>
      </p:sp>
      <p:sp>
        <p:nvSpPr>
          <p:cNvPr id="84996" name="Rectangle 3"/>
          <p:cNvSpPr>
            <a:spLocks noGrp="1"/>
          </p:cNvSpPr>
          <p:nvPr>
            <p:ph type="body"/>
          </p:nvPr>
        </p:nvSpPr>
        <p:spPr/>
        <p:txBody>
          <a:bodyPr wrap="square" lIns="91440" tIns="45720" rIns="91440" bIns="45720" anchor="t" anchorCtr="0"/>
          <a:p>
            <a:pPr lvl="0" eaLnBrk="1" hangingPunct="1"/>
            <a:endParaRPr lang="zh-CN" altLang="en-US" dirty="0">
              <a:ea typeface="SimSun"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86019" name="Rectangle 2"/>
          <p:cNvSpPr>
            <a:spLocks noTextEdit="1"/>
          </p:cNvSpPr>
          <p:nvPr>
            <p:ph type="sldImg"/>
          </p:nvPr>
        </p:nvSpPr>
        <p:spPr>
          <a:xfrm>
            <a:off x="917575" y="744538"/>
            <a:ext cx="4962525" cy="3722687"/>
          </a:xfrm>
        </p:spPr>
      </p:sp>
      <p:sp>
        <p:nvSpPr>
          <p:cNvPr id="86020" name="Rectangle 3"/>
          <p:cNvSpPr>
            <a:spLocks noGrp="1"/>
          </p:cNvSpPr>
          <p:nvPr>
            <p:ph type="body" idx="1"/>
          </p:nvPr>
        </p:nvSpPr>
        <p:spPr/>
        <p:txBody>
          <a:bodyPr wrap="square" lIns="91440" tIns="45720" rIns="91440" bIns="45720" anchor="t" anchorCtr="0"/>
          <a:p>
            <a:pPr lvl="0"/>
            <a:endParaRPr lang="zh-CN" altLang="zh-CN" dirty="0">
              <a:ea typeface="SimSun"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87043" name="Rectangle 2"/>
          <p:cNvSpPr>
            <a:spLocks noTextEdit="1"/>
          </p:cNvSpPr>
          <p:nvPr>
            <p:ph type="sldImg"/>
          </p:nvPr>
        </p:nvSpPr>
        <p:spPr>
          <a:xfrm>
            <a:off x="917575" y="744538"/>
            <a:ext cx="4962525" cy="3722687"/>
          </a:xfrm>
        </p:spPr>
      </p:sp>
      <p:sp>
        <p:nvSpPr>
          <p:cNvPr id="87044" name="Rectangle 3"/>
          <p:cNvSpPr>
            <a:spLocks noGrp="1"/>
          </p:cNvSpPr>
          <p:nvPr>
            <p:ph type="body" idx="1"/>
          </p:nvPr>
        </p:nvSpPr>
        <p:spPr/>
        <p:txBody>
          <a:bodyPr wrap="square" lIns="91440" tIns="45720" rIns="91440" bIns="45720" anchor="t" anchorCtr="0"/>
          <a:p>
            <a:pPr lvl="0"/>
            <a:endParaRPr lang="zh-CN" altLang="zh-CN" dirty="0">
              <a:ea typeface="SimSun"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88067" name="Rectangle 2"/>
          <p:cNvSpPr>
            <a:spLocks noTextEdit="1"/>
          </p:cNvSpPr>
          <p:nvPr>
            <p:ph type="sldImg"/>
          </p:nvPr>
        </p:nvSpPr>
        <p:spPr>
          <a:xfrm>
            <a:off x="917575" y="744538"/>
            <a:ext cx="4962525" cy="3722687"/>
          </a:xfrm>
        </p:spPr>
      </p:sp>
      <p:sp>
        <p:nvSpPr>
          <p:cNvPr id="88068" name="Rectangle 3"/>
          <p:cNvSpPr>
            <a:spLocks noGrp="1"/>
          </p:cNvSpPr>
          <p:nvPr>
            <p:ph type="body" idx="1"/>
          </p:nvPr>
        </p:nvSpPr>
        <p:spPr/>
        <p:txBody>
          <a:bodyPr wrap="square" lIns="91440" tIns="45720" rIns="91440" bIns="45720" anchor="t" anchorCtr="0"/>
          <a:p>
            <a:pPr lvl="0"/>
            <a:endParaRPr lang="zh-CN" altLang="zh-CN" dirty="0">
              <a:ea typeface="SimSun"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89091" name="Rectangle 2"/>
          <p:cNvSpPr>
            <a:spLocks noTextEdit="1"/>
          </p:cNvSpPr>
          <p:nvPr>
            <p:ph type="sldImg"/>
          </p:nvPr>
        </p:nvSpPr>
        <p:spPr>
          <a:xfrm>
            <a:off x="917575" y="744538"/>
            <a:ext cx="4962525" cy="3722687"/>
          </a:xfrm>
        </p:spPr>
      </p:sp>
      <p:sp>
        <p:nvSpPr>
          <p:cNvPr id="89092" name="Rectangle 3"/>
          <p:cNvSpPr>
            <a:spLocks noGrp="1"/>
          </p:cNvSpPr>
          <p:nvPr>
            <p:ph type="body" idx="1"/>
          </p:nvPr>
        </p:nvSpPr>
        <p:spPr/>
        <p:txBody>
          <a:bodyPr wrap="square" lIns="91440" tIns="45720" rIns="91440" bIns="45720" anchor="t" anchorCtr="0"/>
          <a:p>
            <a:pPr lvl="0"/>
            <a:endParaRPr lang="zh-CN" altLang="zh-CN" dirty="0">
              <a:ea typeface="SimSun"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1" name="Line 2"/>
          <p:cNvSpPr>
            <a:spLocks noChangeShapeType="1"/>
          </p:cNvSpPr>
          <p:nvPr/>
        </p:nvSpPr>
        <p:spPr bwMode="auto">
          <a:xfrm>
            <a:off x="7315200" y="1066800"/>
            <a:ext cx="0" cy="44958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6147" name="Group 8"/>
          <p:cNvGrpSpPr/>
          <p:nvPr/>
        </p:nvGrpSpPr>
        <p:grpSpPr>
          <a:xfrm>
            <a:off x="7493000" y="2992438"/>
            <a:ext cx="1338263" cy="2189162"/>
            <a:chOff x="4704" y="1885"/>
            <a:chExt cx="843" cy="1379"/>
          </a:xfrm>
        </p:grpSpPr>
        <p:sp>
          <p:nvSpPr>
            <p:cNvPr id="43" name="Oval 9"/>
            <p:cNvSpPr>
              <a:spLocks noChangeArrowheads="1"/>
            </p:cNvSpPr>
            <p:nvPr/>
          </p:nvSpPr>
          <p:spPr bwMode="auto">
            <a:xfrm>
              <a:off x="4704"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4" name="Oval 10"/>
            <p:cNvSpPr>
              <a:spLocks noChangeArrowheads="1"/>
            </p:cNvSpPr>
            <p:nvPr/>
          </p:nvSpPr>
          <p:spPr bwMode="auto">
            <a:xfrm>
              <a:off x="4883"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5" name="Oval 11"/>
            <p:cNvSpPr>
              <a:spLocks noChangeArrowheads="1"/>
            </p:cNvSpPr>
            <p:nvPr/>
          </p:nvSpPr>
          <p:spPr bwMode="auto">
            <a:xfrm>
              <a:off x="5062"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6" name="Oval 12"/>
            <p:cNvSpPr>
              <a:spLocks noChangeArrowheads="1"/>
            </p:cNvSpPr>
            <p:nvPr/>
          </p:nvSpPr>
          <p:spPr bwMode="auto">
            <a:xfrm>
              <a:off x="4704"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7" name="Oval 13"/>
            <p:cNvSpPr>
              <a:spLocks noChangeArrowheads="1"/>
            </p:cNvSpPr>
            <p:nvPr/>
          </p:nvSpPr>
          <p:spPr bwMode="auto">
            <a:xfrm>
              <a:off x="4883"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8" name="Oval 14"/>
            <p:cNvSpPr>
              <a:spLocks noChangeArrowheads="1"/>
            </p:cNvSpPr>
            <p:nvPr/>
          </p:nvSpPr>
          <p:spPr bwMode="auto">
            <a:xfrm>
              <a:off x="5062"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9" name="Oval 15"/>
            <p:cNvSpPr>
              <a:spLocks noChangeArrowheads="1"/>
            </p:cNvSpPr>
            <p:nvPr/>
          </p:nvSpPr>
          <p:spPr bwMode="auto">
            <a:xfrm>
              <a:off x="5241" y="2064"/>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0" name="Oval 16"/>
            <p:cNvSpPr>
              <a:spLocks noChangeArrowheads="1"/>
            </p:cNvSpPr>
            <p:nvPr/>
          </p:nvSpPr>
          <p:spPr bwMode="auto">
            <a:xfrm>
              <a:off x="4704"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1" name="Oval 17"/>
            <p:cNvSpPr>
              <a:spLocks noChangeArrowheads="1"/>
            </p:cNvSpPr>
            <p:nvPr/>
          </p:nvSpPr>
          <p:spPr bwMode="auto">
            <a:xfrm>
              <a:off x="4883"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2" name="Oval 18"/>
            <p:cNvSpPr>
              <a:spLocks noChangeArrowheads="1"/>
            </p:cNvSpPr>
            <p:nvPr/>
          </p:nvSpPr>
          <p:spPr bwMode="auto">
            <a:xfrm>
              <a:off x="5062"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3" name="Oval 19"/>
            <p:cNvSpPr>
              <a:spLocks noChangeArrowheads="1"/>
            </p:cNvSpPr>
            <p:nvPr/>
          </p:nvSpPr>
          <p:spPr bwMode="auto">
            <a:xfrm>
              <a:off x="5241"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4" name="Oval 20"/>
            <p:cNvSpPr>
              <a:spLocks noChangeArrowheads="1"/>
            </p:cNvSpPr>
            <p:nvPr/>
          </p:nvSpPr>
          <p:spPr bwMode="auto">
            <a:xfrm>
              <a:off x="5420" y="2243"/>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5" name="Oval 21"/>
            <p:cNvSpPr>
              <a:spLocks noChangeArrowheads="1"/>
            </p:cNvSpPr>
            <p:nvPr/>
          </p:nvSpPr>
          <p:spPr bwMode="auto">
            <a:xfrm>
              <a:off x="4704" y="2421"/>
              <a:ext cx="127" cy="128"/>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6" name="Oval 22"/>
            <p:cNvSpPr>
              <a:spLocks noChangeArrowheads="1"/>
            </p:cNvSpPr>
            <p:nvPr/>
          </p:nvSpPr>
          <p:spPr bwMode="auto">
            <a:xfrm>
              <a:off x="4883"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7" name="Oval 23"/>
            <p:cNvSpPr>
              <a:spLocks noChangeArrowheads="1"/>
            </p:cNvSpPr>
            <p:nvPr/>
          </p:nvSpPr>
          <p:spPr bwMode="auto">
            <a:xfrm>
              <a:off x="5062"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8" name="Oval 24"/>
            <p:cNvSpPr>
              <a:spLocks noChangeArrowheads="1"/>
            </p:cNvSpPr>
            <p:nvPr/>
          </p:nvSpPr>
          <p:spPr bwMode="auto">
            <a:xfrm>
              <a:off x="5241" y="2421"/>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9" name="Oval 25"/>
            <p:cNvSpPr>
              <a:spLocks noChangeArrowheads="1"/>
            </p:cNvSpPr>
            <p:nvPr/>
          </p:nvSpPr>
          <p:spPr bwMode="auto">
            <a:xfrm>
              <a:off x="4704"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0" name="Oval 26"/>
            <p:cNvSpPr>
              <a:spLocks noChangeArrowheads="1"/>
            </p:cNvSpPr>
            <p:nvPr/>
          </p:nvSpPr>
          <p:spPr bwMode="auto">
            <a:xfrm>
              <a:off x="4883"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1" name="Oval 27"/>
            <p:cNvSpPr>
              <a:spLocks noChangeArrowheads="1"/>
            </p:cNvSpPr>
            <p:nvPr/>
          </p:nvSpPr>
          <p:spPr bwMode="auto">
            <a:xfrm>
              <a:off x="5062"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2" name="Oval 28"/>
            <p:cNvSpPr>
              <a:spLocks noChangeArrowheads="1"/>
            </p:cNvSpPr>
            <p:nvPr/>
          </p:nvSpPr>
          <p:spPr bwMode="auto">
            <a:xfrm>
              <a:off x="5241"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3" name="Oval 29"/>
            <p:cNvSpPr>
              <a:spLocks noChangeArrowheads="1"/>
            </p:cNvSpPr>
            <p:nvPr/>
          </p:nvSpPr>
          <p:spPr bwMode="auto">
            <a:xfrm>
              <a:off x="5420" y="2600"/>
              <a:ext cx="127" cy="128"/>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4" name="Oval 30"/>
            <p:cNvSpPr>
              <a:spLocks noChangeArrowheads="1"/>
            </p:cNvSpPr>
            <p:nvPr/>
          </p:nvSpPr>
          <p:spPr bwMode="auto">
            <a:xfrm>
              <a:off x="4704" y="2779"/>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5" name="Oval 31"/>
            <p:cNvSpPr>
              <a:spLocks noChangeArrowheads="1"/>
            </p:cNvSpPr>
            <p:nvPr/>
          </p:nvSpPr>
          <p:spPr bwMode="auto">
            <a:xfrm>
              <a:off x="4883"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6" name="Oval 32"/>
            <p:cNvSpPr>
              <a:spLocks noChangeArrowheads="1"/>
            </p:cNvSpPr>
            <p:nvPr/>
          </p:nvSpPr>
          <p:spPr bwMode="auto">
            <a:xfrm>
              <a:off x="5062"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7" name="Oval 33"/>
            <p:cNvSpPr>
              <a:spLocks noChangeArrowheads="1"/>
            </p:cNvSpPr>
            <p:nvPr/>
          </p:nvSpPr>
          <p:spPr bwMode="auto">
            <a:xfrm>
              <a:off x="5241" y="2779"/>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8" name="Oval 34"/>
            <p:cNvSpPr>
              <a:spLocks noChangeArrowheads="1"/>
            </p:cNvSpPr>
            <p:nvPr/>
          </p:nvSpPr>
          <p:spPr bwMode="auto">
            <a:xfrm>
              <a:off x="4704"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9" name="Oval 35"/>
            <p:cNvSpPr>
              <a:spLocks noChangeArrowheads="1"/>
            </p:cNvSpPr>
            <p:nvPr/>
          </p:nvSpPr>
          <p:spPr bwMode="auto">
            <a:xfrm>
              <a:off x="4883"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0" name="Oval 36"/>
            <p:cNvSpPr>
              <a:spLocks noChangeArrowheads="1"/>
            </p:cNvSpPr>
            <p:nvPr/>
          </p:nvSpPr>
          <p:spPr bwMode="auto">
            <a:xfrm>
              <a:off x="5062"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1" name="Oval 37"/>
            <p:cNvSpPr>
              <a:spLocks noChangeArrowheads="1"/>
            </p:cNvSpPr>
            <p:nvPr/>
          </p:nvSpPr>
          <p:spPr bwMode="auto">
            <a:xfrm>
              <a:off x="5241"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2" name="Oval 38"/>
            <p:cNvSpPr>
              <a:spLocks noChangeArrowheads="1"/>
            </p:cNvSpPr>
            <p:nvPr/>
          </p:nvSpPr>
          <p:spPr bwMode="auto">
            <a:xfrm>
              <a:off x="4883"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3" name="Oval 39"/>
            <p:cNvSpPr>
              <a:spLocks noChangeArrowheads="1"/>
            </p:cNvSpPr>
            <p:nvPr/>
          </p:nvSpPr>
          <p:spPr bwMode="auto">
            <a:xfrm>
              <a:off x="5241"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74" name="Line 40"/>
          <p:cNvSpPr>
            <a:spLocks noChangeShapeType="1"/>
          </p:cNvSpPr>
          <p:nvPr/>
        </p:nvSpPr>
        <p:spPr bwMode="auto">
          <a:xfrm>
            <a:off x="304800" y="2819400"/>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16739" name="Rectangle 3"/>
          <p:cNvSpPr>
            <a:spLocks noGrp="1" noChangeArrowheads="1"/>
          </p:cNvSpPr>
          <p:nvPr>
            <p:ph type="ctrTitle"/>
          </p:nvPr>
        </p:nvSpPr>
        <p:spPr>
          <a:xfrm>
            <a:off x="315913" y="466725"/>
            <a:ext cx="6781800" cy="2133600"/>
          </a:xfrm>
        </p:spPr>
        <p:txBody>
          <a:bodyPr/>
          <a:lstStyle>
            <a:lvl1pPr algn="r">
              <a:defRPr sz="4800"/>
            </a:lvl1pPr>
          </a:lstStyle>
          <a:p>
            <a:r>
              <a:rPr lang="zh-CN" altLang="en-US" noProof="1" smtClean="0"/>
              <a:t>单击此处编辑母版标题样式</a:t>
            </a:r>
            <a:endParaRPr lang="hu-HU" altLang="en-US" noProof="1"/>
          </a:p>
        </p:txBody>
      </p:sp>
      <p:sp>
        <p:nvSpPr>
          <p:cNvPr id="116740"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zh-CN" altLang="en-US" noProof="1" smtClean="0"/>
              <a:t>单击此处编辑母版副标题样式</a:t>
            </a:r>
            <a:endParaRPr lang="hu-HU" altLang="en-US" noProof="1"/>
          </a:p>
        </p:txBody>
      </p:sp>
      <p:sp>
        <p:nvSpPr>
          <p:cNvPr id="75" name="Rectangle 5"/>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p>
            <a:pPr>
              <a:buNone/>
            </a:pPr>
            <a:fld id="{BB962C8B-B14F-4D97-AF65-F5344CB8AC3E}" type="datetime1">
              <a:rPr lang="en-GB" altLang="en-US" dirty="0"/>
            </a:fld>
            <a:endParaRPr lang="en-GB" altLang="en-US" dirty="0"/>
          </a:p>
        </p:txBody>
      </p:sp>
      <p:sp>
        <p:nvSpPr>
          <p:cNvPr id="76" name="Rectangle 6"/>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p>
            <a:pPr algn="ctr">
              <a:buNone/>
            </a:pPr>
            <a:endParaRPr lang="hu-HU" altLang="zh-CN" dirty="0"/>
          </a:p>
        </p:txBody>
      </p:sp>
      <p:sp>
        <p:nvSpPr>
          <p:cNvPr id="77" name="Rectangle 7"/>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hu-HU" altLang="en-US" dirty="0"/>
            </a:fld>
            <a:endParaRPr lang="hu-HU"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SimSun"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8" name="页脚占位符 7"/>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4" name="页脚占位符 3"/>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3" name="页脚占位符 2"/>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099"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4100"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5717"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115718"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a:lvl1pPr>
          </a:lstStyle>
          <a:p>
            <a:pPr lvl="0" eaLnBrk="1" hangingPunct="1">
              <a:buNone/>
            </a:pPr>
            <a:endParaRPr lang="hu-HU" altLang="zh-CN" dirty="0">
              <a:latin typeface="Arial" panose="020B0604020202020204" pitchFamily="34" charset="0"/>
            </a:endParaRPr>
          </a:p>
        </p:txBody>
      </p:sp>
      <p:sp>
        <p:nvSpPr>
          <p:cNvPr id="11571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a:lvl1pPr>
          </a:lstStyle>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grpSp>
        <p:nvGrpSpPr>
          <p:cNvPr id="4104" name="Group 8"/>
          <p:cNvGrpSpPr/>
          <p:nvPr/>
        </p:nvGrpSpPr>
        <p:grpSpPr>
          <a:xfrm>
            <a:off x="8153400" y="152400"/>
            <a:ext cx="792163" cy="1295400"/>
            <a:chOff x="5136" y="960"/>
            <a:chExt cx="528" cy="864"/>
          </a:xfrm>
        </p:grpSpPr>
        <p:sp>
          <p:nvSpPr>
            <p:cNvPr id="1034"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5"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6" name="Oval 11"/>
            <p:cNvSpPr>
              <a:spLocks noChangeArrowheads="1"/>
            </p:cNvSpPr>
            <p:nvPr/>
          </p:nvSpPr>
          <p:spPr bwMode="auto">
            <a:xfrm>
              <a:off x="5360" y="960"/>
              <a:ext cx="76"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7"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8"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9" name="Oval 14"/>
            <p:cNvSpPr>
              <a:spLocks noChangeArrowheads="1"/>
            </p:cNvSpPr>
            <p:nvPr/>
          </p:nvSpPr>
          <p:spPr bwMode="auto">
            <a:xfrm>
              <a:off x="5360" y="1072"/>
              <a:ext cx="76"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0" name="Oval 15"/>
            <p:cNvSpPr>
              <a:spLocks noChangeArrowheads="1"/>
            </p:cNvSpPr>
            <p:nvPr/>
          </p:nvSpPr>
          <p:spPr bwMode="auto">
            <a:xfrm>
              <a:off x="5472" y="1072"/>
              <a:ext cx="73"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1" name="Oval 16"/>
            <p:cNvSpPr>
              <a:spLocks noChangeArrowheads="1"/>
            </p:cNvSpPr>
            <p:nvPr/>
          </p:nvSpPr>
          <p:spPr bwMode="auto">
            <a:xfrm>
              <a:off x="5136" y="1184"/>
              <a:ext cx="80"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2" name="Oval 17"/>
            <p:cNvSpPr>
              <a:spLocks noChangeArrowheads="1"/>
            </p:cNvSpPr>
            <p:nvPr/>
          </p:nvSpPr>
          <p:spPr bwMode="auto">
            <a:xfrm>
              <a:off x="5248" y="1184"/>
              <a:ext cx="79"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3" name="Oval 18"/>
            <p:cNvSpPr>
              <a:spLocks noChangeArrowheads="1"/>
            </p:cNvSpPr>
            <p:nvPr/>
          </p:nvSpPr>
          <p:spPr bwMode="auto">
            <a:xfrm>
              <a:off x="5360" y="1184"/>
              <a:ext cx="76"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4" name="Oval 19"/>
            <p:cNvSpPr>
              <a:spLocks noChangeArrowheads="1"/>
            </p:cNvSpPr>
            <p:nvPr/>
          </p:nvSpPr>
          <p:spPr bwMode="auto">
            <a:xfrm>
              <a:off x="5472" y="1184"/>
              <a:ext cx="73"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5" name="Oval 20"/>
            <p:cNvSpPr>
              <a:spLocks noChangeArrowheads="1"/>
            </p:cNvSpPr>
            <p:nvPr/>
          </p:nvSpPr>
          <p:spPr bwMode="auto">
            <a:xfrm>
              <a:off x="5584" y="1184"/>
              <a:ext cx="80" cy="73"/>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6"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7"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8" name="Oval 23"/>
            <p:cNvSpPr>
              <a:spLocks noChangeArrowheads="1"/>
            </p:cNvSpPr>
            <p:nvPr/>
          </p:nvSpPr>
          <p:spPr bwMode="auto">
            <a:xfrm>
              <a:off x="5360" y="1296"/>
              <a:ext cx="76"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9" name="Oval 24"/>
            <p:cNvSpPr>
              <a:spLocks noChangeArrowheads="1"/>
            </p:cNvSpPr>
            <p:nvPr/>
          </p:nvSpPr>
          <p:spPr bwMode="auto">
            <a:xfrm>
              <a:off x="5472" y="1296"/>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0"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1"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2" name="Oval 27"/>
            <p:cNvSpPr>
              <a:spLocks noChangeArrowheads="1"/>
            </p:cNvSpPr>
            <p:nvPr/>
          </p:nvSpPr>
          <p:spPr bwMode="auto">
            <a:xfrm>
              <a:off x="5360"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3" name="Oval 28"/>
            <p:cNvSpPr>
              <a:spLocks noChangeArrowheads="1"/>
            </p:cNvSpPr>
            <p:nvPr/>
          </p:nvSpPr>
          <p:spPr bwMode="auto">
            <a:xfrm>
              <a:off x="5472" y="1408"/>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4"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5"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6"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7" name="Oval 32"/>
            <p:cNvSpPr>
              <a:spLocks noChangeArrowheads="1"/>
            </p:cNvSpPr>
            <p:nvPr/>
          </p:nvSpPr>
          <p:spPr bwMode="auto">
            <a:xfrm>
              <a:off x="5360" y="1520"/>
              <a:ext cx="76"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8" name="Oval 33"/>
            <p:cNvSpPr>
              <a:spLocks noChangeArrowheads="1"/>
            </p:cNvSpPr>
            <p:nvPr/>
          </p:nvSpPr>
          <p:spPr bwMode="auto">
            <a:xfrm>
              <a:off x="5472" y="1520"/>
              <a:ext cx="73"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9" name="Oval 34"/>
            <p:cNvSpPr>
              <a:spLocks noChangeArrowheads="1"/>
            </p:cNvSpPr>
            <p:nvPr/>
          </p:nvSpPr>
          <p:spPr bwMode="auto">
            <a:xfrm>
              <a:off x="5136" y="1632"/>
              <a:ext cx="80"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0" name="Oval 35"/>
            <p:cNvSpPr>
              <a:spLocks noChangeArrowheads="1"/>
            </p:cNvSpPr>
            <p:nvPr/>
          </p:nvSpPr>
          <p:spPr bwMode="auto">
            <a:xfrm>
              <a:off x="5248" y="1632"/>
              <a:ext cx="79"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1" name="Oval 36"/>
            <p:cNvSpPr>
              <a:spLocks noChangeArrowheads="1"/>
            </p:cNvSpPr>
            <p:nvPr/>
          </p:nvSpPr>
          <p:spPr bwMode="auto">
            <a:xfrm>
              <a:off x="5360" y="1632"/>
              <a:ext cx="76"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2" name="Oval 37"/>
            <p:cNvSpPr>
              <a:spLocks noChangeArrowheads="1"/>
            </p:cNvSpPr>
            <p:nvPr/>
          </p:nvSpPr>
          <p:spPr bwMode="auto">
            <a:xfrm>
              <a:off x="5472" y="1632"/>
              <a:ext cx="73"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3"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4" name="Oval 39"/>
            <p:cNvSpPr>
              <a:spLocks noChangeArrowheads="1"/>
            </p:cNvSpPr>
            <p:nvPr/>
          </p:nvSpPr>
          <p:spPr bwMode="auto">
            <a:xfrm>
              <a:off x="5472" y="1744"/>
              <a:ext cx="73"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1033" name="Line 40"/>
          <p:cNvSpPr>
            <a:spLocks noChangeShapeType="1"/>
          </p:cNvSpPr>
          <p:nvPr/>
        </p:nvSpPr>
        <p:spPr bwMode="auto">
          <a:xfrm>
            <a:off x="468313" y="1484313"/>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Arial" panose="020B0604020202020204" pitchFamily="34" charset="0"/>
        </a:defRPr>
      </a:lvl1pPr>
      <a:lvl2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900" b="1">
          <a:solidFill>
            <a:schemeClr val="tx2"/>
          </a:solidFill>
          <a:latin typeface="Arial" panose="020B0604020202020204" pitchFamily="34" charset="0"/>
        </a:defRPr>
      </a:lvl6pPr>
      <a:lvl7pPr marL="914400" algn="l" rtl="0" fontAlgn="base">
        <a:spcBef>
          <a:spcPct val="0"/>
        </a:spcBef>
        <a:spcAft>
          <a:spcPct val="0"/>
        </a:spcAft>
        <a:defRPr sz="3900" b="1">
          <a:solidFill>
            <a:schemeClr val="tx2"/>
          </a:solidFill>
          <a:latin typeface="Arial" panose="020B0604020202020204" pitchFamily="34" charset="0"/>
        </a:defRPr>
      </a:lvl7pPr>
      <a:lvl8pPr marL="1371600" algn="l" rtl="0" fontAlgn="base">
        <a:spcBef>
          <a:spcPct val="0"/>
        </a:spcBef>
        <a:spcAft>
          <a:spcPct val="0"/>
        </a:spcAft>
        <a:defRPr sz="3900" b="1">
          <a:solidFill>
            <a:schemeClr val="tx2"/>
          </a:solidFill>
          <a:latin typeface="Arial" panose="020B0604020202020204" pitchFamily="34" charset="0"/>
        </a:defRPr>
      </a:lvl8pPr>
      <a:lvl9pPr marL="1828800" algn="l" rtl="0" fontAlgn="base">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Arial" panose="020B0604020202020204" pitchFamily="34" charset="0"/>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cs typeface="Arial" panose="020B0604020202020204" pitchFamily="34" charset="0"/>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cs typeface="Arial" panose="020B0604020202020204" pitchFamily="34" charset="0"/>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cs typeface="Arial" panose="020B0604020202020204" pitchFamily="34" charset="0"/>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cs typeface="Arial" panose="020B0604020202020204" pitchFamily="34" charset="0"/>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Line 2"/>
          <p:cNvSpPr>
            <a:spLocks noChangeShapeType="1"/>
          </p:cNvSpPr>
          <p:nvPr/>
        </p:nvSpPr>
        <p:spPr bwMode="auto">
          <a:xfrm>
            <a:off x="8101013" y="4868863"/>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123"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5124"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7203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800">
                <a:ea typeface="SimSun" panose="02010600030101010101" pitchFamily="2" charset="-122"/>
              </a:defRPr>
            </a:lvl1pPr>
          </a:lstStyle>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grpSp>
        <p:nvGrpSpPr>
          <p:cNvPr id="5126" name="Group 8"/>
          <p:cNvGrpSpPr/>
          <p:nvPr/>
        </p:nvGrpSpPr>
        <p:grpSpPr>
          <a:xfrm>
            <a:off x="8172450" y="5157788"/>
            <a:ext cx="792163" cy="1295400"/>
            <a:chOff x="5136" y="960"/>
            <a:chExt cx="528" cy="864"/>
          </a:xfrm>
        </p:grpSpPr>
        <p:sp>
          <p:nvSpPr>
            <p:cNvPr id="2056"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7"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8" name="Oval 11"/>
            <p:cNvSpPr>
              <a:spLocks noChangeArrowheads="1"/>
            </p:cNvSpPr>
            <p:nvPr/>
          </p:nvSpPr>
          <p:spPr bwMode="auto">
            <a:xfrm>
              <a:off x="5360" y="960"/>
              <a:ext cx="76"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9"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0"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1" name="Oval 14"/>
            <p:cNvSpPr>
              <a:spLocks noChangeArrowheads="1"/>
            </p:cNvSpPr>
            <p:nvPr/>
          </p:nvSpPr>
          <p:spPr bwMode="auto">
            <a:xfrm>
              <a:off x="5360" y="1072"/>
              <a:ext cx="76"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2" name="Oval 15"/>
            <p:cNvSpPr>
              <a:spLocks noChangeArrowheads="1"/>
            </p:cNvSpPr>
            <p:nvPr/>
          </p:nvSpPr>
          <p:spPr bwMode="auto">
            <a:xfrm>
              <a:off x="5472" y="1072"/>
              <a:ext cx="73"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3" name="Oval 16"/>
            <p:cNvSpPr>
              <a:spLocks noChangeArrowheads="1"/>
            </p:cNvSpPr>
            <p:nvPr/>
          </p:nvSpPr>
          <p:spPr bwMode="auto">
            <a:xfrm>
              <a:off x="5136" y="1184"/>
              <a:ext cx="80"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4" name="Oval 17"/>
            <p:cNvSpPr>
              <a:spLocks noChangeArrowheads="1"/>
            </p:cNvSpPr>
            <p:nvPr/>
          </p:nvSpPr>
          <p:spPr bwMode="auto">
            <a:xfrm>
              <a:off x="5248" y="1184"/>
              <a:ext cx="79"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5" name="Oval 18"/>
            <p:cNvSpPr>
              <a:spLocks noChangeArrowheads="1"/>
            </p:cNvSpPr>
            <p:nvPr/>
          </p:nvSpPr>
          <p:spPr bwMode="auto">
            <a:xfrm>
              <a:off x="5360" y="1184"/>
              <a:ext cx="76"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6" name="Oval 19"/>
            <p:cNvSpPr>
              <a:spLocks noChangeArrowheads="1"/>
            </p:cNvSpPr>
            <p:nvPr/>
          </p:nvSpPr>
          <p:spPr bwMode="auto">
            <a:xfrm>
              <a:off x="5472" y="1184"/>
              <a:ext cx="73"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7" name="Oval 20"/>
            <p:cNvSpPr>
              <a:spLocks noChangeArrowheads="1"/>
            </p:cNvSpPr>
            <p:nvPr/>
          </p:nvSpPr>
          <p:spPr bwMode="auto">
            <a:xfrm>
              <a:off x="5584" y="1184"/>
              <a:ext cx="80" cy="73"/>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8"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9"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0" name="Oval 23"/>
            <p:cNvSpPr>
              <a:spLocks noChangeArrowheads="1"/>
            </p:cNvSpPr>
            <p:nvPr/>
          </p:nvSpPr>
          <p:spPr bwMode="auto">
            <a:xfrm>
              <a:off x="5360" y="1296"/>
              <a:ext cx="76"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1" name="Oval 24"/>
            <p:cNvSpPr>
              <a:spLocks noChangeArrowheads="1"/>
            </p:cNvSpPr>
            <p:nvPr/>
          </p:nvSpPr>
          <p:spPr bwMode="auto">
            <a:xfrm>
              <a:off x="5472" y="1296"/>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2"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3"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4" name="Oval 27"/>
            <p:cNvSpPr>
              <a:spLocks noChangeArrowheads="1"/>
            </p:cNvSpPr>
            <p:nvPr/>
          </p:nvSpPr>
          <p:spPr bwMode="auto">
            <a:xfrm>
              <a:off x="5360"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5" name="Oval 28"/>
            <p:cNvSpPr>
              <a:spLocks noChangeArrowheads="1"/>
            </p:cNvSpPr>
            <p:nvPr/>
          </p:nvSpPr>
          <p:spPr bwMode="auto">
            <a:xfrm>
              <a:off x="5472" y="1408"/>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6"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7"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8"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9" name="Oval 32"/>
            <p:cNvSpPr>
              <a:spLocks noChangeArrowheads="1"/>
            </p:cNvSpPr>
            <p:nvPr/>
          </p:nvSpPr>
          <p:spPr bwMode="auto">
            <a:xfrm>
              <a:off x="5360" y="1520"/>
              <a:ext cx="76"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0" name="Oval 33"/>
            <p:cNvSpPr>
              <a:spLocks noChangeArrowheads="1"/>
            </p:cNvSpPr>
            <p:nvPr/>
          </p:nvSpPr>
          <p:spPr bwMode="auto">
            <a:xfrm>
              <a:off x="5472" y="1520"/>
              <a:ext cx="73"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1" name="Oval 34"/>
            <p:cNvSpPr>
              <a:spLocks noChangeArrowheads="1"/>
            </p:cNvSpPr>
            <p:nvPr/>
          </p:nvSpPr>
          <p:spPr bwMode="auto">
            <a:xfrm>
              <a:off x="5136" y="1632"/>
              <a:ext cx="80"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2" name="Oval 35"/>
            <p:cNvSpPr>
              <a:spLocks noChangeArrowheads="1"/>
            </p:cNvSpPr>
            <p:nvPr/>
          </p:nvSpPr>
          <p:spPr bwMode="auto">
            <a:xfrm>
              <a:off x="5248" y="1632"/>
              <a:ext cx="79"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3" name="Oval 36"/>
            <p:cNvSpPr>
              <a:spLocks noChangeArrowheads="1"/>
            </p:cNvSpPr>
            <p:nvPr/>
          </p:nvSpPr>
          <p:spPr bwMode="auto">
            <a:xfrm>
              <a:off x="5360" y="1632"/>
              <a:ext cx="76"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4" name="Oval 37"/>
            <p:cNvSpPr>
              <a:spLocks noChangeArrowheads="1"/>
            </p:cNvSpPr>
            <p:nvPr/>
          </p:nvSpPr>
          <p:spPr bwMode="auto">
            <a:xfrm>
              <a:off x="5472" y="1632"/>
              <a:ext cx="73"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5"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6" name="Oval 39"/>
            <p:cNvSpPr>
              <a:spLocks noChangeArrowheads="1"/>
            </p:cNvSpPr>
            <p:nvPr/>
          </p:nvSpPr>
          <p:spPr bwMode="auto">
            <a:xfrm>
              <a:off x="5472" y="1744"/>
              <a:ext cx="73"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grpSp>
      <p:sp>
        <p:nvSpPr>
          <p:cNvPr id="2055" name="Line 40"/>
          <p:cNvSpPr>
            <a:spLocks noChangeShapeType="1"/>
          </p:cNvSpPr>
          <p:nvPr/>
        </p:nvSpPr>
        <p:spPr bwMode="auto">
          <a:xfrm>
            <a:off x="468313" y="5013325"/>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900" b="1">
          <a:solidFill>
            <a:schemeClr val="tx2"/>
          </a:solidFill>
          <a:latin typeface="+mj-lt"/>
          <a:ea typeface="SimSun" panose="02010600030101010101" pitchFamily="2" charset="-122"/>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SimSun" panose="02010600030101010101" pitchFamily="2" charset="-122"/>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SimSun" panose="02010600030101010101" pitchFamily="2" charset="-122"/>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SimSun" panose="02010600030101010101" pitchFamily="2" charset="-122"/>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SimSun" panose="02010600030101010101" pitchFamily="2" charset="-122"/>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SimSun" panose="02010600030101010101" pitchFamily="2" charset="-122"/>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29.jpeg"/><Relationship Id="rId2" Type="http://schemas.openxmlformats.org/officeDocument/2006/relationships/oleObject" Target="../embeddings/oleObject1.bin"/><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image" Target="../media/image3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jpeg"/><Relationship Id="rId1"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image" Target="../media/image4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png"/><Relationship Id="rId1" Type="http://schemas.openxmlformats.org/officeDocument/2006/relationships/image" Target="../media/image50.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jpeg"/></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image" Target="../media/image5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jpeg"/><Relationship Id="rId1" Type="http://schemas.openxmlformats.org/officeDocument/2006/relationships/image" Target="../media/image61.jpe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image" Target="../media/image63.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7.png"/><Relationship Id="rId1" Type="http://schemas.openxmlformats.org/officeDocument/2006/relationships/image" Target="../media/image66.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9.png"/></Relationships>
</file>

<file path=ppt/slides/_rels/slide51.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image" Target="../media/image71.png"/><Relationship Id="rId2" Type="http://schemas.openxmlformats.org/officeDocument/2006/relationships/oleObject" Target="../embeddings/oleObject2.bin"/><Relationship Id="rId1" Type="http://schemas.openxmlformats.org/officeDocument/2006/relationships/image" Target="../media/image70.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2.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6.jpeg"/><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image" Target="../media/image73.jpeg"/></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jpeg"/><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image" Target="../media/image77.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4.png"/><Relationship Id="rId1" Type="http://schemas.openxmlformats.org/officeDocument/2006/relationships/image" Target="../media/image8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5.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image" Target="../media/image87.jpe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E:\&#26032;&#24314;&#25991;&#20214;&#22841;\Penicillin and other antibiotics.files\penicil2.jpg" TargetMode="External"/><Relationship Id="rId2" Type="http://schemas.openxmlformats.org/officeDocument/2006/relationships/image" Target="../media/image91.jpeg"/><Relationship Id="rId1" Type="http://schemas.openxmlformats.org/officeDocument/2006/relationships/image" Target="../media/image9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93.wmf"/><Relationship Id="rId1" Type="http://schemas.openxmlformats.org/officeDocument/2006/relationships/image" Target="../media/image92.jpe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95.wmf"/><Relationship Id="rId1" Type="http://schemas.openxmlformats.org/officeDocument/2006/relationships/image" Target="../media/image94.jpeg"/></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97.wmf"/><Relationship Id="rId1" Type="http://schemas.openxmlformats.org/officeDocument/2006/relationships/image" Target="../media/image96.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98.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9.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image" Target="../media/image100.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www.hudong.com/wiki/%E7%BE%8E%E5%9B%BD%E9%BB%84%E7%9F%B3%E5%85%AC%E5%9B%AD" TargetMode="External"/><Relationship Id="rId1" Type="http://schemas.openxmlformats.org/officeDocument/2006/relationships/image" Target="../media/image6.jpe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5.png"/><Relationship Id="rId2" Type="http://schemas.openxmlformats.org/officeDocument/2006/relationships/image" Target="../media/image23.jpeg"/><Relationship Id="rId1" Type="http://schemas.openxmlformats.org/officeDocument/2006/relationships/image" Target="../media/image104.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6.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7.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8.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9.jpeg"/></Relationships>
</file>

<file path=ppt/slides/_rels/slide75.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7.xml"/><Relationship Id="rId4" Type="http://schemas.openxmlformats.org/officeDocument/2006/relationships/image" Target="../media/image111.jpeg"/><Relationship Id="rId3" Type="http://schemas.openxmlformats.org/officeDocument/2006/relationships/hyperlink" Target="http://images.google.com/imgres?imgurl=host.agri.pref.ibaraki.jp/~shinrin/kinoko/kouza/photo/totyukaso.jpg&amp;imgrefurl=http://host.agri.pref.ibaraki.jp/~shinrin/kinoko/kouza/kinoko12.htm&amp;h=426&amp;w=361&amp;prev=/images%3Fq%3D%25E5%2586%25AC%25E8%2599%25AB%25E5%25A4%258F%25E8%258D%2589%26svnum%3D10%26hl%3Dzh-CN%26lr%3D%26ie%3DUTF-8%26oe%3DUTF-8%26sa%3DG" TargetMode="External"/><Relationship Id="rId2" Type="http://schemas.openxmlformats.org/officeDocument/2006/relationships/image" Target="../media/image110.png"/><Relationship Id="rId1" Type="http://schemas.openxmlformats.org/officeDocument/2006/relationships/oleObject" Target="../embeddings/oleObject3.bin"/></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2.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3.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4.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hyperlink" Target="http://www.astrosurf.com/luxorion/Bio/pyrolobus-fumarii-hyperthermophile.jpg" TargetMode="Externa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1055"/>
          <p:cNvSpPr/>
          <p:nvPr/>
        </p:nvSpPr>
        <p:spPr>
          <a:xfrm>
            <a:off x="895350" y="5732463"/>
            <a:ext cx="6797675" cy="923925"/>
          </a:xfrm>
          <a:prstGeom prst="rect">
            <a:avLst/>
          </a:prstGeom>
          <a:noFill/>
          <a:ln w="9525">
            <a:noFill/>
          </a:ln>
        </p:spPr>
        <p:txBody>
          <a:bodyPr>
            <a:spAutoFit/>
          </a:bodyPr>
          <a:p>
            <a:pPr algn="ctr" eaLnBrk="0" hangingPunct="0">
              <a:lnSpc>
                <a:spcPts val="2400"/>
              </a:lnSpc>
              <a:spcBef>
                <a:spcPct val="50000"/>
              </a:spcBef>
            </a:pPr>
            <a:r>
              <a:rPr lang="zh-CN" altLang="en-US" sz="2800" b="1" dirty="0">
                <a:latin typeface="黑体" panose="02010609060101010101" pitchFamily="2" charset="-122"/>
                <a:ea typeface="黑体" panose="02010609060101010101" pitchFamily="2" charset="-122"/>
              </a:rPr>
              <a:t>凯里学院 大健康学院</a:t>
            </a:r>
            <a:endParaRPr lang="en-US" altLang="zh-CN" sz="2800" b="1" dirty="0">
              <a:latin typeface="黑体" panose="02010609060101010101" pitchFamily="2" charset="-122"/>
              <a:ea typeface="黑体" panose="02010609060101010101" pitchFamily="2" charset="-122"/>
            </a:endParaRPr>
          </a:p>
          <a:p>
            <a:pPr algn="ctr" eaLnBrk="0" hangingPunct="0">
              <a:lnSpc>
                <a:spcPts val="2400"/>
              </a:lnSpc>
              <a:spcBef>
                <a:spcPct val="50000"/>
              </a:spcBef>
            </a:pPr>
            <a:r>
              <a:rPr lang="zh-CN" altLang="en-US" sz="2800" b="1" dirty="0">
                <a:latin typeface="黑体" panose="02010609060101010101" pitchFamily="2" charset="-122"/>
                <a:ea typeface="黑体" panose="02010609060101010101" pitchFamily="2" charset="-122"/>
              </a:rPr>
              <a:t>微生物基因组数据挖掘与生物信息学中心</a:t>
            </a:r>
            <a:endParaRPr lang="en-US" altLang="zh-CN" sz="2800" b="1" dirty="0">
              <a:latin typeface="黑体" panose="02010609060101010101" pitchFamily="2" charset="-122"/>
              <a:ea typeface="黑体" panose="02010609060101010101" pitchFamily="2" charset="-122"/>
            </a:endParaRPr>
          </a:p>
        </p:txBody>
      </p:sp>
      <p:sp>
        <p:nvSpPr>
          <p:cNvPr id="7171" name="矩形 8"/>
          <p:cNvSpPr/>
          <p:nvPr/>
        </p:nvSpPr>
        <p:spPr>
          <a:xfrm>
            <a:off x="236538" y="1484313"/>
            <a:ext cx="7092950" cy="1247775"/>
          </a:xfrm>
          <a:prstGeom prst="rect">
            <a:avLst/>
          </a:prstGeom>
          <a:noFill/>
          <a:ln w="9525">
            <a:noFill/>
          </a:ln>
        </p:spPr>
        <p:txBody>
          <a:bodyPr>
            <a:spAutoFit/>
          </a:bodyPr>
          <a:p>
            <a:pPr algn="ctr">
              <a:lnSpc>
                <a:spcPct val="125000"/>
              </a:lnSpc>
            </a:pPr>
            <a:r>
              <a:rPr lang="zh-CN" altLang="en-US" sz="6000" b="1" dirty="0">
                <a:solidFill>
                  <a:srgbClr val="C00000"/>
                </a:solidFill>
                <a:latin typeface="黑体" panose="02010609060101010101" pitchFamily="2" charset="-122"/>
                <a:ea typeface="黑体" panose="02010609060101010101" pitchFamily="2" charset="-122"/>
              </a:rPr>
              <a:t>微生物学</a:t>
            </a:r>
            <a:endParaRPr lang="zh-CN" altLang="zh-CN" sz="6000" b="1" dirty="0">
              <a:solidFill>
                <a:srgbClr val="C00000"/>
              </a:solidFill>
              <a:latin typeface="黑体" panose="02010609060101010101" pitchFamily="2" charset="-122"/>
              <a:ea typeface="黑体" panose="02010609060101010101" pitchFamily="2" charset="-122"/>
            </a:endParaRPr>
          </a:p>
        </p:txBody>
      </p:sp>
      <p:sp>
        <p:nvSpPr>
          <p:cNvPr id="7172" name="Rectangle 2"/>
          <p:cNvSpPr>
            <a:spLocks noGrp="1"/>
          </p:cNvSpPr>
          <p:nvPr>
            <p:ph type="ctrTitle"/>
          </p:nvPr>
        </p:nvSpPr>
        <p:spPr>
          <a:xfrm>
            <a:off x="212725" y="3141663"/>
            <a:ext cx="7116763" cy="1941512"/>
          </a:xfrm>
        </p:spPr>
        <p:txBody>
          <a:bodyPr vert="horz" wrap="square" lIns="91440" tIns="45720" rIns="91440" bIns="45720" anchor="b" anchorCtr="0"/>
          <a:p>
            <a:pPr algn="ctr">
              <a:lnSpc>
                <a:spcPct val="160000"/>
              </a:lnSpc>
              <a:buClrTx/>
              <a:buSzTx/>
              <a:buFontTx/>
            </a:pPr>
            <a:r>
              <a:rPr lang="zh-CN" altLang="en-US" sz="4400" dirty="0">
                <a:solidFill>
                  <a:srgbClr val="C00000"/>
                </a:solidFill>
                <a:latin typeface="+mj-lt"/>
                <a:ea typeface="SimSun" panose="02010600030101010101" pitchFamily="2" charset="-122"/>
                <a:cs typeface="Arial" panose="020B0604020202020204" pitchFamily="34" charset="0"/>
              </a:rPr>
              <a:t>第二章 原核微生物的形态、构造和功能</a:t>
            </a:r>
            <a:endParaRPr lang="zh-CN" altLang="en-US" sz="4400" dirty="0">
              <a:solidFill>
                <a:srgbClr val="C00000"/>
              </a:solidFill>
              <a:latin typeface="+mj-lt"/>
              <a:ea typeface="SimSun" panose="02010600030101010101" pitchFamily="2"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p:nvPr>
        </p:nvSpPr>
        <p:spPr>
          <a:xfrm>
            <a:off x="1071563" y="1289050"/>
            <a:ext cx="3500437" cy="1139825"/>
          </a:xfrm>
        </p:spPr>
        <p:txBody>
          <a:bodyPr vert="horz" wrap="square" lIns="91440" tIns="45720" rIns="91440" bIns="45720" anchor="b" anchorCtr="0"/>
          <a:p>
            <a:pPr eaLnBrk="1" hangingPunct="1"/>
            <a:r>
              <a:rPr lang="zh-CN" altLang="en-US" dirty="0">
                <a:solidFill>
                  <a:schemeClr val="tx1"/>
                </a:solidFill>
                <a:latin typeface="黑体" panose="02010609060101010101" pitchFamily="2" charset="-122"/>
                <a:ea typeface="黑体" panose="02010609060101010101" pitchFamily="2" charset="-122"/>
              </a:rPr>
              <a:t>主要类群</a:t>
            </a:r>
            <a:endParaRPr lang="zh-CN" altLang="zh-CN" dirty="0">
              <a:solidFill>
                <a:schemeClr val="tx1"/>
              </a:solidFill>
              <a:latin typeface="黑体" panose="02010609060101010101" pitchFamily="2" charset="-122"/>
              <a:ea typeface="黑体" panose="02010609060101010101" pitchFamily="2" charset="-122"/>
            </a:endParaRPr>
          </a:p>
        </p:txBody>
      </p:sp>
      <p:sp>
        <p:nvSpPr>
          <p:cNvPr id="17411" name="Rectangle 5"/>
          <p:cNvSpPr>
            <a:spLocks noGrp="1"/>
          </p:cNvSpPr>
          <p:nvPr>
            <p:ph idx="1"/>
          </p:nvPr>
        </p:nvSpPr>
        <p:spPr>
          <a:xfrm>
            <a:off x="1700213" y="2574925"/>
            <a:ext cx="8229600" cy="3497263"/>
          </a:xfrm>
        </p:spPr>
        <p:txBody>
          <a:bodyPr vert="horz" wrap="square" lIns="91440" tIns="45720" rIns="91440" bIns="45720" anchor="t" anchorCtr="0"/>
          <a:p>
            <a:r>
              <a:rPr lang="en-US" altLang="zh-CN" b="1" dirty="0">
                <a:latin typeface="黑体" panose="02010609060101010101" pitchFamily="2" charset="-122"/>
                <a:ea typeface="黑体" panose="02010609060101010101" pitchFamily="2" charset="-122"/>
              </a:rPr>
              <a:t>1</a:t>
            </a:r>
            <a:r>
              <a:rPr lang="zh-CN" altLang="en-US" b="1" dirty="0">
                <a:latin typeface="黑体" panose="02010609060101010101" pitchFamily="2" charset="-122"/>
                <a:ea typeface="黑体" panose="02010609060101010101" pitchFamily="2" charset="-122"/>
              </a:rPr>
              <a:t>、产甲烷菌</a:t>
            </a:r>
            <a:endParaRPr lang="zh-CN" altLang="en-US" b="1" dirty="0">
              <a:latin typeface="黑体" panose="02010609060101010101" pitchFamily="2" charset="-122"/>
              <a:ea typeface="黑体" panose="02010609060101010101" pitchFamily="2" charset="-122"/>
            </a:endParaRPr>
          </a:p>
          <a:p>
            <a:r>
              <a:rPr lang="en-US" altLang="zh-CN" b="1" dirty="0">
                <a:latin typeface="黑体" panose="02010609060101010101" pitchFamily="2" charset="-122"/>
                <a:ea typeface="黑体" panose="02010609060101010101" pitchFamily="2" charset="-122"/>
              </a:rPr>
              <a:t>2</a:t>
            </a:r>
            <a:r>
              <a:rPr lang="zh-CN" altLang="en-US" b="1" dirty="0">
                <a:latin typeface="黑体" panose="02010609060101010101" pitchFamily="2" charset="-122"/>
                <a:ea typeface="黑体" panose="02010609060101010101" pitchFamily="2" charset="-122"/>
              </a:rPr>
              <a:t>、极端嗜盐菌</a:t>
            </a:r>
            <a:endParaRPr lang="zh-CN" altLang="en-US" b="1" dirty="0">
              <a:latin typeface="黑体" panose="02010609060101010101" pitchFamily="2" charset="-122"/>
              <a:ea typeface="黑体" panose="02010609060101010101" pitchFamily="2" charset="-122"/>
            </a:endParaRPr>
          </a:p>
          <a:p>
            <a:r>
              <a:rPr lang="en-US" altLang="zh-CN" b="1" dirty="0">
                <a:latin typeface="黑体" panose="02010609060101010101" pitchFamily="2" charset="-122"/>
                <a:ea typeface="黑体" panose="02010609060101010101" pitchFamily="2" charset="-122"/>
              </a:rPr>
              <a:t>3</a:t>
            </a:r>
            <a:r>
              <a:rPr lang="zh-CN" altLang="en-US" b="1" dirty="0">
                <a:latin typeface="黑体" panose="02010609060101010101" pitchFamily="2" charset="-122"/>
                <a:ea typeface="黑体" panose="02010609060101010101" pitchFamily="2" charset="-122"/>
              </a:rPr>
              <a:t>、无细胞壁古菌（热原体）</a:t>
            </a:r>
            <a:endParaRPr lang="zh-CN" altLang="en-US" b="1" dirty="0">
              <a:latin typeface="黑体" panose="02010609060101010101" pitchFamily="2" charset="-122"/>
              <a:ea typeface="黑体" panose="02010609060101010101" pitchFamily="2" charset="-122"/>
            </a:endParaRPr>
          </a:p>
          <a:p>
            <a:r>
              <a:rPr lang="en-US" altLang="zh-CN" b="1" dirty="0">
                <a:latin typeface="黑体" panose="02010609060101010101" pitchFamily="2" charset="-122"/>
                <a:ea typeface="黑体" panose="02010609060101010101" pitchFamily="2" charset="-122"/>
              </a:rPr>
              <a:t>4</a:t>
            </a:r>
            <a:r>
              <a:rPr lang="zh-CN" altLang="en-US" b="1" dirty="0">
                <a:latin typeface="黑体" panose="02010609060101010101" pitchFamily="2" charset="-122"/>
                <a:ea typeface="黑体" panose="02010609060101010101" pitchFamily="2" charset="-122"/>
              </a:rPr>
              <a:t>、还原硫酸盐古菌</a:t>
            </a:r>
            <a:endParaRPr lang="zh-CN" altLang="en-US" b="1" dirty="0">
              <a:latin typeface="黑体" panose="02010609060101010101" pitchFamily="2" charset="-122"/>
              <a:ea typeface="黑体" panose="0201060906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icture 4" descr="http://www.gmm.gu.se/groups/pedersen/uploadImages/Fig7b.jpg"/>
          <p:cNvPicPr>
            <a:picLocks noChangeAspect="1"/>
          </p:cNvPicPr>
          <p:nvPr/>
        </p:nvPicPr>
        <p:blipFill>
          <a:blip r:embed="rId1"/>
          <a:stretch>
            <a:fillRect/>
          </a:stretch>
        </p:blipFill>
        <p:spPr>
          <a:xfrm>
            <a:off x="4572000" y="3213100"/>
            <a:ext cx="4406900" cy="3168650"/>
          </a:xfrm>
          <a:prstGeom prst="rect">
            <a:avLst/>
          </a:prstGeom>
          <a:noFill/>
          <a:ln w="9525">
            <a:noFill/>
          </a:ln>
        </p:spPr>
      </p:pic>
      <p:sp>
        <p:nvSpPr>
          <p:cNvPr id="18435" name="Rectangle 2"/>
          <p:cNvSpPr/>
          <p:nvPr/>
        </p:nvSpPr>
        <p:spPr>
          <a:xfrm>
            <a:off x="468313" y="1628775"/>
            <a:ext cx="7448550" cy="1574800"/>
          </a:xfrm>
          <a:prstGeom prst="rect">
            <a:avLst/>
          </a:prstGeom>
          <a:noFill/>
          <a:ln w="9525">
            <a:noFill/>
          </a:ln>
        </p:spPr>
        <p:txBody>
          <a:bodyPr>
            <a:spAutoFit/>
          </a:bodyPr>
          <a:p>
            <a:pPr algn="just">
              <a:lnSpc>
                <a:spcPct val="120000"/>
              </a:lnSpc>
            </a:pP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、产甲烷菌：广泛存在于湖泊等水域底部。是一群迄今为止所知的最严格厌氧的、能形成甲烷的化能自养或化能异养的古菌群。</a:t>
            </a:r>
            <a:endParaRPr lang="zh-CN" altLang="en-US" sz="2800" dirty="0">
              <a:latin typeface="黑体" panose="02010609060101010101" pitchFamily="2" charset="-122"/>
              <a:ea typeface="黑体" panose="02010609060101010101" pitchFamily="2" charset="-122"/>
            </a:endParaRPr>
          </a:p>
        </p:txBody>
      </p:sp>
      <p:sp>
        <p:nvSpPr>
          <p:cNvPr id="6" name="Rectangle 3"/>
          <p:cNvSpPr/>
          <p:nvPr/>
        </p:nvSpPr>
        <p:spPr>
          <a:xfrm>
            <a:off x="539750" y="4076700"/>
            <a:ext cx="4032250" cy="2360613"/>
          </a:xfrm>
          <a:prstGeom prst="rect">
            <a:avLst/>
          </a:prstGeom>
          <a:noFill/>
          <a:ln w="9525">
            <a:noFill/>
          </a:ln>
        </p:spPr>
        <p:txBody>
          <a:bodyPr>
            <a:spAutoFit/>
          </a:bodyPr>
          <a:p>
            <a:pPr>
              <a:lnSpc>
                <a:spcPct val="160000"/>
              </a:lnSpc>
              <a:spcBef>
                <a:spcPct val="20000"/>
              </a:spcBef>
              <a:buClr>
                <a:schemeClr val="folHlink"/>
              </a:buClr>
              <a:buSzPct val="60000"/>
            </a:pPr>
            <a:r>
              <a:rPr lang="zh-CN" altLang="en-US" sz="2400" dirty="0">
                <a:latin typeface="黑体" panose="02010609060101010101" pitchFamily="2" charset="-122"/>
                <a:ea typeface="黑体" panose="02010609060101010101" pitchFamily="2" charset="-122"/>
              </a:rPr>
              <a:t>产甲烷细菌是都能产生甲烷的一大类群，包括了球形、杆形、螺旋形、长丝状等不同形态。</a:t>
            </a:r>
            <a:endParaRPr lang="zh-CN" altLang="en-US" sz="24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
          <p:cNvSpPr>
            <a:spLocks noGrp="1" noChangeArrowheads="1"/>
          </p:cNvSpPr>
          <p:nvPr>
            <p:ph idx="1"/>
          </p:nvPr>
        </p:nvSpPr>
        <p:spPr>
          <a:xfrm>
            <a:off x="0" y="981075"/>
            <a:ext cx="8229600" cy="2012950"/>
          </a:xfrm>
        </p:spPr>
        <p:txBody>
          <a:bodyPr vert="horz" wrap="square" lIns="91440" tIns="45720" rIns="91440" bIns="45720" numCol="1" anchor="t" anchorCtr="0" compatLnSpc="1">
            <a:spAutoFit/>
          </a:bodyPr>
          <a:lstStyle/>
          <a:p>
            <a:pPr marL="342900" marR="0" lvl="0" indent="228600" algn="just" defTabSz="914400" rtl="0" eaLnBrk="0" fontAlgn="base" latinLnBrk="0" hangingPunct="0">
              <a:lnSpc>
                <a:spcPct val="120000"/>
              </a:lnSpc>
              <a:spcBef>
                <a:spcPct val="20000"/>
              </a:spcBef>
              <a:spcAft>
                <a:spcPct val="0"/>
              </a:spcAft>
              <a:buClr>
                <a:schemeClr val="tx2"/>
              </a:buClr>
              <a:buSzPct val="70000"/>
              <a:buFont typeface="Wingdings" panose="05000000000000000000" pitchFamily="2" charset="2"/>
              <a:buNone/>
              <a:tabLst>
                <a:tab pos="228600" algn="l"/>
              </a:tabLst>
              <a:defRPr/>
            </a:pPr>
            <a:r>
              <a:rPr kumimoji="0" lang="zh-CN" altLang="en-US" sz="28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a:t>
            </a:r>
            <a:r>
              <a:rPr kumimoji="0" lang="en-US" altLang="zh-CN" sz="28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1</a:t>
            </a:r>
            <a:r>
              <a:rPr kumimoji="0" lang="zh-CN" altLang="en-US" sz="28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）细胞结</a:t>
            </a:r>
            <a:r>
              <a:rPr kumimoji="0" lang="zh-CN" altLang="en-US" sz="2800" b="0" i="0" u="none" strike="noStrike" kern="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构</a:t>
            </a:r>
            <a:endParaRPr kumimoji="0" lang="en-US" altLang="zh-CN" sz="2800" b="0" i="0" u="none" strike="noStrike" kern="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endParaRPr>
          </a:p>
          <a:p>
            <a:pPr marL="342900" marR="0" lvl="0" indent="0" algn="just" defTabSz="914400" rtl="0" eaLnBrk="0" fontAlgn="base" latinLnBrk="0" hangingPunct="0">
              <a:lnSpc>
                <a:spcPct val="120000"/>
              </a:lnSpc>
              <a:spcBef>
                <a:spcPct val="20000"/>
              </a:spcBef>
              <a:spcAft>
                <a:spcPct val="0"/>
              </a:spcAft>
              <a:buClr>
                <a:schemeClr val="tx2"/>
              </a:buClr>
              <a:buSzPct val="70000"/>
              <a:buFont typeface="Wingdings" panose="05000000000000000000" pitchFamily="2" charset="2"/>
              <a:buNone/>
              <a:tabLst>
                <a:tab pos="228600" algn="l"/>
              </a:tabLst>
              <a:defRPr/>
            </a:pPr>
            <a:r>
              <a:rPr kumimoji="0" lang="zh-CN" altLang="en-US" sz="2400" b="0" i="0" u="none" strike="noStrike" kern="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包</a:t>
            </a:r>
            <a:r>
              <a:rPr kumimoji="0" lang="zh-CN" altLang="en-US" sz="24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括细胞封套、细胞质膜、原生质和核质。产甲烷菌有</a:t>
            </a:r>
            <a:r>
              <a:rPr kumimoji="0" lang="en-US" altLang="zh-CN" sz="24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G+</a:t>
            </a:r>
            <a:r>
              <a:rPr kumimoji="0" lang="zh-CN" altLang="en-US" sz="24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和</a:t>
            </a:r>
            <a:r>
              <a:rPr kumimoji="0" lang="en-US" altLang="zh-CN" sz="24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G-</a:t>
            </a:r>
            <a:r>
              <a:rPr kumimoji="0" lang="zh-CN" altLang="en-US" sz="24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rPr>
              <a:t>之分，细胞壁结构和化学组分不同，也是与真细菌的区别点。</a:t>
            </a:r>
            <a:endParaRPr kumimoji="0" lang="zh-CN" altLang="en-US" sz="2400" b="0" i="0" u="none" strike="noStrike" kern="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Arial" panose="020B0604020202020204" pitchFamily="34" charset="0"/>
            </a:endParaRPr>
          </a:p>
        </p:txBody>
      </p:sp>
      <p:sp>
        <p:nvSpPr>
          <p:cNvPr id="19459" name="Rectangle 9"/>
          <p:cNvSpPr/>
          <p:nvPr/>
        </p:nvSpPr>
        <p:spPr>
          <a:xfrm>
            <a:off x="871538" y="3143250"/>
            <a:ext cx="4343400" cy="919163"/>
          </a:xfrm>
          <a:prstGeom prst="rect">
            <a:avLst/>
          </a:prstGeom>
          <a:noFill/>
          <a:ln w="9525">
            <a:noFill/>
          </a:ln>
        </p:spPr>
        <p:txBody>
          <a:bodyPr>
            <a:spAutoFit/>
          </a:bodyPr>
          <a:p>
            <a:pPr>
              <a:lnSpc>
                <a:spcPct val="120000"/>
              </a:lnSpc>
            </a:pPr>
            <a:r>
              <a:rPr lang="zh-CN" altLang="en-US" sz="2400" dirty="0">
                <a:latin typeface="黑体" panose="02010609060101010101" pitchFamily="2" charset="-122"/>
                <a:ea typeface="黑体" panose="02010609060101010101" pitchFamily="2" charset="-122"/>
              </a:rPr>
              <a:t>细胞封套：包括细胞壁、表面层、鞘和荚膜，分为四种</a:t>
            </a:r>
            <a:endParaRPr lang="zh-CN" altLang="en-US" sz="2400" dirty="0">
              <a:latin typeface="黑体" panose="02010609060101010101" pitchFamily="2" charset="-122"/>
              <a:ea typeface="黑体" panose="02010609060101010101" pitchFamily="2" charset="-122"/>
            </a:endParaRPr>
          </a:p>
        </p:txBody>
      </p:sp>
      <p:sp>
        <p:nvSpPr>
          <p:cNvPr id="19460" name="Rectangle 7"/>
          <p:cNvSpPr/>
          <p:nvPr/>
        </p:nvSpPr>
        <p:spPr>
          <a:xfrm>
            <a:off x="971550" y="4221163"/>
            <a:ext cx="4357688" cy="2092325"/>
          </a:xfrm>
          <a:prstGeom prst="rect">
            <a:avLst/>
          </a:prstGeom>
          <a:noFill/>
          <a:ln w="9525">
            <a:noFill/>
          </a:ln>
        </p:spPr>
        <p:txBody>
          <a:bodyPr>
            <a:spAutoFit/>
          </a:bodyPr>
          <a:p>
            <a:pPr>
              <a:lnSpc>
                <a:spcPct val="130000"/>
              </a:lnSpc>
              <a:spcBef>
                <a:spcPct val="50000"/>
              </a:spcBef>
            </a:pPr>
            <a:r>
              <a:rPr lang="en-US" altLang="zh-CN" sz="2000" dirty="0">
                <a:latin typeface="黑体" panose="02010609060101010101" pitchFamily="2" charset="-122"/>
                <a:ea typeface="黑体" panose="02010609060101010101" pitchFamily="2" charset="-122"/>
              </a:rPr>
              <a:t>a</a:t>
            </a:r>
            <a:r>
              <a:rPr lang="zh-CN" altLang="en-US" sz="2000" dirty="0">
                <a:latin typeface="黑体" panose="02010609060101010101" pitchFamily="2" charset="-122"/>
                <a:ea typeface="黑体" panose="02010609060101010101" pitchFamily="2" charset="-122"/>
              </a:rPr>
              <a:t>、细胞壁：</a:t>
            </a:r>
            <a:r>
              <a:rPr lang="en-US" altLang="zh-CN" sz="2000" dirty="0">
                <a:latin typeface="黑体" panose="02010609060101010101" pitchFamily="2" charset="-122"/>
                <a:ea typeface="黑体" panose="02010609060101010101" pitchFamily="2" charset="-122"/>
              </a:rPr>
              <a:t>G+</a:t>
            </a:r>
            <a:r>
              <a:rPr lang="zh-CN" altLang="en-US" sz="2000" dirty="0">
                <a:latin typeface="黑体" panose="02010609060101010101" pitchFamily="2" charset="-122"/>
                <a:ea typeface="黑体" panose="02010609060101010101" pitchFamily="2" charset="-122"/>
              </a:rPr>
              <a:t>产甲烷菌细胞壁结构与</a:t>
            </a:r>
            <a:r>
              <a:rPr lang="en-US" altLang="zh-CN" sz="2000" dirty="0">
                <a:latin typeface="黑体" panose="02010609060101010101" pitchFamily="2" charset="-122"/>
                <a:ea typeface="黑体" panose="02010609060101010101" pitchFamily="2" charset="-122"/>
              </a:rPr>
              <a:t>G+</a:t>
            </a:r>
            <a:r>
              <a:rPr lang="zh-CN" altLang="en-US" sz="2000" dirty="0">
                <a:latin typeface="黑体" panose="02010609060101010101" pitchFamily="2" charset="-122"/>
                <a:ea typeface="黑体" panose="02010609060101010101" pitchFamily="2" charset="-122"/>
              </a:rPr>
              <a:t>真细菌相似。化学成分不同，不含胞壁质（即不含二氨基庚二酸或胞壁酸），而是假胞壁质或未硫酸化的异多糖</a:t>
            </a:r>
            <a:endParaRPr lang="zh-CN" altLang="en-US" sz="2000" dirty="0">
              <a:latin typeface="黑体" panose="02010609060101010101" pitchFamily="2" charset="-122"/>
              <a:ea typeface="黑体" panose="02010609060101010101" pitchFamily="2" charset="-122"/>
            </a:endParaRPr>
          </a:p>
        </p:txBody>
      </p:sp>
      <p:pic>
        <p:nvPicPr>
          <p:cNvPr id="19461" name="Picture 8"/>
          <p:cNvPicPr>
            <a:picLocks noChangeAspect="1"/>
          </p:cNvPicPr>
          <p:nvPr/>
        </p:nvPicPr>
        <p:blipFill>
          <a:blip r:embed="rId1"/>
          <a:stretch>
            <a:fillRect/>
          </a:stretch>
        </p:blipFill>
        <p:spPr>
          <a:xfrm>
            <a:off x="5857875" y="3071813"/>
            <a:ext cx="3000375" cy="2571750"/>
          </a:xfrm>
          <a:prstGeom prst="rect">
            <a:avLst/>
          </a:prstGeom>
          <a:noFill/>
          <a:ln w="9525">
            <a:noFill/>
          </a:ln>
        </p:spPr>
      </p:pic>
      <p:sp>
        <p:nvSpPr>
          <p:cNvPr id="19462" name="Rectangle 11"/>
          <p:cNvSpPr/>
          <p:nvPr/>
        </p:nvSpPr>
        <p:spPr>
          <a:xfrm>
            <a:off x="7169150" y="241300"/>
            <a:ext cx="890588" cy="246063"/>
          </a:xfrm>
          <a:prstGeom prst="rect">
            <a:avLst/>
          </a:prstGeom>
          <a:noFill/>
          <a:ln w="9525">
            <a:noFill/>
          </a:ln>
        </p:spPr>
        <p:txBody>
          <a:bodyPr wrap="none">
            <a:spAutoFit/>
          </a:bodyPr>
          <a:p>
            <a:r>
              <a:rPr lang="en-US" altLang="zh-CN" dirty="0">
                <a:latin typeface="黑体" panose="02010609060101010101" pitchFamily="2" charset="-122"/>
                <a:ea typeface="黑体" panose="02010609060101010101" pitchFamily="2" charset="-122"/>
              </a:rPr>
              <a:t>1</a:t>
            </a:r>
            <a:r>
              <a:rPr lang="zh-CN" altLang="en-US" dirty="0">
                <a:latin typeface="黑体" panose="02010609060101010101" pitchFamily="2" charset="-122"/>
                <a:ea typeface="黑体" panose="02010609060101010101" pitchFamily="2" charset="-122"/>
              </a:rPr>
              <a:t>、产甲烷菌</a:t>
            </a:r>
            <a:endParaRPr lang="zh-CN" altLang="en-US" dirty="0">
              <a:latin typeface="黑体" panose="02010609060101010101" pitchFamily="2" charset="-122"/>
              <a:ea typeface="黑体" panose="0201060906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5"/>
          <p:cNvSpPr/>
          <p:nvPr/>
        </p:nvSpPr>
        <p:spPr>
          <a:xfrm>
            <a:off x="468313" y="1557338"/>
            <a:ext cx="4495800" cy="1463675"/>
          </a:xfrm>
          <a:prstGeom prst="rect">
            <a:avLst/>
          </a:prstGeom>
          <a:noFill/>
          <a:ln w="9525">
            <a:noFill/>
          </a:ln>
        </p:spPr>
        <p:txBody>
          <a:bodyPr>
            <a:spAutoFit/>
          </a:bodyPr>
          <a:p>
            <a:pPr>
              <a:lnSpc>
                <a:spcPct val="130000"/>
              </a:lnSpc>
              <a:spcBef>
                <a:spcPct val="50000"/>
              </a:spcBef>
            </a:pPr>
            <a:r>
              <a:rPr lang="en-US" altLang="zh-CN" sz="2400" dirty="0">
                <a:latin typeface="SimSun" panose="02010600030101010101" pitchFamily="2" charset="-122"/>
                <a:ea typeface="SimSun" panose="02010600030101010101" pitchFamily="2" charset="-122"/>
              </a:rPr>
              <a:t>b</a:t>
            </a:r>
            <a:r>
              <a:rPr lang="zh-CN" altLang="en-US" sz="2400" dirty="0">
                <a:latin typeface="SimSun" panose="02010600030101010101" pitchFamily="2" charset="-122"/>
                <a:ea typeface="SimSun" panose="02010600030101010101" pitchFamily="2" charset="-122"/>
              </a:rPr>
              <a:t>、</a:t>
            </a:r>
            <a:r>
              <a:rPr lang="en-US" altLang="zh-CN" sz="2400" dirty="0">
                <a:latin typeface="SimSun" panose="02010600030101010101" pitchFamily="2" charset="-122"/>
                <a:ea typeface="SimSun" panose="02010600030101010101" pitchFamily="2" charset="-122"/>
              </a:rPr>
              <a:t>G+</a:t>
            </a:r>
            <a:r>
              <a:rPr lang="zh-CN" altLang="en-US" sz="2400" dirty="0">
                <a:latin typeface="SimSun" panose="02010600030101010101" pitchFamily="2" charset="-122"/>
                <a:ea typeface="SimSun" panose="02010600030101010101" pitchFamily="2" charset="-122"/>
              </a:rPr>
              <a:t>炽热高温甲烷菌：细胞壁外有一层六角形蛋白质亚基即</a:t>
            </a:r>
            <a:r>
              <a:rPr lang="en-US" altLang="zh-CN" sz="2400" dirty="0">
                <a:latin typeface="SimSun" panose="02010600030101010101" pitchFamily="2" charset="-122"/>
                <a:ea typeface="SimSun" panose="02010600030101010101" pitchFamily="2" charset="-122"/>
              </a:rPr>
              <a:t>S</a:t>
            </a:r>
            <a:r>
              <a:rPr lang="zh-CN" altLang="en-US" sz="2400" dirty="0">
                <a:latin typeface="SimSun" panose="02010600030101010101" pitchFamily="2" charset="-122"/>
                <a:ea typeface="SimSun" panose="02010600030101010101" pitchFamily="2" charset="-122"/>
              </a:rPr>
              <a:t>层覆盖</a:t>
            </a:r>
            <a:endParaRPr lang="zh-CN" altLang="en-US" sz="2400" dirty="0">
              <a:latin typeface="SimSun" panose="02010600030101010101" pitchFamily="2" charset="-122"/>
              <a:ea typeface="SimSun" panose="02010600030101010101" pitchFamily="2" charset="-122"/>
            </a:endParaRPr>
          </a:p>
        </p:txBody>
      </p:sp>
      <p:sp>
        <p:nvSpPr>
          <p:cNvPr id="20483" name="Rectangle 3"/>
          <p:cNvSpPr/>
          <p:nvPr/>
        </p:nvSpPr>
        <p:spPr>
          <a:xfrm>
            <a:off x="468313" y="3309938"/>
            <a:ext cx="4343400" cy="2678112"/>
          </a:xfrm>
          <a:prstGeom prst="rect">
            <a:avLst/>
          </a:prstGeom>
          <a:noFill/>
          <a:ln w="9525">
            <a:noFill/>
          </a:ln>
        </p:spPr>
        <p:txBody>
          <a:bodyPr>
            <a:spAutoFit/>
          </a:bodyPr>
          <a:p>
            <a:pPr>
              <a:lnSpc>
                <a:spcPct val="130000"/>
              </a:lnSpc>
              <a:spcBef>
                <a:spcPct val="50000"/>
              </a:spcBef>
            </a:pPr>
            <a:r>
              <a:rPr lang="en-US" altLang="zh-CN" sz="2400" dirty="0">
                <a:latin typeface="SimSun" panose="02010600030101010101" pitchFamily="2" charset="-122"/>
                <a:ea typeface="SimSun" panose="02010600030101010101" pitchFamily="2" charset="-122"/>
              </a:rPr>
              <a:t>c</a:t>
            </a:r>
            <a:r>
              <a:rPr lang="zh-CN" altLang="en-US" sz="2400" dirty="0">
                <a:latin typeface="SimSun" panose="02010600030101010101" pitchFamily="2" charset="-122"/>
                <a:ea typeface="SimSun" panose="02010600030101010101" pitchFamily="2" charset="-122"/>
              </a:rPr>
              <a:t>、</a:t>
            </a:r>
            <a:r>
              <a:rPr lang="en-US" altLang="zh-CN" sz="2400" dirty="0">
                <a:latin typeface="SimSun" panose="02010600030101010101" pitchFamily="2" charset="-122"/>
                <a:ea typeface="SimSun" panose="02010600030101010101" pitchFamily="2" charset="-122"/>
              </a:rPr>
              <a:t>G-</a:t>
            </a:r>
            <a:r>
              <a:rPr lang="zh-CN" altLang="en-US" sz="2400" dirty="0">
                <a:latin typeface="SimSun" panose="02010600030101010101" pitchFamily="2" charset="-122"/>
                <a:ea typeface="SimSun" panose="02010600030101010101" pitchFamily="2" charset="-122"/>
              </a:rPr>
              <a:t>产甲烷菌：无外膜，只有一层</a:t>
            </a:r>
            <a:r>
              <a:rPr lang="en-US" altLang="zh-CN" sz="2400" dirty="0">
                <a:latin typeface="SimSun" panose="02010600030101010101" pitchFamily="2" charset="-122"/>
                <a:ea typeface="SimSun" panose="02010600030101010101" pitchFamily="2" charset="-122"/>
              </a:rPr>
              <a:t>S</a:t>
            </a:r>
            <a:r>
              <a:rPr lang="zh-CN" altLang="en-US" sz="2400" dirty="0">
                <a:latin typeface="SimSun" panose="02010600030101010101" pitchFamily="2" charset="-122"/>
                <a:ea typeface="SimSun" panose="02010600030101010101" pitchFamily="2" charset="-122"/>
              </a:rPr>
              <a:t>层</a:t>
            </a:r>
            <a:r>
              <a:rPr lang="en-US" altLang="zh-CN" sz="2400" dirty="0">
                <a:latin typeface="SimSun" panose="02010600030101010101" pitchFamily="2" charset="-122"/>
                <a:ea typeface="SimSun" panose="02010600030101010101" pitchFamily="2" charset="-122"/>
              </a:rPr>
              <a:t>(</a:t>
            </a:r>
            <a:r>
              <a:rPr lang="zh-CN" altLang="en-US" sz="2400" dirty="0">
                <a:latin typeface="SimSun" panose="02010600030101010101" pitchFamily="2" charset="-122"/>
                <a:ea typeface="SimSun" panose="02010600030101010101" pitchFamily="2" charset="-122"/>
              </a:rPr>
              <a:t>蛋白质亚基或糖蛋白亚基</a:t>
            </a:r>
            <a:r>
              <a:rPr lang="en-US" altLang="zh-CN" sz="2400" dirty="0">
                <a:latin typeface="SimSun" panose="02010600030101010101" pitchFamily="2" charset="-122"/>
                <a:ea typeface="SimSun" panose="02010600030101010101" pitchFamily="2" charset="-122"/>
              </a:rPr>
              <a:t>) </a:t>
            </a:r>
            <a:endParaRPr lang="zh-CN" altLang="en-US" sz="2400" dirty="0">
              <a:latin typeface="SimSun" panose="02010600030101010101" pitchFamily="2" charset="-122"/>
              <a:ea typeface="SimSun" panose="02010600030101010101" pitchFamily="2" charset="-122"/>
            </a:endParaRPr>
          </a:p>
          <a:p>
            <a:pPr>
              <a:lnSpc>
                <a:spcPct val="130000"/>
              </a:lnSpc>
              <a:spcBef>
                <a:spcPct val="50000"/>
              </a:spcBef>
            </a:pPr>
            <a:r>
              <a:rPr lang="en-US" altLang="zh-CN" sz="2400" dirty="0">
                <a:latin typeface="SimSun" panose="02010600030101010101" pitchFamily="2" charset="-122"/>
                <a:ea typeface="SimSun" panose="02010600030101010101" pitchFamily="2" charset="-122"/>
              </a:rPr>
              <a:t>d</a:t>
            </a:r>
            <a:r>
              <a:rPr lang="zh-CN" altLang="en-US" sz="2400" dirty="0">
                <a:latin typeface="SimSun" panose="02010600030101010101" pitchFamily="2" charset="-122"/>
                <a:ea typeface="SimSun" panose="02010600030101010101" pitchFamily="2" charset="-122"/>
              </a:rPr>
              <a:t>、甲烷螺菌：无细胞壁，只有一层由蛋白质纤维组成的鞘</a:t>
            </a:r>
            <a:endParaRPr lang="zh-CN" altLang="en-US" sz="2400" dirty="0">
              <a:latin typeface="SimSun" panose="02010600030101010101" pitchFamily="2" charset="-122"/>
              <a:ea typeface="SimSun" panose="02010600030101010101" pitchFamily="2" charset="-122"/>
            </a:endParaRPr>
          </a:p>
        </p:txBody>
      </p:sp>
      <p:pic>
        <p:nvPicPr>
          <p:cNvPr id="20484" name="Picture 2"/>
          <p:cNvPicPr>
            <a:picLocks noChangeAspect="1"/>
          </p:cNvPicPr>
          <p:nvPr/>
        </p:nvPicPr>
        <p:blipFill>
          <a:blip r:embed="rId1"/>
          <a:stretch>
            <a:fillRect/>
          </a:stretch>
        </p:blipFill>
        <p:spPr>
          <a:xfrm>
            <a:off x="5743575" y="1905000"/>
            <a:ext cx="2471738" cy="3924300"/>
          </a:xfrm>
          <a:prstGeom prst="rect">
            <a:avLst/>
          </a:prstGeom>
          <a:noFill/>
          <a:ln w="9525">
            <a:noFill/>
          </a:ln>
        </p:spPr>
      </p:pic>
      <p:sp>
        <p:nvSpPr>
          <p:cNvPr id="20485" name="Rectangle 12"/>
          <p:cNvSpPr/>
          <p:nvPr>
            <p:ph type="title"/>
          </p:nvPr>
        </p:nvSpPr>
        <p:spPr>
          <a:xfrm>
            <a:off x="6767513" y="188913"/>
            <a:ext cx="2376487" cy="836612"/>
          </a:xfrm>
        </p:spPr>
        <p:txBody>
          <a:bodyPr vert="horz" wrap="square" lIns="91440" tIns="45720" rIns="91440" bIns="45720" anchor="b" anchorCtr="0"/>
          <a:p>
            <a:pPr fontAlgn="t"/>
            <a:r>
              <a:rPr lang="en-US" altLang="zh-CN" sz="1600" dirty="0">
                <a:solidFill>
                  <a:schemeClr val="tx1"/>
                </a:solidFill>
                <a:latin typeface="黑体" panose="02010609060101010101" pitchFamily="2" charset="-122"/>
                <a:ea typeface="黑体" panose="02010609060101010101" pitchFamily="2" charset="-122"/>
              </a:rPr>
              <a:t>1</a:t>
            </a:r>
            <a:r>
              <a:rPr lang="zh-CN" altLang="en-US" sz="1600" dirty="0">
                <a:solidFill>
                  <a:schemeClr val="tx1"/>
                </a:solidFill>
                <a:latin typeface="黑体" panose="02010609060101010101" pitchFamily="2" charset="-122"/>
                <a:ea typeface="黑体" panose="02010609060101010101" pitchFamily="2" charset="-122"/>
              </a:rPr>
              <a:t>、产甲烷菌</a:t>
            </a:r>
            <a:endParaRPr lang="zh-CN" altLang="en-US" sz="1600" dirty="0">
              <a:solidFill>
                <a:schemeClr val="tx1"/>
              </a:solidFill>
              <a:latin typeface="黑体" panose="02010609060101010101" pitchFamily="2" charset="-122"/>
              <a:ea typeface="黑体" panose="0201060906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3"/>
          <p:cNvSpPr txBox="1"/>
          <p:nvPr/>
        </p:nvSpPr>
        <p:spPr>
          <a:xfrm>
            <a:off x="1419225" y="838200"/>
            <a:ext cx="8153400" cy="1801813"/>
          </a:xfrm>
          <a:prstGeom prst="rect">
            <a:avLst/>
          </a:prstGeom>
          <a:noFill/>
          <a:ln w="28575">
            <a:noFill/>
          </a:ln>
        </p:spPr>
        <p:txBody>
          <a:bodyPr>
            <a:spAutoFit/>
          </a:bodyPr>
          <a:p>
            <a:pPr>
              <a:spcBef>
                <a:spcPct val="50000"/>
              </a:spcBef>
              <a:buClr>
                <a:schemeClr val="tx1"/>
              </a:buClr>
              <a:buFont typeface="Wingdings" panose="05000000000000000000" pitchFamily="2" charset="2"/>
            </a:pP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）培养方法</a:t>
            </a:r>
            <a:endParaRPr lang="zh-CN" altLang="en-US" sz="2800" dirty="0">
              <a:latin typeface="黑体" panose="02010609060101010101" pitchFamily="2" charset="-122"/>
              <a:ea typeface="黑体" panose="02010609060101010101" pitchFamily="2" charset="-122"/>
            </a:endParaRPr>
          </a:p>
          <a:p>
            <a:pPr>
              <a:spcBef>
                <a:spcPct val="50000"/>
              </a:spcBef>
              <a:buClr>
                <a:schemeClr val="tx1"/>
              </a:buClr>
              <a:buFont typeface="Wingdings" panose="05000000000000000000" pitchFamily="2" charset="2"/>
            </a:pPr>
            <a:r>
              <a:rPr lang="zh-CN" altLang="en-US" sz="2800" dirty="0">
                <a:latin typeface="黑体" panose="02010609060101010101" pitchFamily="2" charset="-122"/>
                <a:ea typeface="黑体" panose="02010609060101010101" pitchFamily="2" charset="-122"/>
              </a:rPr>
              <a:t>专性厌氧，需要在特殊环境下操作；</a:t>
            </a:r>
            <a:endParaRPr lang="zh-CN" altLang="en-US" sz="2800" dirty="0">
              <a:latin typeface="黑体" panose="02010609060101010101" pitchFamily="2" charset="-122"/>
              <a:ea typeface="黑体" panose="02010609060101010101" pitchFamily="2" charset="-122"/>
            </a:endParaRPr>
          </a:p>
          <a:p>
            <a:pPr>
              <a:spcBef>
                <a:spcPct val="50000"/>
              </a:spcBef>
              <a:buClr>
                <a:schemeClr val="tx1"/>
              </a:buClr>
              <a:buFont typeface="Wingdings" panose="05000000000000000000" pitchFamily="2" charset="2"/>
            </a:pPr>
            <a:r>
              <a:rPr lang="zh-CN" altLang="en-US" sz="2800" dirty="0">
                <a:latin typeface="黑体" panose="02010609060101010101" pitchFamily="2" charset="-122"/>
                <a:ea typeface="黑体" panose="02010609060101010101" pitchFamily="2" charset="-122"/>
              </a:rPr>
              <a:t>目前最好的是厌氧手套箱</a:t>
            </a:r>
            <a:endParaRPr lang="zh-CN" altLang="en-US" sz="2800" dirty="0">
              <a:latin typeface="黑体" panose="02010609060101010101" pitchFamily="2" charset="-122"/>
              <a:ea typeface="黑体" panose="02010609060101010101" pitchFamily="2" charset="-122"/>
            </a:endParaRPr>
          </a:p>
        </p:txBody>
      </p:sp>
      <p:pic>
        <p:nvPicPr>
          <p:cNvPr id="21507" name="Picture 4" descr="yqx-1"/>
          <p:cNvPicPr>
            <a:picLocks noChangeAspect="1"/>
          </p:cNvPicPr>
          <p:nvPr/>
        </p:nvPicPr>
        <p:blipFill>
          <a:blip r:embed="rId1"/>
          <a:stretch>
            <a:fillRect/>
          </a:stretch>
        </p:blipFill>
        <p:spPr>
          <a:xfrm>
            <a:off x="4814888" y="2786063"/>
            <a:ext cx="3829050" cy="3043237"/>
          </a:xfrm>
          <a:prstGeom prst="rect">
            <a:avLst/>
          </a:prstGeom>
          <a:noFill/>
          <a:ln w="9525">
            <a:noFill/>
          </a:ln>
        </p:spPr>
      </p:pic>
      <p:pic>
        <p:nvPicPr>
          <p:cNvPr id="21508" name="Picture 5" descr="SIMPLICITY46"/>
          <p:cNvPicPr>
            <a:picLocks noChangeAspect="1"/>
          </p:cNvPicPr>
          <p:nvPr/>
        </p:nvPicPr>
        <p:blipFill>
          <a:blip r:embed="rId2"/>
          <a:stretch>
            <a:fillRect/>
          </a:stretch>
        </p:blipFill>
        <p:spPr>
          <a:xfrm>
            <a:off x="1143000" y="2786063"/>
            <a:ext cx="3643313" cy="2555875"/>
          </a:xfrm>
          <a:prstGeom prst="rect">
            <a:avLst/>
          </a:prstGeom>
          <a:noFill/>
          <a:ln w="9525">
            <a:noFill/>
          </a:ln>
        </p:spPr>
      </p:pic>
      <p:sp>
        <p:nvSpPr>
          <p:cNvPr id="21509" name="Rectangle 6"/>
          <p:cNvSpPr/>
          <p:nvPr/>
        </p:nvSpPr>
        <p:spPr>
          <a:xfrm>
            <a:off x="1443038" y="5572125"/>
            <a:ext cx="3200400" cy="677863"/>
          </a:xfrm>
          <a:prstGeom prst="rect">
            <a:avLst/>
          </a:prstGeom>
          <a:noFill/>
          <a:ln w="28575">
            <a:noFill/>
          </a:ln>
        </p:spPr>
        <p:txBody>
          <a:bodyPr wrap="none" anchor="ctr" anchorCtr="0"/>
          <a:p>
            <a:pPr>
              <a:buClr>
                <a:schemeClr val="tx1"/>
              </a:buClr>
              <a:buFont typeface="Wingdings" panose="05000000000000000000" pitchFamily="2" charset="2"/>
            </a:pPr>
            <a:r>
              <a:rPr lang="zh-CN" altLang="en-US" sz="2800" dirty="0">
                <a:latin typeface="Arial" panose="020B0604020202020204" pitchFamily="34" charset="0"/>
                <a:ea typeface="SimSun" panose="02010600030101010101" pitchFamily="2" charset="-122"/>
              </a:rPr>
              <a:t>厌氧培养箱</a:t>
            </a:r>
            <a:endParaRPr lang="zh-CN" altLang="en-US" sz="2800" dirty="0">
              <a:latin typeface="Arial" panose="020B0604020202020204" pitchFamily="34" charset="0"/>
              <a:ea typeface="SimSun" panose="02010600030101010101" pitchFamily="2" charset="-122"/>
            </a:endParaRPr>
          </a:p>
        </p:txBody>
      </p:sp>
      <p:sp>
        <p:nvSpPr>
          <p:cNvPr id="21510" name="Rectangle 13"/>
          <p:cNvSpPr/>
          <p:nvPr/>
        </p:nvSpPr>
        <p:spPr>
          <a:xfrm>
            <a:off x="7169150" y="241300"/>
            <a:ext cx="890588" cy="246063"/>
          </a:xfrm>
          <a:prstGeom prst="rect">
            <a:avLst/>
          </a:prstGeom>
          <a:noFill/>
          <a:ln w="9525">
            <a:noFill/>
          </a:ln>
        </p:spPr>
        <p:txBody>
          <a:bodyPr wrap="none">
            <a:spAutoFit/>
          </a:bodyPr>
          <a:p>
            <a:r>
              <a:rPr lang="en-US" altLang="zh-CN" dirty="0">
                <a:latin typeface="黑体" panose="02010609060101010101" pitchFamily="2" charset="-122"/>
                <a:ea typeface="黑体" panose="02010609060101010101" pitchFamily="2" charset="-122"/>
              </a:rPr>
              <a:t>1</a:t>
            </a:r>
            <a:r>
              <a:rPr lang="zh-CN" altLang="en-US" dirty="0">
                <a:latin typeface="黑体" panose="02010609060101010101" pitchFamily="2" charset="-122"/>
                <a:ea typeface="黑体" panose="02010609060101010101" pitchFamily="2" charset="-122"/>
              </a:rPr>
              <a:t>、产甲烷菌</a:t>
            </a:r>
            <a:endParaRPr lang="zh-CN" altLang="en-US" dirty="0">
              <a:latin typeface="黑体" panose="02010609060101010101" pitchFamily="2" charset="-122"/>
              <a:ea typeface="黑体" panose="0201060906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468313" y="981075"/>
            <a:ext cx="4800600" cy="3232150"/>
          </a:xfrm>
          <a:prstGeom prst="rect">
            <a:avLst/>
          </a:prstGeom>
          <a:noFill/>
          <a:ln w="9525">
            <a:noFill/>
          </a:ln>
        </p:spPr>
        <p:txBody>
          <a:bodyPr>
            <a:spAutoFit/>
          </a:bodyPr>
          <a:p>
            <a:pPr>
              <a:spcBef>
                <a:spcPct val="50000"/>
              </a:spcBef>
            </a:pPr>
            <a:r>
              <a:rPr lang="en-US" altLang="zh-CN" sz="2400" dirty="0">
                <a:latin typeface="黑体" panose="02010609060101010101" pitchFamily="2" charset="-122"/>
                <a:ea typeface="黑体" panose="02010609060101010101" pitchFamily="2" charset="-122"/>
              </a:rPr>
              <a:t>2</a:t>
            </a:r>
            <a:r>
              <a:rPr lang="zh-CN" altLang="en-US" sz="2400" dirty="0">
                <a:latin typeface="黑体" panose="02010609060101010101" pitchFamily="2" charset="-122"/>
                <a:ea typeface="黑体" panose="02010609060101010101" pitchFamily="2" charset="-122"/>
              </a:rPr>
              <a:t>、极端嗜盐古菌</a:t>
            </a:r>
            <a:endParaRPr lang="zh-CN" altLang="en-US" sz="2400" dirty="0">
              <a:latin typeface="黑体" panose="02010609060101010101" pitchFamily="2" charset="-122"/>
              <a:ea typeface="黑体" panose="02010609060101010101" pitchFamily="2" charset="-122"/>
            </a:endParaRPr>
          </a:p>
          <a:p>
            <a:pPr>
              <a:lnSpc>
                <a:spcPct val="150000"/>
              </a:lnSpc>
            </a:pPr>
            <a:r>
              <a:rPr lang="zh-CN" altLang="en-US" sz="2400" dirty="0">
                <a:latin typeface="黑体" panose="02010609060101010101" pitchFamily="2" charset="-122"/>
                <a:ea typeface="黑体" panose="02010609060101010101" pitchFamily="2" charset="-122"/>
              </a:rPr>
              <a:t>   分为</a:t>
            </a:r>
            <a:r>
              <a:rPr lang="en-US" altLang="zh-CN" sz="2400" dirty="0">
                <a:latin typeface="黑体" panose="02010609060101010101" pitchFamily="2" charset="-122"/>
                <a:ea typeface="黑体" panose="02010609060101010101" pitchFamily="2" charset="-122"/>
              </a:rPr>
              <a:t>5</a:t>
            </a:r>
            <a:r>
              <a:rPr lang="zh-CN" altLang="en-US" sz="2400" dirty="0">
                <a:latin typeface="黑体" panose="02010609060101010101" pitchFamily="2" charset="-122"/>
                <a:ea typeface="黑体" panose="02010609060101010101" pitchFamily="2" charset="-122"/>
              </a:rPr>
              <a:t>大群、</a:t>
            </a:r>
            <a:r>
              <a:rPr lang="en-US" altLang="zh-CN" sz="2400" dirty="0">
                <a:latin typeface="黑体" panose="02010609060101010101" pitchFamily="2" charset="-122"/>
                <a:ea typeface="黑体" panose="02010609060101010101" pitchFamily="2" charset="-122"/>
              </a:rPr>
              <a:t>8</a:t>
            </a:r>
            <a:r>
              <a:rPr lang="zh-CN" altLang="en-US" sz="2400" dirty="0">
                <a:latin typeface="黑体" panose="02010609060101010101" pitchFamily="2" charset="-122"/>
                <a:ea typeface="黑体" panose="02010609060101010101" pitchFamily="2" charset="-122"/>
              </a:rPr>
              <a:t>属、</a:t>
            </a:r>
            <a:r>
              <a:rPr lang="en-US" altLang="zh-CN" sz="2400" dirty="0">
                <a:latin typeface="黑体" panose="02010609060101010101" pitchFamily="2" charset="-122"/>
                <a:ea typeface="黑体" panose="02010609060101010101" pitchFamily="2" charset="-122"/>
              </a:rPr>
              <a:t>19</a:t>
            </a:r>
            <a:r>
              <a:rPr lang="zh-CN" altLang="en-US" sz="2400" dirty="0">
                <a:latin typeface="黑体" panose="02010609060101010101" pitchFamily="2" charset="-122"/>
                <a:ea typeface="黑体" panose="02010609060101010101" pitchFamily="2" charset="-122"/>
              </a:rPr>
              <a:t>种</a:t>
            </a:r>
            <a:endParaRPr lang="zh-CN" altLang="en-US" sz="2400" dirty="0">
              <a:latin typeface="黑体" panose="02010609060101010101" pitchFamily="2" charset="-122"/>
              <a:ea typeface="黑体" panose="02010609060101010101" pitchFamily="2" charset="-122"/>
            </a:endParaRPr>
          </a:p>
          <a:p>
            <a:pPr>
              <a:lnSpc>
                <a:spcPct val="150000"/>
              </a:lnSpc>
            </a:pPr>
            <a:r>
              <a:rPr lang="zh-CN" altLang="en-US" sz="2400" dirty="0">
                <a:latin typeface="黑体" panose="02010609060101010101" pitchFamily="2" charset="-122"/>
                <a:ea typeface="黑体" panose="02010609060101010101" pitchFamily="2" charset="-122"/>
              </a:rPr>
              <a:t>   生活环境：高盐环境</a:t>
            </a:r>
            <a:endParaRPr lang="zh-CN" altLang="en-US" sz="2400" dirty="0">
              <a:latin typeface="黑体" panose="02010609060101010101" pitchFamily="2" charset="-122"/>
              <a:ea typeface="黑体" panose="02010609060101010101" pitchFamily="2" charset="-122"/>
            </a:endParaRPr>
          </a:p>
          <a:p>
            <a:pPr>
              <a:lnSpc>
                <a:spcPct val="150000"/>
              </a:lnSpc>
            </a:pPr>
            <a:r>
              <a:rPr lang="zh-CN" altLang="en-US" sz="2400" dirty="0">
                <a:latin typeface="黑体" panose="02010609060101010101" pitchFamily="2" charset="-122"/>
                <a:ea typeface="黑体" panose="02010609060101010101" pitchFamily="2" charset="-122"/>
              </a:rPr>
              <a:t>   细胞形状：细胞形态为链状、杆状、球状等多形态。革兰氏阴性，极生鞭毛。好氧或兼性厌氧。</a:t>
            </a:r>
            <a:endParaRPr lang="zh-CN" altLang="en-US" sz="2400" dirty="0">
              <a:latin typeface="黑体" panose="02010609060101010101" pitchFamily="2" charset="-122"/>
              <a:ea typeface="黑体" panose="02010609060101010101" pitchFamily="2" charset="-122"/>
            </a:endParaRPr>
          </a:p>
        </p:txBody>
      </p:sp>
      <p:sp>
        <p:nvSpPr>
          <p:cNvPr id="5" name="Rectangle 6"/>
          <p:cNvSpPr/>
          <p:nvPr/>
        </p:nvSpPr>
        <p:spPr>
          <a:xfrm>
            <a:off x="468313" y="4652963"/>
            <a:ext cx="4876800" cy="1384300"/>
          </a:xfrm>
          <a:prstGeom prst="rect">
            <a:avLst/>
          </a:prstGeom>
          <a:solidFill>
            <a:srgbClr val="000000"/>
          </a:solidFill>
          <a:ln w="9525">
            <a:noFill/>
          </a:ln>
        </p:spPr>
        <p:txBody>
          <a:bodyPr>
            <a:spAutoFit/>
          </a:bodyPr>
          <a:p>
            <a:r>
              <a:rPr lang="zh-CN" altLang="en-US" sz="2800" dirty="0">
                <a:solidFill>
                  <a:schemeClr val="bg1"/>
                </a:solidFill>
                <a:latin typeface="黑体" panose="02010609060101010101" pitchFamily="2" charset="-122"/>
                <a:ea typeface="黑体" panose="02010609060101010101" pitchFamily="2" charset="-122"/>
              </a:rPr>
              <a:t>盐沼盐杆菌</a:t>
            </a:r>
            <a:r>
              <a:rPr lang="en-US" altLang="zh-CN" sz="2800" dirty="0">
                <a:solidFill>
                  <a:schemeClr val="bg1"/>
                </a:solidFill>
                <a:latin typeface="黑体" panose="02010609060101010101" pitchFamily="2" charset="-122"/>
                <a:ea typeface="黑体" panose="02010609060101010101" pitchFamily="2" charset="-122"/>
              </a:rPr>
              <a:t>——</a:t>
            </a:r>
            <a:r>
              <a:rPr lang="zh-CN" altLang="en-US" sz="2800" dirty="0">
                <a:solidFill>
                  <a:schemeClr val="bg1"/>
                </a:solidFill>
                <a:latin typeface="黑体" panose="02010609060101010101" pitchFamily="2" charset="-122"/>
                <a:ea typeface="黑体" panose="02010609060101010101" pitchFamily="2" charset="-122"/>
              </a:rPr>
              <a:t>生活在盐湖、盐场及腐败的盐制品等中性盐环境中。</a:t>
            </a:r>
            <a:endParaRPr lang="zh-CN" altLang="en-US" sz="2800" dirty="0">
              <a:solidFill>
                <a:schemeClr val="bg1"/>
              </a:solidFill>
              <a:latin typeface="黑体" panose="02010609060101010101" pitchFamily="2" charset="-122"/>
              <a:ea typeface="黑体" panose="02010609060101010101" pitchFamily="2" charset="-122"/>
            </a:endParaRPr>
          </a:p>
        </p:txBody>
      </p:sp>
      <p:pic>
        <p:nvPicPr>
          <p:cNvPr id="6" name="Picture 3"/>
          <p:cNvPicPr>
            <a:picLocks noChangeAspect="1"/>
          </p:cNvPicPr>
          <p:nvPr/>
        </p:nvPicPr>
        <p:blipFill>
          <a:blip r:embed="rId1"/>
          <a:stretch>
            <a:fillRect/>
          </a:stretch>
        </p:blipFill>
        <p:spPr>
          <a:xfrm>
            <a:off x="5867400" y="1484313"/>
            <a:ext cx="2786063" cy="30003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a:xfrm>
            <a:off x="6227763" y="260350"/>
            <a:ext cx="2601912" cy="630238"/>
          </a:xfrm>
        </p:spPr>
        <p:txBody>
          <a:bodyPr vert="horz" wrap="square" lIns="91440" tIns="45720" rIns="91440" bIns="45720" anchor="b" anchorCtr="0"/>
          <a:p>
            <a:pPr eaLnBrk="1" hangingPunct="1"/>
            <a:r>
              <a:rPr lang="en-US" altLang="zh-CN" sz="1600" dirty="0">
                <a:solidFill>
                  <a:schemeClr val="tx1"/>
                </a:solidFill>
                <a:latin typeface="Times New Roman" panose="02020603050405020304" pitchFamily="18" charset="0"/>
                <a:ea typeface="黑体" panose="02010609060101010101" pitchFamily="2" charset="-122"/>
              </a:rPr>
              <a:t>2</a:t>
            </a:r>
            <a:r>
              <a:rPr lang="zh-CN" altLang="en-US" sz="1600" dirty="0">
                <a:solidFill>
                  <a:schemeClr val="tx1"/>
                </a:solidFill>
                <a:latin typeface="Times New Roman" panose="02020603050405020304" pitchFamily="18" charset="0"/>
                <a:ea typeface="黑体" panose="02010609060101010101" pitchFamily="2" charset="-122"/>
              </a:rPr>
              <a:t>、极端嗜盐古菌</a:t>
            </a:r>
            <a:endParaRPr lang="zh-CN" altLang="zh-CN" sz="1600" dirty="0">
              <a:solidFill>
                <a:schemeClr val="tx1"/>
              </a:solidFill>
              <a:latin typeface="Times New Roman" panose="02020603050405020304" pitchFamily="18" charset="0"/>
              <a:ea typeface="黑体" panose="02010609060101010101" pitchFamily="2" charset="-122"/>
            </a:endParaRPr>
          </a:p>
        </p:txBody>
      </p:sp>
      <p:sp>
        <p:nvSpPr>
          <p:cNvPr id="23555" name="Rectangle 5"/>
          <p:cNvSpPr/>
          <p:nvPr/>
        </p:nvSpPr>
        <p:spPr>
          <a:xfrm>
            <a:off x="395288" y="981075"/>
            <a:ext cx="8262937" cy="4229100"/>
          </a:xfrm>
          <a:prstGeom prst="rect">
            <a:avLst/>
          </a:prstGeom>
          <a:noFill/>
          <a:ln w="9525">
            <a:noFill/>
          </a:ln>
        </p:spPr>
        <p:txBody>
          <a:bodyPr>
            <a:spAutoFit/>
          </a:bodyPr>
          <a:p>
            <a:pPr>
              <a:lnSpc>
                <a:spcPct val="140000"/>
              </a:lnSpc>
            </a:pPr>
            <a:r>
              <a:rPr lang="zh-CN" altLang="en-US" sz="2400" dirty="0">
                <a:latin typeface="黑体" panose="02010609060101010101" pitchFamily="2" charset="-122"/>
                <a:ea typeface="黑体" panose="02010609060101010101" pitchFamily="2" charset="-122"/>
              </a:rPr>
              <a:t>极端嗜盐菌细胞结构特点：</a:t>
            </a:r>
            <a:endParaRPr lang="zh-CN" altLang="en-US" sz="2400" dirty="0">
              <a:latin typeface="黑体" panose="02010609060101010101" pitchFamily="2" charset="-122"/>
              <a:ea typeface="黑体" panose="02010609060101010101" pitchFamily="2" charset="-122"/>
            </a:endParaRPr>
          </a:p>
          <a:p>
            <a:pPr>
              <a:lnSpc>
                <a:spcPct val="140000"/>
              </a:lnSpc>
            </a:pPr>
            <a:r>
              <a:rPr lang="en-US" altLang="zh-CN" sz="2400" dirty="0">
                <a:latin typeface="黑体" panose="02010609060101010101" pitchFamily="2" charset="-122"/>
                <a:ea typeface="黑体" panose="02010609060101010101" pitchFamily="2" charset="-122"/>
              </a:rPr>
              <a:t>1</a:t>
            </a:r>
            <a:r>
              <a:rPr lang="zh-CN" altLang="en-US" sz="2400" dirty="0">
                <a:latin typeface="黑体" panose="02010609060101010101" pitchFamily="2" charset="-122"/>
                <a:ea typeface="黑体" panose="02010609060101010101" pitchFamily="2" charset="-122"/>
              </a:rPr>
              <a:t>、细胞壁不含二氨基庚二酸、胞壁酸，主要成分为脂蛋白</a:t>
            </a:r>
            <a:endParaRPr lang="zh-CN" altLang="en-US" sz="2400" dirty="0">
              <a:latin typeface="黑体" panose="02010609060101010101" pitchFamily="2" charset="-122"/>
              <a:ea typeface="黑体" panose="02010609060101010101" pitchFamily="2" charset="-122"/>
            </a:endParaRPr>
          </a:p>
          <a:p>
            <a:pPr>
              <a:lnSpc>
                <a:spcPct val="140000"/>
              </a:lnSpc>
            </a:pPr>
            <a:r>
              <a:rPr lang="en-US" altLang="zh-CN" sz="2400" dirty="0">
                <a:latin typeface="黑体" panose="02010609060101010101" pitchFamily="2" charset="-122"/>
                <a:ea typeface="黑体" panose="02010609060101010101" pitchFamily="2" charset="-122"/>
              </a:rPr>
              <a:t>2</a:t>
            </a:r>
            <a:r>
              <a:rPr lang="zh-CN" altLang="en-US" sz="2400" dirty="0">
                <a:latin typeface="黑体" panose="02010609060101010101" pitchFamily="2" charset="-122"/>
                <a:ea typeface="黑体" panose="02010609060101010101" pitchFamily="2" charset="-122"/>
              </a:rPr>
              <a:t>、细胞质膜上含有菌紫质</a:t>
            </a:r>
            <a:r>
              <a:rPr lang="en-US" altLang="zh-CN" sz="2400" dirty="0">
                <a:latin typeface="黑体" panose="02010609060101010101" pitchFamily="2" charset="-122"/>
                <a:ea typeface="黑体" panose="02010609060101010101" pitchFamily="2" charset="-122"/>
              </a:rPr>
              <a:t>——</a:t>
            </a:r>
            <a:r>
              <a:rPr lang="zh-CN" altLang="en-US" sz="2400" dirty="0">
                <a:latin typeface="黑体" panose="02010609060101010101" pitchFamily="2" charset="-122"/>
                <a:ea typeface="黑体" panose="02010609060101010101" pitchFamily="2" charset="-122"/>
              </a:rPr>
              <a:t>菌视紫红蛋白，形成紫膜，紫膜是细胞质膜的一部分</a:t>
            </a:r>
            <a:endParaRPr lang="zh-CN" altLang="en-US" sz="2400" dirty="0">
              <a:latin typeface="黑体" panose="02010609060101010101" pitchFamily="2" charset="-122"/>
              <a:ea typeface="黑体" panose="02010609060101010101" pitchFamily="2" charset="-122"/>
            </a:endParaRPr>
          </a:p>
          <a:p>
            <a:pPr>
              <a:lnSpc>
                <a:spcPct val="140000"/>
              </a:lnSpc>
            </a:pPr>
            <a:r>
              <a:rPr lang="en-US" altLang="zh-CN" sz="2400" dirty="0">
                <a:latin typeface="黑体" panose="02010609060101010101" pitchFamily="2" charset="-122"/>
                <a:ea typeface="黑体" panose="02010609060101010101" pitchFamily="2" charset="-122"/>
              </a:rPr>
              <a:t>3</a:t>
            </a:r>
            <a:r>
              <a:rPr lang="zh-CN" altLang="en-US" sz="2400" dirty="0">
                <a:latin typeface="黑体" panose="02010609060101010101" pitchFamily="2" charset="-122"/>
                <a:ea typeface="黑体" panose="02010609060101010101" pitchFamily="2" charset="-122"/>
              </a:rPr>
              <a:t>、细胞质中含有胡萝卜素、菌红素，保护菌体</a:t>
            </a:r>
            <a:endParaRPr lang="zh-CN" altLang="en-US" sz="2400" dirty="0">
              <a:latin typeface="黑体" panose="02010609060101010101" pitchFamily="2" charset="-122"/>
              <a:ea typeface="黑体" panose="02010609060101010101" pitchFamily="2" charset="-122"/>
            </a:endParaRPr>
          </a:p>
          <a:p>
            <a:pPr>
              <a:lnSpc>
                <a:spcPct val="140000"/>
              </a:lnSpc>
            </a:pPr>
            <a:r>
              <a:rPr lang="en-US" altLang="zh-CN" sz="2400" dirty="0">
                <a:latin typeface="黑体" panose="02010609060101010101" pitchFamily="2" charset="-122"/>
                <a:ea typeface="黑体" panose="02010609060101010101" pitchFamily="2" charset="-122"/>
              </a:rPr>
              <a:t>4</a:t>
            </a:r>
            <a:r>
              <a:rPr lang="zh-CN" altLang="en-US" sz="2400" dirty="0">
                <a:latin typeface="黑体" panose="02010609060101010101" pitchFamily="2" charset="-122"/>
                <a:ea typeface="黑体" panose="02010609060101010101" pitchFamily="2" charset="-122"/>
              </a:rPr>
              <a:t>、有气泡，调节浮力</a:t>
            </a:r>
            <a:endParaRPr lang="zh-CN" altLang="en-US" sz="2400" dirty="0">
              <a:latin typeface="黑体" panose="02010609060101010101" pitchFamily="2" charset="-122"/>
              <a:ea typeface="黑体" panose="02010609060101010101" pitchFamily="2" charset="-122"/>
            </a:endParaRPr>
          </a:p>
          <a:p>
            <a:pPr>
              <a:lnSpc>
                <a:spcPct val="140000"/>
              </a:lnSpc>
            </a:pPr>
            <a:r>
              <a:rPr lang="en-US" altLang="zh-CN" sz="2400" dirty="0">
                <a:latin typeface="黑体" panose="02010609060101010101" pitchFamily="2" charset="-122"/>
                <a:ea typeface="黑体" panose="02010609060101010101" pitchFamily="2" charset="-122"/>
              </a:rPr>
              <a:t>5</a:t>
            </a:r>
            <a:r>
              <a:rPr lang="zh-CN" altLang="en-US" sz="2400" dirty="0">
                <a:latin typeface="黑体" panose="02010609060101010101" pitchFamily="2" charset="-122"/>
                <a:ea typeface="黑体" panose="02010609060101010101" pitchFamily="2" charset="-122"/>
              </a:rPr>
              <a:t>、</a:t>
            </a:r>
            <a:r>
              <a:rPr lang="en-US" altLang="zh-CN" sz="2400" dirty="0">
                <a:latin typeface="黑体" panose="02010609060101010101" pitchFamily="2" charset="-122"/>
                <a:ea typeface="黑体" panose="02010609060101010101" pitchFamily="2" charset="-122"/>
              </a:rPr>
              <a:t>RNA</a:t>
            </a:r>
            <a:r>
              <a:rPr lang="zh-CN" altLang="en-US" sz="2400" dirty="0">
                <a:latin typeface="黑体" panose="02010609060101010101" pitchFamily="2" charset="-122"/>
                <a:ea typeface="黑体" panose="02010609060101010101" pitchFamily="2" charset="-122"/>
              </a:rPr>
              <a:t>聚合酶</a:t>
            </a:r>
            <a:r>
              <a:rPr lang="en-US" altLang="zh-CN" sz="2400" dirty="0">
                <a:latin typeface="黑体" panose="02010609060101010101" pitchFamily="2" charset="-122"/>
                <a:ea typeface="黑体" panose="02010609060101010101" pitchFamily="2" charset="-122"/>
              </a:rPr>
              <a:t>AB’B’</a:t>
            </a:r>
            <a:r>
              <a:rPr lang="zh-CN" altLang="en-US" sz="2400" dirty="0">
                <a:latin typeface="黑体" panose="02010609060101010101" pitchFamily="2" charset="-122"/>
                <a:ea typeface="黑体" panose="02010609060101010101" pitchFamily="2" charset="-122"/>
              </a:rPr>
              <a:t>型</a:t>
            </a:r>
            <a:endParaRPr lang="zh-CN" altLang="en-US" sz="2400" dirty="0">
              <a:latin typeface="黑体" panose="02010609060101010101" pitchFamily="2" charset="-122"/>
              <a:ea typeface="黑体" panose="02010609060101010101" pitchFamily="2" charset="-122"/>
            </a:endParaRPr>
          </a:p>
          <a:p>
            <a:pPr>
              <a:lnSpc>
                <a:spcPct val="140000"/>
              </a:lnSpc>
            </a:pPr>
            <a:r>
              <a:rPr lang="zh-CN" altLang="en-US" sz="2400" dirty="0">
                <a:latin typeface="黑体" panose="02010609060101010101" pitchFamily="2" charset="-122"/>
                <a:ea typeface="黑体" panose="02010609060101010101" pitchFamily="2" charset="-122"/>
              </a:rPr>
              <a:t>   </a:t>
            </a:r>
            <a:r>
              <a:rPr lang="zh-CN" altLang="en-US" sz="2400" dirty="0">
                <a:latin typeface="Times New Roman" panose="02020603050405020304" pitchFamily="18" charset="0"/>
                <a:ea typeface="黑体" panose="02010609060101010101" pitchFamily="2" charset="-122"/>
              </a:rPr>
              <a:t>营养类型：化能异养，不发酵（好氧或兼性厌氧有关）</a:t>
            </a:r>
            <a:endParaRPr lang="zh-CN" altLang="en-US" sz="2400" dirty="0">
              <a:latin typeface="Times New Roman" panose="02020603050405020304" pitchFamily="18" charset="0"/>
              <a:ea typeface="黑体" panose="0201060906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a:xfrm>
            <a:off x="242888" y="277813"/>
            <a:ext cx="4257675" cy="1139825"/>
          </a:xfrm>
        </p:spPr>
        <p:txBody>
          <a:bodyPr vert="horz" wrap="square" lIns="91440" tIns="45720" rIns="91440" bIns="45720" anchor="b" anchorCtr="0"/>
          <a:p>
            <a:pPr eaLnBrk="1" hangingPunct="1"/>
            <a:r>
              <a:rPr lang="en-US" altLang="zh-CN" sz="4000" dirty="0">
                <a:solidFill>
                  <a:schemeClr val="tx1"/>
                </a:solidFill>
                <a:latin typeface="Times New Roman" panose="02020603050405020304" pitchFamily="18" charset="0"/>
                <a:ea typeface="黑体" panose="02010609060101010101" pitchFamily="2" charset="-122"/>
              </a:rPr>
              <a:t>3 </a:t>
            </a:r>
            <a:r>
              <a:rPr lang="zh-CN" altLang="en-US" sz="4000" dirty="0">
                <a:solidFill>
                  <a:schemeClr val="tx1"/>
                </a:solidFill>
                <a:latin typeface="Times New Roman" panose="02020603050405020304" pitchFamily="18" charset="0"/>
                <a:ea typeface="黑体" panose="02010609060101010101" pitchFamily="2" charset="-122"/>
              </a:rPr>
              <a:t>热原体</a:t>
            </a:r>
            <a:endParaRPr lang="zh-CN" altLang="zh-CN" sz="4000" dirty="0">
              <a:solidFill>
                <a:schemeClr val="tx1"/>
              </a:solidFill>
              <a:latin typeface="Times New Roman" panose="02020603050405020304" pitchFamily="18" charset="0"/>
              <a:ea typeface="黑体" panose="02010609060101010101" pitchFamily="2" charset="-122"/>
            </a:endParaRPr>
          </a:p>
        </p:txBody>
      </p:sp>
      <p:sp>
        <p:nvSpPr>
          <p:cNvPr id="24579" name="Rectangle 3"/>
          <p:cNvSpPr>
            <a:spLocks noGrp="1"/>
          </p:cNvSpPr>
          <p:nvPr>
            <p:ph idx="1"/>
          </p:nvPr>
        </p:nvSpPr>
        <p:spPr>
          <a:xfrm>
            <a:off x="683895" y="1628775"/>
            <a:ext cx="7215188" cy="3925888"/>
          </a:xfrm>
        </p:spPr>
        <p:txBody>
          <a:bodyPr vert="horz" wrap="square" lIns="91440" tIns="45720" rIns="91440" bIns="45720" anchor="t" anchorCtr="0"/>
          <a:p>
            <a:pPr>
              <a:lnSpc>
                <a:spcPct val="130000"/>
              </a:lnSpc>
            </a:pPr>
            <a:r>
              <a:rPr lang="zh-CN" altLang="en-US" sz="2400" b="1" dirty="0">
                <a:latin typeface="黑体" panose="02010609060101010101" pitchFamily="2" charset="-122"/>
                <a:ea typeface="黑体" panose="02010609060101010101" pitchFamily="2" charset="-122"/>
              </a:rPr>
              <a:t>无细胞壁、嗜热嗜酸、好氧、化能有机营养，所以被称为热原体</a:t>
            </a:r>
            <a:r>
              <a:rPr lang="en-US" altLang="zh-CN" sz="2400" b="1" dirty="0">
                <a:latin typeface="黑体" panose="02010609060101010101" pitchFamily="2" charset="-122"/>
                <a:ea typeface="黑体" panose="02010609060101010101" pitchFamily="2" charset="-122"/>
              </a:rPr>
              <a:t>Thermoplasma</a:t>
            </a:r>
            <a:endParaRPr lang="en-US" altLang="zh-CN" sz="2400" b="1" dirty="0">
              <a:latin typeface="黑体" panose="02010609060101010101" pitchFamily="2" charset="-122"/>
              <a:ea typeface="黑体" panose="02010609060101010101" pitchFamily="2" charset="-122"/>
            </a:endParaRPr>
          </a:p>
          <a:p>
            <a:pPr>
              <a:lnSpc>
                <a:spcPct val="130000"/>
              </a:lnSpc>
            </a:pPr>
            <a:r>
              <a:rPr lang="zh-CN" altLang="en-US" sz="2400" b="1" dirty="0">
                <a:latin typeface="黑体" panose="02010609060101010101" pitchFamily="2" charset="-122"/>
                <a:ea typeface="黑体" panose="02010609060101010101" pitchFamily="2" charset="-122"/>
              </a:rPr>
              <a:t>有的种具有多根鞭毛，能够运动</a:t>
            </a:r>
            <a:endParaRPr lang="zh-CN" altLang="en-US" sz="2400" b="1" dirty="0">
              <a:latin typeface="黑体" panose="02010609060101010101" pitchFamily="2" charset="-122"/>
              <a:ea typeface="黑体" panose="02010609060101010101" pitchFamily="2" charset="-122"/>
            </a:endParaRPr>
          </a:p>
          <a:p>
            <a:pPr>
              <a:lnSpc>
                <a:spcPct val="130000"/>
              </a:lnSpc>
            </a:pPr>
            <a:r>
              <a:rPr lang="zh-CN" altLang="en-US" sz="2400" b="1" dirty="0">
                <a:latin typeface="黑体" panose="02010609060101010101" pitchFamily="2" charset="-122"/>
                <a:ea typeface="黑体" panose="02010609060101010101" pitchFamily="2" charset="-122"/>
              </a:rPr>
              <a:t>质膜的主要成分是一种带有甘露糖和葡萄糖单位的四醚类脂</a:t>
            </a:r>
            <a:r>
              <a:rPr lang="en-US" altLang="zh-CN" sz="2400" b="1" dirty="0">
                <a:latin typeface="黑体" panose="02010609060101010101" pitchFamily="2" charset="-122"/>
                <a:ea typeface="黑体" panose="02010609060101010101" pitchFamily="2" charset="-122"/>
              </a:rPr>
              <a:t>(tetratherlipid)</a:t>
            </a:r>
            <a:r>
              <a:rPr lang="zh-CN" altLang="en-US" sz="2400" b="1" dirty="0">
                <a:latin typeface="黑体" panose="02010609060101010101" pitchFamily="2" charset="-122"/>
                <a:ea typeface="黑体" panose="02010609060101010101" pitchFamily="2" charset="-122"/>
              </a:rPr>
              <a:t>的脂多糖化合物。同时质膜中也含有糖肽，但没有固醇类化合物，这样的质膜使热原体表现出对渗透压、酸、热的稳定性。</a:t>
            </a:r>
            <a:endParaRPr lang="en-US" altLang="zh-CN" sz="2400" b="1" dirty="0">
              <a:latin typeface="黑体" panose="02010609060101010101" pitchFamily="2" charset="-122"/>
              <a:ea typeface="黑体" panose="0201060906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p:nvPr/>
        </p:nvSpPr>
        <p:spPr>
          <a:xfrm>
            <a:off x="323850" y="857250"/>
            <a:ext cx="8153400" cy="2246313"/>
          </a:xfrm>
          <a:prstGeom prst="rect">
            <a:avLst/>
          </a:prstGeom>
          <a:noFill/>
          <a:ln w="9525">
            <a:noFill/>
          </a:ln>
        </p:spPr>
        <p:txBody>
          <a:bodyPr>
            <a:spAutoFit/>
          </a:bodyPr>
          <a:p>
            <a:pPr indent="228600" algn="just" defTabSz="914400">
              <a:lnSpc>
                <a:spcPct val="125000"/>
              </a:lnSpc>
              <a:tabLst>
                <a:tab pos="762000" algn="l"/>
              </a:tabLst>
            </a:pPr>
            <a:r>
              <a:rPr lang="en-US" altLang="zh-CN" sz="2800" dirty="0">
                <a:latin typeface="黑体" panose="02010609060101010101" pitchFamily="2" charset="-122"/>
                <a:ea typeface="黑体" panose="02010609060101010101" pitchFamily="2" charset="-122"/>
              </a:rPr>
              <a:t>4</a:t>
            </a:r>
            <a:r>
              <a:rPr lang="zh-CN" altLang="en-US" sz="2800" dirty="0">
                <a:latin typeface="黑体" panose="02010609060101010101" pitchFamily="2" charset="-122"/>
                <a:ea typeface="黑体" panose="02010609060101010101" pitchFamily="2" charset="-122"/>
              </a:rPr>
              <a:t>、古生硫酸盐还原菌</a:t>
            </a:r>
            <a:endParaRPr lang="zh-CN" altLang="en-US" sz="2800" dirty="0">
              <a:latin typeface="黑体" panose="02010609060101010101" pitchFamily="2" charset="-122"/>
              <a:ea typeface="黑体" panose="02010609060101010101" pitchFamily="2" charset="-122"/>
            </a:endParaRPr>
          </a:p>
          <a:p>
            <a:pPr indent="228600" algn="just" defTabSz="914400">
              <a:lnSpc>
                <a:spcPct val="125000"/>
              </a:lnSpc>
              <a:tabLst>
                <a:tab pos="762000" algn="l"/>
              </a:tabLst>
            </a:pPr>
            <a:r>
              <a:rPr lang="zh-CN" altLang="en-US" sz="2800" dirty="0">
                <a:latin typeface="黑体" panose="02010609060101010101" pitchFamily="2" charset="-122"/>
                <a:ea typeface="黑体" panose="02010609060101010101" pitchFamily="2" charset="-122"/>
              </a:rPr>
              <a:t>  专性嗜热，好氧、兼性厌氧、严格厌氧，革兰氏阴性，杆状、丝状或球状。大多数种是硫代谢菌，经常在温泉中发现。</a:t>
            </a:r>
            <a:endParaRPr lang="zh-CN" altLang="en-US" sz="2800" dirty="0">
              <a:latin typeface="黑体" panose="02010609060101010101" pitchFamily="2" charset="-122"/>
              <a:ea typeface="黑体" panose="02010609060101010101" pitchFamily="2" charset="-122"/>
            </a:endParaRPr>
          </a:p>
        </p:txBody>
      </p:sp>
      <p:pic>
        <p:nvPicPr>
          <p:cNvPr id="25603" name="Picture 3"/>
          <p:cNvPicPr>
            <a:picLocks noChangeAspect="1"/>
          </p:cNvPicPr>
          <p:nvPr/>
        </p:nvPicPr>
        <p:blipFill>
          <a:blip r:embed="rId1"/>
          <a:stretch>
            <a:fillRect/>
          </a:stretch>
        </p:blipFill>
        <p:spPr>
          <a:xfrm>
            <a:off x="1304925" y="3252788"/>
            <a:ext cx="2717800" cy="3176587"/>
          </a:xfrm>
          <a:prstGeom prst="rect">
            <a:avLst/>
          </a:prstGeom>
          <a:noFill/>
          <a:ln w="9525">
            <a:noFill/>
          </a:ln>
        </p:spPr>
      </p:pic>
      <p:pic>
        <p:nvPicPr>
          <p:cNvPr id="25604" name="Picture 4"/>
          <p:cNvPicPr>
            <a:picLocks noChangeAspect="1"/>
          </p:cNvPicPr>
          <p:nvPr/>
        </p:nvPicPr>
        <p:blipFill>
          <a:blip r:embed="rId2"/>
          <a:stretch>
            <a:fillRect/>
          </a:stretch>
        </p:blipFill>
        <p:spPr>
          <a:xfrm>
            <a:off x="4657725" y="3328988"/>
            <a:ext cx="3200400" cy="287972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4"/>
          <p:cNvSpPr/>
          <p:nvPr/>
        </p:nvSpPr>
        <p:spPr>
          <a:xfrm>
            <a:off x="1085850" y="1981200"/>
            <a:ext cx="7772400" cy="1208088"/>
          </a:xfrm>
          <a:prstGeom prst="rect">
            <a:avLst/>
          </a:prstGeom>
          <a:noFill/>
          <a:ln w="9525">
            <a:noFill/>
          </a:ln>
        </p:spPr>
        <p:txBody>
          <a:bodyPr>
            <a:spAutoFit/>
          </a:bodyPr>
          <a:p>
            <a:pPr>
              <a:lnSpc>
                <a:spcPct val="140000"/>
              </a:lnSpc>
            </a:pPr>
            <a:r>
              <a:rPr lang="zh-CN" altLang="en-US" sz="2800" dirty="0">
                <a:latin typeface="黑体" panose="02010609060101010101" pitchFamily="2" charset="-122"/>
                <a:ea typeface="黑体" panose="02010609060101010101" pitchFamily="2" charset="-122"/>
              </a:rPr>
              <a:t>分布于深海海底、热泉和地层深部储油层。化能自养，单极多生鞭毛，并产少量甲烷。</a:t>
            </a:r>
            <a:endParaRPr lang="zh-CN" altLang="en-US" sz="2800" dirty="0">
              <a:latin typeface="黑体" panose="02010609060101010101" pitchFamily="2" charset="-122"/>
              <a:ea typeface="黑体" panose="02010609060101010101" pitchFamily="2" charset="-122"/>
            </a:endParaRPr>
          </a:p>
        </p:txBody>
      </p:sp>
      <p:sp>
        <p:nvSpPr>
          <p:cNvPr id="26627" name="Rectangle 3"/>
          <p:cNvSpPr/>
          <p:nvPr/>
        </p:nvSpPr>
        <p:spPr>
          <a:xfrm>
            <a:off x="6877050" y="692150"/>
            <a:ext cx="2014538" cy="503238"/>
          </a:xfrm>
          <a:prstGeom prst="rect">
            <a:avLst/>
          </a:prstGeom>
          <a:noFill/>
          <a:ln w="9525">
            <a:noFill/>
          </a:ln>
        </p:spPr>
        <p:txBody>
          <a:bodyPr anchor="b" anchorCtr="0"/>
          <a:p>
            <a:pPr algn="just">
              <a:lnSpc>
                <a:spcPct val="125000"/>
              </a:lnSpc>
            </a:pPr>
            <a:r>
              <a:rPr lang="en-US" altLang="zh-CN" dirty="0">
                <a:latin typeface="Arial" panose="020B0604020202020204" pitchFamily="34" charset="0"/>
                <a:ea typeface="SimSun" panose="02010600030101010101" pitchFamily="2" charset="-122"/>
              </a:rPr>
              <a:t>4</a:t>
            </a:r>
            <a:r>
              <a:rPr lang="zh-CN" altLang="en-US" dirty="0">
                <a:latin typeface="Arial" panose="020B0604020202020204" pitchFamily="34" charset="0"/>
                <a:ea typeface="SimSun" panose="02010600030101010101" pitchFamily="2" charset="-122"/>
              </a:rPr>
              <a:t>、古生硫酸盐还原菌</a:t>
            </a:r>
            <a:endParaRPr lang="zh-CN" altLang="en-US" dirty="0">
              <a:latin typeface="Arial" panose="020B0604020202020204" pitchFamily="34" charset="0"/>
              <a:ea typeface="SimSun" panose="02010600030101010101" pitchFamily="2" charset="-122"/>
            </a:endParaRPr>
          </a:p>
        </p:txBody>
      </p:sp>
      <p:pic>
        <p:nvPicPr>
          <p:cNvPr id="26628" name="Picture 2" descr="http://bioinfo.mbb.yale.edu/genome/orgs/Aful/aful.jpg"/>
          <p:cNvPicPr>
            <a:picLocks noChangeAspect="1"/>
          </p:cNvPicPr>
          <p:nvPr/>
        </p:nvPicPr>
        <p:blipFill>
          <a:blip r:embed="rId1"/>
          <a:stretch>
            <a:fillRect/>
          </a:stretch>
        </p:blipFill>
        <p:spPr>
          <a:xfrm>
            <a:off x="2667000" y="3276600"/>
            <a:ext cx="3333750" cy="2938463"/>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2"/>
          <p:cNvSpPr txBox="1"/>
          <p:nvPr/>
        </p:nvSpPr>
        <p:spPr>
          <a:xfrm>
            <a:off x="755333" y="2996565"/>
            <a:ext cx="4648200" cy="3538220"/>
          </a:xfrm>
          <a:prstGeom prst="rect">
            <a:avLst/>
          </a:prstGeom>
          <a:noFill/>
          <a:ln w="9525">
            <a:noFill/>
          </a:ln>
        </p:spPr>
        <p:txBody>
          <a:bodyPr>
            <a:spAutoFit/>
          </a:bodyPr>
          <a:p>
            <a:pPr algn="just">
              <a:buNone/>
            </a:pPr>
            <a:r>
              <a:rPr lang="en-US" altLang="zh-CN" sz="3200" b="1" dirty="0">
                <a:solidFill>
                  <a:srgbClr val="0033CC"/>
                </a:solidFill>
                <a:latin typeface="Times New Roman" panose="02020603050405020304" pitchFamily="18" charset="0"/>
                <a:ea typeface="黑体" panose="02010609060101010101" pitchFamily="2" charset="-122"/>
              </a:rPr>
              <a:t>1 </a:t>
            </a:r>
            <a:r>
              <a:rPr lang="zh-CN" altLang="en-US" sz="3200" b="1" dirty="0">
                <a:solidFill>
                  <a:srgbClr val="0033CC"/>
                </a:solidFill>
                <a:latin typeface="Times New Roman" panose="02020603050405020304" pitchFamily="18" charset="0"/>
                <a:ea typeface="黑体" panose="02010609060101010101" pitchFamily="2" charset="-122"/>
              </a:rPr>
              <a:t>古菌的特点</a:t>
            </a:r>
            <a:endParaRPr lang="zh-CN" altLang="en-US" sz="3200" b="1" dirty="0">
              <a:latin typeface="Times New Roman" panose="02020603050405020304" pitchFamily="18" charset="0"/>
              <a:ea typeface="黑体" panose="02010609060101010101" pitchFamily="2" charset="-122"/>
            </a:endParaRPr>
          </a:p>
          <a:p>
            <a:pPr algn="just">
              <a:lnSpc>
                <a:spcPct val="150000"/>
              </a:lnSpc>
              <a:buNone/>
            </a:pPr>
            <a:r>
              <a:rPr lang="zh-CN" altLang="en-US" sz="3200" b="1" dirty="0">
                <a:solidFill>
                  <a:srgbClr val="0033CC"/>
                </a:solidFill>
                <a:latin typeface="Times New Roman" panose="02020603050405020304" pitchFamily="18" charset="0"/>
                <a:ea typeface="黑体" panose="02010609060101010101" pitchFamily="2" charset="-122"/>
              </a:rPr>
              <a:t>2 古菌的代表种类</a:t>
            </a:r>
            <a:endParaRPr lang="zh-CN" altLang="en-US" sz="3200" b="1" dirty="0">
              <a:solidFill>
                <a:srgbClr val="0033CC"/>
              </a:solidFill>
              <a:latin typeface="Times New Roman" panose="02020603050405020304" pitchFamily="18" charset="0"/>
              <a:ea typeface="黑体" panose="02010609060101010101" pitchFamily="2" charset="-122"/>
            </a:endParaRPr>
          </a:p>
          <a:p>
            <a:pPr algn="just">
              <a:lnSpc>
                <a:spcPct val="150000"/>
              </a:lnSpc>
              <a:buNone/>
            </a:pPr>
            <a:r>
              <a:rPr lang="zh-CN" altLang="en-US" sz="3200" b="1" dirty="0">
                <a:latin typeface="Times New Roman" panose="02020603050405020304" pitchFamily="18" charset="0"/>
                <a:ea typeface="黑体" panose="02010609060101010101" pitchFamily="2" charset="-122"/>
              </a:rPr>
              <a:t>     产甲烷细菌</a:t>
            </a:r>
            <a:endParaRPr lang="zh-CN" altLang="en-US" sz="3200" b="1" dirty="0">
              <a:latin typeface="Times New Roman" panose="02020603050405020304" pitchFamily="18" charset="0"/>
              <a:ea typeface="黑体" panose="02010609060101010101" pitchFamily="2" charset="-122"/>
            </a:endParaRPr>
          </a:p>
          <a:p>
            <a:pPr algn="just">
              <a:lnSpc>
                <a:spcPct val="150000"/>
              </a:lnSpc>
              <a:buNone/>
            </a:pPr>
            <a:r>
              <a:rPr lang="zh-CN" altLang="en-US" sz="3200" b="1" dirty="0">
                <a:latin typeface="Times New Roman" panose="02020603050405020304" pitchFamily="18" charset="0"/>
                <a:ea typeface="黑体" panose="02010609060101010101" pitchFamily="2" charset="-122"/>
              </a:rPr>
              <a:t>     极端嗜盐细菌</a:t>
            </a:r>
            <a:endParaRPr lang="zh-CN" altLang="en-US" sz="3200" b="1" dirty="0">
              <a:latin typeface="Times New Roman" panose="02020603050405020304" pitchFamily="18" charset="0"/>
              <a:ea typeface="黑体" panose="02010609060101010101" pitchFamily="2" charset="-122"/>
            </a:endParaRPr>
          </a:p>
          <a:p>
            <a:pPr algn="just">
              <a:lnSpc>
                <a:spcPct val="150000"/>
              </a:lnSpc>
              <a:buNone/>
            </a:pPr>
            <a:r>
              <a:rPr lang="zh-CN" altLang="en-US" sz="3200" b="1" dirty="0">
                <a:latin typeface="Times New Roman" panose="02020603050405020304" pitchFamily="18" charset="0"/>
                <a:ea typeface="黑体" panose="02010609060101010101" pitchFamily="2" charset="-122"/>
              </a:rPr>
              <a:t>     嗜酸嗜热细菌</a:t>
            </a:r>
            <a:r>
              <a:rPr lang="zh-CN" altLang="en-US" sz="3200" b="1" dirty="0">
                <a:latin typeface="黑体" panose="02010609060101010101" pitchFamily="2" charset="-122"/>
                <a:ea typeface="_x000B__x000C_"/>
              </a:rPr>
              <a:t> </a:t>
            </a:r>
            <a:endParaRPr lang="zh-CN" altLang="en-US" sz="3200" b="1" dirty="0">
              <a:latin typeface="黑体" panose="02010609060101010101" pitchFamily="2" charset="-122"/>
              <a:ea typeface="_x000B__x000C_"/>
            </a:endParaRPr>
          </a:p>
        </p:txBody>
      </p:sp>
      <p:sp>
        <p:nvSpPr>
          <p:cNvPr id="8195" name="Text Box 3"/>
          <p:cNvSpPr txBox="1"/>
          <p:nvPr/>
        </p:nvSpPr>
        <p:spPr>
          <a:xfrm>
            <a:off x="468313" y="692150"/>
            <a:ext cx="4648200" cy="762000"/>
          </a:xfrm>
          <a:prstGeom prst="rect">
            <a:avLst/>
          </a:prstGeom>
          <a:noFill/>
          <a:ln w="9525">
            <a:noFill/>
          </a:ln>
        </p:spPr>
        <p:txBody>
          <a:bodyPr>
            <a:spAutoFit/>
          </a:bodyPr>
          <a:p>
            <a:r>
              <a:rPr lang="zh-CN" altLang="en-US" sz="4400" b="1" dirty="0">
                <a:solidFill>
                  <a:srgbClr val="993300"/>
                </a:solidFill>
                <a:latin typeface="黑体" panose="02010609060101010101" pitchFamily="2" charset="-122"/>
                <a:ea typeface="黑体" panose="02010609060101010101" pitchFamily="2" charset="-122"/>
              </a:rPr>
              <a:t> 古菌</a:t>
            </a:r>
            <a:endParaRPr lang="zh-CN" altLang="en-US" sz="4400" dirty="0">
              <a:solidFill>
                <a:srgbClr val="993300"/>
              </a:solidFill>
              <a:latin typeface="Times New Roman" panose="02020603050405020304" pitchFamily="18" charset="0"/>
              <a:ea typeface="SimSun" panose="02010600030101010101" pitchFamily="2" charset="-122"/>
            </a:endParaRPr>
          </a:p>
        </p:txBody>
      </p:sp>
      <p:sp>
        <p:nvSpPr>
          <p:cNvPr id="2" name="文本框 1"/>
          <p:cNvSpPr txBox="1"/>
          <p:nvPr/>
        </p:nvSpPr>
        <p:spPr>
          <a:xfrm>
            <a:off x="612140" y="1772920"/>
            <a:ext cx="7917180" cy="1076325"/>
          </a:xfrm>
          <a:prstGeom prst="rect">
            <a:avLst/>
          </a:prstGeom>
          <a:noFill/>
        </p:spPr>
        <p:txBody>
          <a:bodyPr wrap="square" rtlCol="0" anchor="t">
            <a:spAutoFit/>
          </a:bodyPr>
          <a:p>
            <a:r>
              <a:rPr lang="zh-CN" altLang="en-US" sz="3200" b="1" dirty="0">
                <a:solidFill>
                  <a:srgbClr val="00B0F0"/>
                </a:solidFill>
                <a:latin typeface="Times New Roman" panose="02020603050405020304" pitchFamily="18" charset="0"/>
                <a:ea typeface="黑体" panose="02010609060101010101" pitchFamily="2" charset="-122"/>
                <a:sym typeface="+mn-ea"/>
              </a:rPr>
              <a:t>古细菌</a:t>
            </a:r>
            <a:r>
              <a:rPr lang="zh-CN" altLang="en-US" sz="3200" dirty="0">
                <a:solidFill>
                  <a:srgbClr val="00B0F0"/>
                </a:solidFill>
                <a:latin typeface="Times New Roman" panose="02020603050405020304" pitchFamily="18" charset="0"/>
                <a:ea typeface="黑体" panose="02010609060101010101" pitchFamily="2" charset="-122"/>
                <a:sym typeface="+mn-ea"/>
              </a:rPr>
              <a:t>，</a:t>
            </a:r>
            <a:r>
              <a:rPr lang="zh-CN" altLang="en-US" sz="3200" b="1" dirty="0">
                <a:solidFill>
                  <a:srgbClr val="00B0F0"/>
                </a:solidFill>
                <a:latin typeface="Times New Roman" panose="02020603050405020304" pitchFamily="18" charset="0"/>
                <a:ea typeface="黑体" panose="02010609060101010101" pitchFamily="2" charset="-122"/>
                <a:sym typeface="+mn-ea"/>
              </a:rPr>
              <a:t>是一类在细胞结构和功能上与其他微生物有显著差异的元和生物类群</a:t>
            </a:r>
            <a:r>
              <a:rPr lang="zh-CN" altLang="en-US" sz="3200" dirty="0">
                <a:solidFill>
                  <a:srgbClr val="00B0F0"/>
                </a:solidFill>
                <a:latin typeface="Times New Roman" panose="02020603050405020304" pitchFamily="18" charset="0"/>
                <a:ea typeface="黑体" panose="02010609060101010101" pitchFamily="2" charset="-122"/>
                <a:sym typeface="+mn-ea"/>
              </a:rPr>
              <a:t>。</a:t>
            </a:r>
            <a:endParaRPr lang="zh-CN" altLang="en-US" sz="3200" b="1" dirty="0">
              <a:solidFill>
                <a:srgbClr val="00B0F0"/>
              </a:solidFill>
              <a:latin typeface="Times New Roman" panose="02020603050405020304" pitchFamily="18" charset="0"/>
              <a:ea typeface="黑体" panose="02010609060101010101" pitchFamily="2"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1055"/>
          <p:cNvSpPr/>
          <p:nvPr/>
        </p:nvSpPr>
        <p:spPr>
          <a:xfrm>
            <a:off x="895350" y="5732463"/>
            <a:ext cx="6797675" cy="923925"/>
          </a:xfrm>
          <a:prstGeom prst="rect">
            <a:avLst/>
          </a:prstGeom>
          <a:noFill/>
          <a:ln w="9525">
            <a:noFill/>
          </a:ln>
        </p:spPr>
        <p:txBody>
          <a:bodyPr>
            <a:spAutoFit/>
          </a:bodyPr>
          <a:p>
            <a:pPr algn="ctr" eaLnBrk="0" hangingPunct="0">
              <a:lnSpc>
                <a:spcPts val="2400"/>
              </a:lnSpc>
              <a:spcBef>
                <a:spcPct val="50000"/>
              </a:spcBef>
            </a:pPr>
            <a:r>
              <a:rPr lang="zh-CN" altLang="en-US" sz="2800" b="1" dirty="0">
                <a:latin typeface="黑体" panose="02010609060101010101" pitchFamily="2" charset="-122"/>
                <a:ea typeface="黑体" panose="02010609060101010101" pitchFamily="2" charset="-122"/>
              </a:rPr>
              <a:t>凯里学院 大健康学院</a:t>
            </a:r>
            <a:endParaRPr lang="en-US" altLang="zh-CN" sz="2800" b="1" dirty="0">
              <a:latin typeface="黑体" panose="02010609060101010101" pitchFamily="2" charset="-122"/>
              <a:ea typeface="黑体" panose="02010609060101010101" pitchFamily="2" charset="-122"/>
            </a:endParaRPr>
          </a:p>
          <a:p>
            <a:pPr algn="ctr" eaLnBrk="0" hangingPunct="0">
              <a:lnSpc>
                <a:spcPts val="2400"/>
              </a:lnSpc>
              <a:spcBef>
                <a:spcPct val="50000"/>
              </a:spcBef>
            </a:pPr>
            <a:r>
              <a:rPr lang="zh-CN" altLang="en-US" sz="2800" b="1" dirty="0">
                <a:latin typeface="黑体" panose="02010609060101010101" pitchFamily="2" charset="-122"/>
                <a:ea typeface="黑体" panose="02010609060101010101" pitchFamily="2" charset="-122"/>
              </a:rPr>
              <a:t>微生物基因组数据挖掘与生物信息学中心</a:t>
            </a:r>
            <a:endParaRPr lang="en-US" altLang="zh-CN" sz="2800" b="1" dirty="0">
              <a:latin typeface="黑体" panose="02010609060101010101" pitchFamily="2" charset="-122"/>
              <a:ea typeface="黑体" panose="02010609060101010101" pitchFamily="2" charset="-122"/>
            </a:endParaRPr>
          </a:p>
        </p:txBody>
      </p:sp>
      <p:sp>
        <p:nvSpPr>
          <p:cNvPr id="27651" name="矩形 8"/>
          <p:cNvSpPr/>
          <p:nvPr/>
        </p:nvSpPr>
        <p:spPr>
          <a:xfrm>
            <a:off x="236538" y="1484313"/>
            <a:ext cx="7092950" cy="1247775"/>
          </a:xfrm>
          <a:prstGeom prst="rect">
            <a:avLst/>
          </a:prstGeom>
          <a:noFill/>
          <a:ln w="9525">
            <a:noFill/>
          </a:ln>
        </p:spPr>
        <p:txBody>
          <a:bodyPr>
            <a:spAutoFit/>
          </a:bodyPr>
          <a:p>
            <a:pPr algn="ctr">
              <a:lnSpc>
                <a:spcPct val="125000"/>
              </a:lnSpc>
            </a:pPr>
            <a:r>
              <a:rPr lang="zh-CN" altLang="en-US" sz="6000" b="1" dirty="0">
                <a:solidFill>
                  <a:srgbClr val="C00000"/>
                </a:solidFill>
                <a:latin typeface="黑体" panose="02010609060101010101" pitchFamily="2" charset="-122"/>
                <a:ea typeface="黑体" panose="02010609060101010101" pitchFamily="2" charset="-122"/>
              </a:rPr>
              <a:t>微生物学</a:t>
            </a:r>
            <a:endParaRPr lang="zh-CN" altLang="zh-CN" sz="6000" b="1" dirty="0">
              <a:solidFill>
                <a:srgbClr val="C00000"/>
              </a:solidFill>
              <a:latin typeface="黑体" panose="02010609060101010101" pitchFamily="2" charset="-122"/>
              <a:ea typeface="黑体" panose="02010609060101010101" pitchFamily="2" charset="-122"/>
            </a:endParaRPr>
          </a:p>
        </p:txBody>
      </p:sp>
      <p:sp>
        <p:nvSpPr>
          <p:cNvPr id="27652" name="Rectangle 2"/>
          <p:cNvSpPr>
            <a:spLocks noGrp="1"/>
          </p:cNvSpPr>
          <p:nvPr>
            <p:ph type="ctrTitle"/>
          </p:nvPr>
        </p:nvSpPr>
        <p:spPr>
          <a:xfrm>
            <a:off x="212725" y="3141663"/>
            <a:ext cx="7116763" cy="1941512"/>
          </a:xfrm>
        </p:spPr>
        <p:txBody>
          <a:bodyPr vert="horz" wrap="square" lIns="91440" tIns="45720" rIns="91440" bIns="45720" anchor="b" anchorCtr="0"/>
          <a:p>
            <a:pPr algn="ctr">
              <a:lnSpc>
                <a:spcPct val="160000"/>
              </a:lnSpc>
              <a:buClrTx/>
              <a:buSzTx/>
              <a:buFontTx/>
            </a:pPr>
            <a:r>
              <a:rPr lang="zh-CN" altLang="en-US" sz="4400" dirty="0">
                <a:solidFill>
                  <a:srgbClr val="C00000"/>
                </a:solidFill>
                <a:latin typeface="+mj-lt"/>
                <a:ea typeface="SimSun" panose="02010600030101010101" pitchFamily="2" charset="-122"/>
                <a:cs typeface="Arial" panose="020B0604020202020204" pitchFamily="34" charset="0"/>
              </a:rPr>
              <a:t>第</a:t>
            </a:r>
            <a:r>
              <a:rPr lang="zh-CN" altLang="en-US" sz="4400" dirty="0">
                <a:solidFill>
                  <a:srgbClr val="C00000"/>
                </a:solidFill>
                <a:latin typeface="+mj-lt"/>
                <a:ea typeface="SimSun" panose="02010600030101010101" pitchFamily="2" charset="-122"/>
                <a:cs typeface="Arial" panose="020B0604020202020204" pitchFamily="34" charset="0"/>
              </a:rPr>
              <a:t>四章 真核微生物的形态、构造和功能</a:t>
            </a:r>
            <a:endParaRPr lang="zh-CN" altLang="en-US" sz="4400" dirty="0">
              <a:solidFill>
                <a:srgbClr val="C00000"/>
              </a:solidFill>
              <a:latin typeface="+mj-lt"/>
              <a:ea typeface="SimSun" panose="02010600030101010101" pitchFamily="2" charset="-122"/>
              <a:cs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96875" y="1772920"/>
            <a:ext cx="7634605" cy="795020"/>
          </a:xfrm>
          <a:prstGeom prst="rect">
            <a:avLst/>
          </a:prstGeom>
        </p:spPr>
      </p:pic>
      <p:sp>
        <p:nvSpPr>
          <p:cNvPr id="5" name="文本框 4"/>
          <p:cNvSpPr txBox="1"/>
          <p:nvPr/>
        </p:nvSpPr>
        <p:spPr>
          <a:xfrm>
            <a:off x="467995" y="908685"/>
            <a:ext cx="1713230" cy="460375"/>
          </a:xfrm>
          <a:prstGeom prst="rect">
            <a:avLst/>
          </a:prstGeom>
          <a:noFill/>
        </p:spPr>
        <p:txBody>
          <a:bodyPr wrap="none" rtlCol="0" anchor="t">
            <a:spAutoFit/>
          </a:bodyPr>
          <a:p>
            <a:r>
              <a:rPr lang="zh-CN" altLang="en-US" sz="2400" b="1" dirty="0">
                <a:solidFill>
                  <a:srgbClr val="C00000"/>
                </a:solidFill>
                <a:latin typeface="+mj-lt"/>
                <a:ea typeface="SimSun" panose="02010600030101010101" pitchFamily="2" charset="-122"/>
                <a:cs typeface="Arial" panose="020B0604020202020204" pitchFamily="34" charset="0"/>
                <a:sym typeface="+mn-ea"/>
              </a:rPr>
              <a:t>真核微生物</a:t>
            </a:r>
            <a:endParaRPr lang="zh-CN" altLang="en-US" sz="2400" b="1" dirty="0">
              <a:solidFill>
                <a:srgbClr val="C00000"/>
              </a:solidFill>
              <a:latin typeface="+mj-lt"/>
              <a:ea typeface="SimSun" panose="02010600030101010101" pitchFamily="2" charset="-122"/>
              <a:cs typeface="Arial" panose="020B0604020202020204" pitchFamily="34" charset="0"/>
              <a:sym typeface="+mn-ea"/>
            </a:endParaRPr>
          </a:p>
        </p:txBody>
      </p:sp>
      <p:pic>
        <p:nvPicPr>
          <p:cNvPr id="6" name="图片 5"/>
          <p:cNvPicPr>
            <a:picLocks noChangeAspect="1"/>
          </p:cNvPicPr>
          <p:nvPr/>
        </p:nvPicPr>
        <p:blipFill>
          <a:blip r:embed="rId2"/>
          <a:stretch>
            <a:fillRect/>
          </a:stretch>
        </p:blipFill>
        <p:spPr>
          <a:xfrm>
            <a:off x="899160" y="2565400"/>
            <a:ext cx="7204075" cy="4174490"/>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p:cNvSpPr>
          <p:nvPr>
            <p:ph type="title"/>
          </p:nvPr>
        </p:nvSpPr>
        <p:spPr>
          <a:xfrm>
            <a:off x="609600" y="836613"/>
            <a:ext cx="2795588" cy="638175"/>
          </a:xfrm>
        </p:spPr>
        <p:txBody>
          <a:bodyPr vert="horz" wrap="square" lIns="91440" tIns="45720" rIns="91440" bIns="45720" anchor="b" anchorCtr="0"/>
          <a:p>
            <a:r>
              <a:rPr lang="zh-CN" altLang="en-US" sz="2800" dirty="0">
                <a:solidFill>
                  <a:srgbClr val="0000FF"/>
                </a:solidFill>
                <a:latin typeface="SimSun" panose="02010600030101010101" pitchFamily="2" charset="-122"/>
                <a:ea typeface="SimSun" panose="02010600030101010101" pitchFamily="2" charset="-122"/>
              </a:rPr>
              <a:t>第一节  真菌</a:t>
            </a:r>
            <a:endParaRPr lang="zh-CN" altLang="en-US" sz="2800" dirty="0">
              <a:solidFill>
                <a:srgbClr val="0000FF"/>
              </a:solidFill>
              <a:latin typeface="SimSun" panose="02010600030101010101" pitchFamily="2" charset="-122"/>
              <a:ea typeface="SimSun" panose="02010600030101010101" pitchFamily="2" charset="-122"/>
            </a:endParaRPr>
          </a:p>
        </p:txBody>
      </p:sp>
      <p:sp>
        <p:nvSpPr>
          <p:cNvPr id="28675" name="Rectangle 3"/>
          <p:cNvSpPr>
            <a:spLocks noGrp="1"/>
          </p:cNvSpPr>
          <p:nvPr>
            <p:ph idx="1"/>
          </p:nvPr>
        </p:nvSpPr>
        <p:spPr>
          <a:xfrm>
            <a:off x="107950" y="2924175"/>
            <a:ext cx="7339013" cy="3384550"/>
          </a:xfrm>
        </p:spPr>
        <p:txBody>
          <a:bodyPr vert="horz" wrap="square" lIns="91440" tIns="45720" rIns="91440" bIns="45720" anchor="t" anchorCtr="0"/>
          <a:p>
            <a:pPr>
              <a:lnSpc>
                <a:spcPct val="90000"/>
              </a:lnSpc>
              <a:buNone/>
            </a:pPr>
            <a:endParaRPr lang="en-US" altLang="zh-CN" sz="2400" dirty="0">
              <a:ea typeface="SimSun" panose="02010600030101010101" pitchFamily="2" charset="-122"/>
            </a:endParaRPr>
          </a:p>
          <a:p>
            <a:pPr>
              <a:lnSpc>
                <a:spcPct val="150000"/>
              </a:lnSpc>
              <a:spcBef>
                <a:spcPct val="0"/>
              </a:spcBef>
              <a:buNone/>
            </a:pPr>
            <a:r>
              <a:rPr lang="en-US" altLang="zh-CN" sz="2400" b="1" dirty="0">
                <a:solidFill>
                  <a:srgbClr val="0000FF"/>
                </a:solidFill>
                <a:ea typeface="SimSun" panose="02010600030101010101" pitchFamily="2" charset="-122"/>
              </a:rPr>
              <a:t>         </a:t>
            </a:r>
            <a:r>
              <a:rPr lang="zh-CN" altLang="en-US" sz="2400" b="1" dirty="0">
                <a:solidFill>
                  <a:srgbClr val="0000FF"/>
                </a:solidFill>
                <a:latin typeface="SimSun" panose="02010600030101010101" pitchFamily="2" charset="-122"/>
                <a:ea typeface="SimSun" panose="02010600030101010101" pitchFamily="2" charset="-122"/>
              </a:rPr>
              <a:t>真菌属</a:t>
            </a:r>
            <a:r>
              <a:rPr lang="zh-CN" altLang="en-US" sz="2400" b="1" dirty="0">
                <a:solidFill>
                  <a:srgbClr val="FF3300"/>
                </a:solidFill>
                <a:latin typeface="SimSun" panose="02010600030101010101" pitchFamily="2" charset="-122"/>
                <a:ea typeface="SimSun" panose="02010600030101010101" pitchFamily="2" charset="-122"/>
              </a:rPr>
              <a:t>低等植物</a:t>
            </a:r>
            <a:r>
              <a:rPr lang="zh-CN" altLang="en-US" sz="2400" b="1" dirty="0">
                <a:solidFill>
                  <a:srgbClr val="0000FF"/>
                </a:solidFill>
                <a:latin typeface="SimSun" panose="02010600030101010101" pitchFamily="2" charset="-122"/>
                <a:ea typeface="SimSun" panose="02010600030101010101" pitchFamily="2" charset="-122"/>
              </a:rPr>
              <a:t>，种类多，属真核生物有单细胞和多细胞之分。主要包括： </a:t>
            </a:r>
            <a:endParaRPr lang="zh-CN" altLang="en-US" sz="2400" b="1" dirty="0">
              <a:solidFill>
                <a:srgbClr val="0000FF"/>
              </a:solidFill>
              <a:latin typeface="SimSun" panose="02010600030101010101" pitchFamily="2" charset="-122"/>
              <a:ea typeface="SimSun" panose="02010600030101010101" pitchFamily="2" charset="-122"/>
            </a:endParaRPr>
          </a:p>
          <a:p>
            <a:pPr>
              <a:lnSpc>
                <a:spcPct val="150000"/>
              </a:lnSpc>
              <a:spcBef>
                <a:spcPct val="0"/>
              </a:spcBef>
              <a:buNone/>
            </a:pPr>
            <a:r>
              <a:rPr lang="zh-CN" altLang="en-US" sz="2400" b="1" dirty="0">
                <a:ea typeface="SimSun" panose="02010600030101010101" pitchFamily="2" charset="-122"/>
              </a:rPr>
              <a:t>                单细胞真菌</a:t>
            </a:r>
            <a:r>
              <a:rPr lang="en-US" altLang="zh-CN" sz="2400" b="1" dirty="0">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酵母菌</a:t>
            </a:r>
            <a:endParaRPr lang="zh-CN" altLang="en-US" sz="2400" b="1" dirty="0">
              <a:solidFill>
                <a:srgbClr val="0000FF"/>
              </a:solidFill>
              <a:latin typeface="SimSun" panose="02010600030101010101" pitchFamily="2" charset="-122"/>
              <a:ea typeface="SimSun" panose="02010600030101010101" pitchFamily="2" charset="-122"/>
            </a:endParaRPr>
          </a:p>
          <a:p>
            <a:pPr>
              <a:lnSpc>
                <a:spcPct val="150000"/>
              </a:lnSpc>
              <a:spcBef>
                <a:spcPct val="0"/>
              </a:spcBef>
              <a:buNone/>
            </a:pPr>
            <a:r>
              <a:rPr lang="zh-CN" altLang="en-US" sz="2400" b="1" dirty="0">
                <a:ea typeface="SimSun" panose="02010600030101010101" pitchFamily="2" charset="-122"/>
              </a:rPr>
              <a:t>                       丝状真菌</a:t>
            </a:r>
            <a:r>
              <a:rPr lang="en-US" altLang="zh-CN" sz="2400" b="1" dirty="0">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霉菌 </a:t>
            </a:r>
            <a:endParaRPr lang="zh-CN" altLang="en-US" sz="2400" b="1" dirty="0">
              <a:solidFill>
                <a:srgbClr val="0000FF"/>
              </a:solidFill>
              <a:latin typeface="SimSun" panose="02010600030101010101" pitchFamily="2" charset="-122"/>
              <a:ea typeface="SimSun" panose="02010600030101010101" pitchFamily="2" charset="-122"/>
            </a:endParaRPr>
          </a:p>
          <a:p>
            <a:pPr>
              <a:lnSpc>
                <a:spcPct val="150000"/>
              </a:lnSpc>
              <a:spcBef>
                <a:spcPct val="0"/>
              </a:spcBef>
              <a:buNone/>
            </a:pPr>
            <a:r>
              <a:rPr lang="zh-CN" altLang="en-US" sz="2400" b="1" dirty="0">
                <a:ea typeface="SimSun" panose="02010600030101010101" pitchFamily="2" charset="-122"/>
              </a:rPr>
              <a:t>     大型真菌子实体真菌</a:t>
            </a:r>
            <a:r>
              <a:rPr lang="en-US" altLang="zh-CN" sz="2400" b="1" dirty="0">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伞菌</a:t>
            </a:r>
            <a:endParaRPr lang="zh-CN" altLang="en-US" sz="2400" b="1" dirty="0">
              <a:solidFill>
                <a:srgbClr val="0000FF"/>
              </a:solidFill>
              <a:latin typeface="SimSun" panose="02010600030101010101" pitchFamily="2" charset="-122"/>
              <a:ea typeface="SimSun" panose="02010600030101010101" pitchFamily="2" charset="-122"/>
            </a:endParaRPr>
          </a:p>
        </p:txBody>
      </p:sp>
      <p:sp>
        <p:nvSpPr>
          <p:cNvPr id="28676" name="AutoShape 4"/>
          <p:cNvSpPr/>
          <p:nvPr/>
        </p:nvSpPr>
        <p:spPr>
          <a:xfrm>
            <a:off x="4714875" y="4652963"/>
            <a:ext cx="217488" cy="1150937"/>
          </a:xfrm>
          <a:prstGeom prst="rightBrace">
            <a:avLst>
              <a:gd name="adj1" fmla="val 44099"/>
              <a:gd name="adj2" fmla="val 50000"/>
            </a:avLst>
          </a:prstGeom>
          <a:noFill/>
          <a:ln w="34925" cap="flat" cmpd="sng">
            <a:solidFill>
              <a:srgbClr val="FF3300"/>
            </a:solidFill>
            <a:prstDash val="solid"/>
            <a:headEnd type="none" w="med" len="med"/>
            <a:tailEnd type="none" w="med" len="med"/>
          </a:ln>
        </p:spPr>
        <p:txBody>
          <a:bodyPr wrap="none" anchor="ctr" anchorCtr="0"/>
          <a:p>
            <a:pPr algn="ctr" eaLnBrk="0" hangingPunct="0"/>
            <a:endParaRPr lang="zh-CN" altLang="zh-CN" dirty="0">
              <a:latin typeface="Arial" panose="020B0604020202020204" pitchFamily="34" charset="0"/>
              <a:ea typeface="SimSun" panose="02010600030101010101" pitchFamily="2" charset="-122"/>
            </a:endParaRPr>
          </a:p>
        </p:txBody>
      </p:sp>
      <p:sp>
        <p:nvSpPr>
          <p:cNvPr id="28677" name="Text Box 5"/>
          <p:cNvSpPr txBox="1"/>
          <p:nvPr/>
        </p:nvSpPr>
        <p:spPr>
          <a:xfrm>
            <a:off x="4859338" y="4503738"/>
            <a:ext cx="3600450" cy="1373187"/>
          </a:xfrm>
          <a:prstGeom prst="rect">
            <a:avLst/>
          </a:prstGeom>
          <a:noFill/>
          <a:ln w="9525">
            <a:noFill/>
          </a:ln>
        </p:spPr>
        <p:txBody>
          <a:bodyPr>
            <a:spAutoFit/>
          </a:bodyPr>
          <a:p>
            <a:pPr eaLnBrk="0" hangingPunct="0">
              <a:lnSpc>
                <a:spcPct val="140000"/>
              </a:lnSpc>
            </a:pPr>
            <a:r>
              <a:rPr lang="zh-CN" altLang="en-US" sz="2000" b="1" dirty="0">
                <a:solidFill>
                  <a:srgbClr val="FF0000"/>
                </a:solidFill>
                <a:latin typeface="Times New Roman" panose="02020603050405020304" pitchFamily="18" charset="0"/>
                <a:ea typeface="SimSun" panose="02010600030101010101" pitchFamily="2" charset="-122"/>
              </a:rPr>
              <a:t>在有机废水的生物处理和有机固体废弃物的生物处理中起重要作用。</a:t>
            </a:r>
            <a:endParaRPr lang="zh-CN" altLang="en-US" sz="2000" b="1" dirty="0">
              <a:solidFill>
                <a:srgbClr val="FF0000"/>
              </a:solidFill>
              <a:latin typeface="Times New Roman" panose="02020603050405020304" pitchFamily="18" charset="0"/>
              <a:ea typeface="SimSun" panose="02010600030101010101" pitchFamily="2" charset="-122"/>
            </a:endParaRPr>
          </a:p>
        </p:txBody>
      </p:sp>
      <p:sp>
        <p:nvSpPr>
          <p:cNvPr id="28678" name="Text Box 6"/>
          <p:cNvSpPr txBox="1"/>
          <p:nvPr/>
        </p:nvSpPr>
        <p:spPr>
          <a:xfrm>
            <a:off x="250825" y="1628775"/>
            <a:ext cx="8713788" cy="1292225"/>
          </a:xfrm>
          <a:prstGeom prst="rect">
            <a:avLst/>
          </a:prstGeom>
          <a:noFill/>
          <a:ln w="9525">
            <a:noFill/>
          </a:ln>
        </p:spPr>
        <p:txBody>
          <a:bodyPr>
            <a:spAutoFit/>
          </a:bodyPr>
          <a:p>
            <a:pPr>
              <a:lnSpc>
                <a:spcPct val="150000"/>
              </a:lnSpc>
            </a:pPr>
            <a:r>
              <a:rPr lang="en-US" altLang="zh-CN" sz="2800" b="1" dirty="0">
                <a:solidFill>
                  <a:srgbClr val="000066"/>
                </a:solidFill>
                <a:latin typeface="Times New Roman" panose="02020603050405020304" pitchFamily="18" charset="0"/>
                <a:ea typeface="楷体_GB2312" pitchFamily="49" charset="-122"/>
              </a:rPr>
              <a:t>   </a:t>
            </a:r>
            <a:r>
              <a:rPr lang="zh-CN" altLang="en-US" sz="2400" b="1" dirty="0">
                <a:latin typeface="Times New Roman" panose="02020603050405020304" pitchFamily="18" charset="0"/>
                <a:ea typeface="SimSun" panose="02010600030101010101" pitchFamily="2" charset="-122"/>
              </a:rPr>
              <a:t>真菌</a:t>
            </a:r>
            <a:r>
              <a:rPr lang="en-US" altLang="zh-CN" sz="2400" b="1" dirty="0">
                <a:latin typeface="SimSun" panose="02010600030101010101" pitchFamily="2" charset="-122"/>
                <a:ea typeface="SimSun" panose="02010600030101010101" pitchFamily="2" charset="-122"/>
              </a:rPr>
              <a:t>——</a:t>
            </a:r>
            <a:r>
              <a:rPr lang="zh-CN" altLang="en-US" sz="2400" b="1" dirty="0">
                <a:latin typeface="Times New Roman" panose="02020603050405020304" pitchFamily="18" charset="0"/>
                <a:ea typeface="SimSun" panose="02010600030101010101" pitchFamily="2" charset="-122"/>
              </a:rPr>
              <a:t>具有细胞壁，不含叶绿素，无根茎叶的分化，以产生大量孢子进行繁殖，以寄生或腐生方式生存的真核微生物。</a:t>
            </a:r>
            <a:endParaRPr lang="zh-CN" altLang="en-US" sz="2400" dirty="0">
              <a:latin typeface="Times New Roman" panose="02020603050405020304" pitchFamily="18" charset="0"/>
              <a:ea typeface="SimSun"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2"/>
          <p:cNvSpPr txBox="1"/>
          <p:nvPr/>
        </p:nvSpPr>
        <p:spPr>
          <a:xfrm>
            <a:off x="468313" y="836613"/>
            <a:ext cx="7848600" cy="2929255"/>
          </a:xfrm>
          <a:prstGeom prst="rect">
            <a:avLst/>
          </a:prstGeom>
          <a:noFill/>
          <a:ln w="9525">
            <a:noFill/>
          </a:ln>
        </p:spPr>
        <p:txBody>
          <a:bodyPr>
            <a:spAutoFit/>
          </a:bodyPr>
          <a:p>
            <a:pPr>
              <a:spcBef>
                <a:spcPct val="50000"/>
              </a:spcBef>
              <a:spcAft>
                <a:spcPct val="45000"/>
              </a:spcAft>
            </a:pPr>
            <a:endParaRPr lang="en-US" altLang="zh-CN" sz="2800" b="1" dirty="0">
              <a:solidFill>
                <a:schemeClr val="hlink"/>
              </a:solidFill>
              <a:latin typeface="Arial" panose="020B0604020202020204" pitchFamily="34" charset="0"/>
              <a:ea typeface="SimSun" panose="02010600030101010101" pitchFamily="2" charset="-122"/>
            </a:endParaRPr>
          </a:p>
          <a:p>
            <a:pPr>
              <a:spcAft>
                <a:spcPct val="45000"/>
              </a:spcAft>
            </a:pPr>
            <a:r>
              <a:rPr lang="zh-CN" altLang="en-US" sz="2400" b="1" dirty="0">
                <a:solidFill>
                  <a:schemeClr val="hlink"/>
                </a:solidFill>
                <a:latin typeface="Arial" panose="020B0604020202020204" pitchFamily="34" charset="0"/>
                <a:ea typeface="SimSun" panose="02010600030101010101" pitchFamily="2" charset="-122"/>
              </a:rPr>
              <a:t>酵母：</a:t>
            </a:r>
            <a:r>
              <a:rPr lang="zh-CN" altLang="en-US" sz="2400" b="1" dirty="0">
                <a:latin typeface="Arial" panose="020B0604020202020204" pitchFamily="34" charset="0"/>
                <a:ea typeface="SimSun" panose="02010600030101010101" pitchFamily="2" charset="-122"/>
              </a:rPr>
              <a:t>单细胞</a:t>
            </a:r>
            <a:endParaRPr lang="zh-CN" altLang="en-US" sz="2400" b="1" dirty="0">
              <a:latin typeface="Arial" panose="020B0604020202020204" pitchFamily="34" charset="0"/>
              <a:ea typeface="SimSun" panose="02010600030101010101" pitchFamily="2" charset="-122"/>
            </a:endParaRPr>
          </a:p>
          <a:p>
            <a:pPr>
              <a:spcAft>
                <a:spcPct val="45000"/>
              </a:spcAft>
            </a:pPr>
            <a:r>
              <a:rPr lang="zh-CN" altLang="en-US" sz="2400" b="1" dirty="0">
                <a:solidFill>
                  <a:schemeClr val="hlink"/>
                </a:solidFill>
                <a:latin typeface="Arial" panose="020B0604020202020204" pitchFamily="34" charset="0"/>
                <a:ea typeface="SimSun" panose="02010600030101010101" pitchFamily="2" charset="-122"/>
              </a:rPr>
              <a:t>霉菌：</a:t>
            </a:r>
            <a:r>
              <a:rPr lang="zh-CN" altLang="en-US" sz="2400" b="1" dirty="0">
                <a:latin typeface="Arial" panose="020B0604020202020204" pitchFamily="34" charset="0"/>
                <a:ea typeface="SimSun" panose="02010600030101010101" pitchFamily="2" charset="-122"/>
              </a:rPr>
              <a:t>外形疏松、绒毛状菌丝体的真菌，如毛霉、根霉、青霉等</a:t>
            </a:r>
            <a:endParaRPr lang="zh-CN" altLang="en-US" sz="2400" b="1" dirty="0">
              <a:latin typeface="Arial" panose="020B0604020202020204" pitchFamily="34" charset="0"/>
              <a:ea typeface="SimSun" panose="02010600030101010101" pitchFamily="2" charset="-122"/>
            </a:endParaRPr>
          </a:p>
          <a:p>
            <a:pPr>
              <a:spcAft>
                <a:spcPct val="45000"/>
              </a:spcAft>
            </a:pPr>
            <a:r>
              <a:rPr lang="zh-CN" altLang="en-US" sz="2400" b="1" dirty="0">
                <a:solidFill>
                  <a:schemeClr val="hlink"/>
                </a:solidFill>
                <a:latin typeface="Arial" panose="020B0604020202020204" pitchFamily="34" charset="0"/>
                <a:ea typeface="SimSun" panose="02010600030101010101" pitchFamily="2" charset="-122"/>
              </a:rPr>
              <a:t>蕈类：</a:t>
            </a:r>
            <a:r>
              <a:rPr lang="zh-CN" altLang="en-US" sz="2400" b="1" dirty="0">
                <a:latin typeface="Arial" panose="020B0604020202020204" pitchFamily="34" charset="0"/>
                <a:ea typeface="SimSun" panose="02010600030101010101" pitchFamily="2" charset="-122"/>
              </a:rPr>
              <a:t>具有组织分化个体很大的多细胞生物，如蘑菇、木耳等</a:t>
            </a:r>
            <a:endParaRPr lang="en-US" altLang="zh-CN" sz="2800" b="1" dirty="0">
              <a:latin typeface="Arial" panose="020B0604020202020204" pitchFamily="34" charset="0"/>
              <a:ea typeface="SimSun" panose="02010600030101010101" pitchFamily="2" charset="-122"/>
            </a:endParaRPr>
          </a:p>
        </p:txBody>
      </p:sp>
      <p:pic>
        <p:nvPicPr>
          <p:cNvPr id="29699" name="Picture 3" descr="Yeast"/>
          <p:cNvPicPr>
            <a:picLocks noChangeAspect="1"/>
          </p:cNvPicPr>
          <p:nvPr/>
        </p:nvPicPr>
        <p:blipFill>
          <a:blip r:embed="rId1"/>
          <a:stretch>
            <a:fillRect/>
          </a:stretch>
        </p:blipFill>
        <p:spPr>
          <a:xfrm>
            <a:off x="900113" y="3789363"/>
            <a:ext cx="1965325" cy="2857500"/>
          </a:xfrm>
          <a:prstGeom prst="rect">
            <a:avLst/>
          </a:prstGeom>
          <a:noFill/>
          <a:ln w="9525">
            <a:noFill/>
          </a:ln>
        </p:spPr>
      </p:pic>
      <p:pic>
        <p:nvPicPr>
          <p:cNvPr id="29700" name="Picture 4" descr="98503B"/>
          <p:cNvPicPr>
            <a:picLocks noChangeAspect="1"/>
          </p:cNvPicPr>
          <p:nvPr/>
        </p:nvPicPr>
        <p:blipFill>
          <a:blip r:embed="rId2"/>
          <a:stretch>
            <a:fillRect/>
          </a:stretch>
        </p:blipFill>
        <p:spPr>
          <a:xfrm>
            <a:off x="3348038" y="4581525"/>
            <a:ext cx="2592387" cy="2073275"/>
          </a:xfrm>
          <a:prstGeom prst="rect">
            <a:avLst/>
          </a:prstGeom>
          <a:noFill/>
          <a:ln w="9525">
            <a:noFill/>
          </a:ln>
        </p:spPr>
      </p:pic>
      <p:pic>
        <p:nvPicPr>
          <p:cNvPr id="29701" name="Picture 5" descr="蘑菇(子实体)"/>
          <p:cNvPicPr>
            <a:picLocks noChangeAspect="1"/>
          </p:cNvPicPr>
          <p:nvPr/>
        </p:nvPicPr>
        <p:blipFill>
          <a:blip r:embed="rId3"/>
          <a:stretch>
            <a:fillRect/>
          </a:stretch>
        </p:blipFill>
        <p:spPr>
          <a:xfrm>
            <a:off x="6300788" y="4005263"/>
            <a:ext cx="2663825" cy="2643187"/>
          </a:xfrm>
          <a:prstGeom prst="rect">
            <a:avLst/>
          </a:prstGeom>
          <a:noFill/>
          <a:ln w="28575" cap="flat" cmpd="sng">
            <a:solidFill>
              <a:srgbClr val="00FF00"/>
            </a:solidFill>
            <a:prstDash val="solid"/>
            <a:miter/>
            <a:headEnd type="none" w="med" len="med"/>
            <a:tailEnd type="none" w="med" len="me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2"/>
          <p:cNvSpPr txBox="1"/>
          <p:nvPr/>
        </p:nvSpPr>
        <p:spPr>
          <a:xfrm>
            <a:off x="539750" y="549275"/>
            <a:ext cx="7407275" cy="519113"/>
          </a:xfrm>
          <a:prstGeom prst="rect">
            <a:avLst/>
          </a:prstGeom>
          <a:solidFill>
            <a:srgbClr val="808000"/>
          </a:solidFill>
          <a:ln w="9525">
            <a:noFill/>
          </a:ln>
        </p:spPr>
        <p:txBody>
          <a:bodyPr>
            <a:spAutoFit/>
          </a:bodyPr>
          <a:p>
            <a:r>
              <a:rPr lang="zh-CN" altLang="en-US" sz="2800" b="1" dirty="0">
                <a:solidFill>
                  <a:srgbClr val="33CC33"/>
                </a:solidFill>
                <a:latin typeface="Arial" panose="020B0604020202020204" pitchFamily="34" charset="0"/>
                <a:ea typeface="SimSun" panose="02010600030101010101" pitchFamily="2" charset="-122"/>
              </a:rPr>
              <a:t>真菌</a:t>
            </a:r>
            <a:r>
              <a:rPr lang="zh-CN" altLang="en-US" sz="2800" b="1" dirty="0">
                <a:latin typeface="Arial" panose="020B0604020202020204" pitchFamily="34" charset="0"/>
                <a:ea typeface="SimSun" panose="02010600030101010101" pitchFamily="2" charset="-122"/>
              </a:rPr>
              <a:t>是</a:t>
            </a:r>
            <a:r>
              <a:rPr lang="zh-CN" altLang="en-US" sz="2800" b="1" dirty="0">
                <a:solidFill>
                  <a:srgbClr val="FF0066"/>
                </a:solidFill>
                <a:latin typeface="Arial" panose="020B0604020202020204" pitchFamily="34" charset="0"/>
                <a:ea typeface="SimSun" panose="02010600030101010101" pitchFamily="2" charset="-122"/>
              </a:rPr>
              <a:t>最重要</a:t>
            </a:r>
            <a:r>
              <a:rPr lang="zh-CN" altLang="en-US" sz="2800" b="1" dirty="0">
                <a:latin typeface="Arial" panose="020B0604020202020204" pitchFamily="34" charset="0"/>
                <a:ea typeface="SimSun" panose="02010600030101010101" pitchFamily="2" charset="-122"/>
              </a:rPr>
              <a:t>的</a:t>
            </a:r>
            <a:r>
              <a:rPr lang="zh-CN" altLang="en-US" sz="2800" b="1" dirty="0">
                <a:solidFill>
                  <a:srgbClr val="33CC33"/>
                </a:solidFill>
                <a:latin typeface="Arial" panose="020B0604020202020204" pitchFamily="34" charset="0"/>
                <a:ea typeface="SimSun" panose="02010600030101010101" pitchFamily="2" charset="-122"/>
              </a:rPr>
              <a:t>真核微生物</a:t>
            </a:r>
            <a:r>
              <a:rPr lang="zh-CN" altLang="en-US" sz="2800" b="1" dirty="0">
                <a:latin typeface="Arial" panose="020B0604020202020204" pitchFamily="34" charset="0"/>
                <a:ea typeface="SimSun" panose="02010600030101010101" pitchFamily="2" charset="-122"/>
              </a:rPr>
              <a:t>，其特点是：</a:t>
            </a:r>
            <a:endParaRPr lang="zh-CN" altLang="en-US" sz="2800" b="1" dirty="0">
              <a:latin typeface="Arial" panose="020B0604020202020204" pitchFamily="34" charset="0"/>
              <a:ea typeface="SimSun" panose="02010600030101010101" pitchFamily="2" charset="-122"/>
            </a:endParaRPr>
          </a:p>
        </p:txBody>
      </p:sp>
      <p:sp>
        <p:nvSpPr>
          <p:cNvPr id="30723" name="Text Box 3"/>
          <p:cNvSpPr txBox="1"/>
          <p:nvPr/>
        </p:nvSpPr>
        <p:spPr>
          <a:xfrm>
            <a:off x="612140" y="1844358"/>
            <a:ext cx="6852285" cy="3415030"/>
          </a:xfrm>
          <a:prstGeom prst="rect">
            <a:avLst/>
          </a:prstGeom>
          <a:noFill/>
          <a:ln w="9525">
            <a:noFill/>
          </a:ln>
        </p:spPr>
        <p:txBody>
          <a:bodyPr wrap="none">
            <a:spAutoFit/>
          </a:bodyPr>
          <a:p>
            <a:pPr>
              <a:lnSpc>
                <a:spcPct val="150000"/>
              </a:lnSpc>
              <a:buFont typeface="Wingdings" panose="05000000000000000000" pitchFamily="2" charset="2"/>
              <a:buChar char="Ø"/>
            </a:pPr>
            <a:r>
              <a:rPr lang="zh-CN" altLang="en-US" sz="2400" b="1" dirty="0">
                <a:latin typeface="Arial" panose="020B0604020202020204" pitchFamily="34" charset="0"/>
                <a:ea typeface="SimSun" panose="02010600030101010101" pitchFamily="2" charset="-122"/>
              </a:rPr>
              <a:t>无叶绿素，不能进行光合作用</a:t>
            </a:r>
            <a:endParaRPr lang="zh-CN" altLang="en-US" sz="2400" b="1" dirty="0">
              <a:latin typeface="Arial" panose="020B0604020202020204" pitchFamily="34" charset="0"/>
              <a:ea typeface="SimSun" panose="02010600030101010101" pitchFamily="2" charset="-122"/>
            </a:endParaRPr>
          </a:p>
          <a:p>
            <a:pPr>
              <a:lnSpc>
                <a:spcPct val="150000"/>
              </a:lnSpc>
              <a:buFont typeface="Wingdings" panose="05000000000000000000" pitchFamily="2" charset="2"/>
              <a:buChar char="Ø"/>
            </a:pPr>
            <a:r>
              <a:rPr lang="zh-CN" altLang="en-US" sz="2400" b="1" dirty="0">
                <a:latin typeface="Arial" panose="020B0604020202020204" pitchFamily="34" charset="0"/>
                <a:ea typeface="SimSun" panose="02010600030101010101" pitchFamily="2" charset="-122"/>
              </a:rPr>
              <a:t>一般具有发达的</a:t>
            </a:r>
            <a:r>
              <a:rPr lang="zh-CN" altLang="en-US" sz="2400" b="1" dirty="0">
                <a:solidFill>
                  <a:srgbClr val="F67C46"/>
                </a:solidFill>
                <a:latin typeface="Arial" panose="020B0604020202020204" pitchFamily="34" charset="0"/>
                <a:ea typeface="SimSun" panose="02010600030101010101" pitchFamily="2" charset="-122"/>
              </a:rPr>
              <a:t>菌丝体</a:t>
            </a:r>
            <a:endParaRPr lang="zh-CN" altLang="en-US" sz="2400" b="1" dirty="0">
              <a:latin typeface="Arial" panose="020B0604020202020204" pitchFamily="34" charset="0"/>
              <a:ea typeface="SimSun" panose="02010600030101010101" pitchFamily="2" charset="-122"/>
            </a:endParaRPr>
          </a:p>
          <a:p>
            <a:pPr>
              <a:lnSpc>
                <a:spcPct val="150000"/>
              </a:lnSpc>
              <a:buFont typeface="Wingdings" panose="05000000000000000000" pitchFamily="2" charset="2"/>
              <a:buChar char="Ø"/>
            </a:pPr>
            <a:r>
              <a:rPr lang="zh-CN" altLang="en-US" sz="2400" b="1" dirty="0">
                <a:latin typeface="Arial" panose="020B0604020202020204" pitchFamily="34" charset="0"/>
                <a:ea typeface="SimSun" panose="02010600030101010101" pitchFamily="2" charset="-122"/>
              </a:rPr>
              <a:t>细胞壁多含有</a:t>
            </a:r>
            <a:r>
              <a:rPr lang="zh-CN" altLang="en-US" sz="2400" b="1" dirty="0">
                <a:solidFill>
                  <a:srgbClr val="F67C46"/>
                </a:solidFill>
                <a:latin typeface="Arial" panose="020B0604020202020204" pitchFamily="34" charset="0"/>
                <a:ea typeface="SimSun" panose="02010600030101010101" pitchFamily="2" charset="-122"/>
              </a:rPr>
              <a:t>几丁质</a:t>
            </a:r>
            <a:endParaRPr lang="zh-CN" altLang="en-US" sz="2400" b="1" dirty="0">
              <a:latin typeface="Arial" panose="020B0604020202020204" pitchFamily="34" charset="0"/>
              <a:ea typeface="SimSun" panose="02010600030101010101" pitchFamily="2" charset="-122"/>
            </a:endParaRPr>
          </a:p>
          <a:p>
            <a:pPr>
              <a:lnSpc>
                <a:spcPct val="150000"/>
              </a:lnSpc>
              <a:buFont typeface="Wingdings" panose="05000000000000000000" pitchFamily="2" charset="2"/>
              <a:buChar char="Ø"/>
            </a:pPr>
            <a:r>
              <a:rPr lang="zh-CN" altLang="en-US" sz="2400" b="1" dirty="0">
                <a:latin typeface="Arial" panose="020B0604020202020204" pitchFamily="34" charset="0"/>
                <a:ea typeface="SimSun" panose="02010600030101010101" pitchFamily="2" charset="-122"/>
              </a:rPr>
              <a:t>营养方式为</a:t>
            </a:r>
            <a:r>
              <a:rPr lang="zh-CN" altLang="en-US" sz="2400" b="1" dirty="0">
                <a:solidFill>
                  <a:srgbClr val="F67C46"/>
                </a:solidFill>
                <a:latin typeface="Arial" panose="020B0604020202020204" pitchFamily="34" charset="0"/>
                <a:ea typeface="SimSun" panose="02010600030101010101" pitchFamily="2" charset="-122"/>
              </a:rPr>
              <a:t>异养吸收型</a:t>
            </a:r>
            <a:endParaRPr lang="zh-CN" altLang="en-US" sz="2400" b="1" dirty="0">
              <a:latin typeface="Arial" panose="020B0604020202020204" pitchFamily="34" charset="0"/>
              <a:ea typeface="SimSun" panose="02010600030101010101" pitchFamily="2" charset="-122"/>
            </a:endParaRPr>
          </a:p>
          <a:p>
            <a:pPr>
              <a:lnSpc>
                <a:spcPct val="150000"/>
              </a:lnSpc>
              <a:buFont typeface="Wingdings" panose="05000000000000000000" pitchFamily="2" charset="2"/>
              <a:buChar char="Ø"/>
            </a:pPr>
            <a:r>
              <a:rPr lang="zh-CN" altLang="en-US" sz="2400" b="1" dirty="0">
                <a:latin typeface="Arial" panose="020B0604020202020204" pitchFamily="34" charset="0"/>
                <a:ea typeface="SimSun" panose="02010600030101010101" pitchFamily="2" charset="-122"/>
              </a:rPr>
              <a:t>以产大量无性和（或）有性</a:t>
            </a:r>
            <a:r>
              <a:rPr lang="zh-CN" altLang="en-US" sz="2400" b="1" dirty="0">
                <a:solidFill>
                  <a:srgbClr val="F67C46"/>
                </a:solidFill>
                <a:latin typeface="Arial" panose="020B0604020202020204" pitchFamily="34" charset="0"/>
                <a:ea typeface="SimSun" panose="02010600030101010101" pitchFamily="2" charset="-122"/>
              </a:rPr>
              <a:t>孢子</a:t>
            </a:r>
            <a:r>
              <a:rPr lang="zh-CN" altLang="en-US" sz="2400" b="1" dirty="0">
                <a:latin typeface="Arial" panose="020B0604020202020204" pitchFamily="34" charset="0"/>
                <a:ea typeface="SimSun" panose="02010600030101010101" pitchFamily="2" charset="-122"/>
              </a:rPr>
              <a:t>的形式进行</a:t>
            </a:r>
            <a:r>
              <a:rPr lang="zh-CN" altLang="en-US" sz="2400" b="1" dirty="0">
                <a:solidFill>
                  <a:srgbClr val="F67C46"/>
                </a:solidFill>
                <a:latin typeface="Arial" panose="020B0604020202020204" pitchFamily="34" charset="0"/>
                <a:ea typeface="SimSun" panose="02010600030101010101" pitchFamily="2" charset="-122"/>
              </a:rPr>
              <a:t>繁殖</a:t>
            </a:r>
            <a:endParaRPr lang="zh-CN" altLang="en-US" sz="2400" b="1" dirty="0">
              <a:latin typeface="Arial" panose="020B0604020202020204" pitchFamily="34" charset="0"/>
              <a:ea typeface="SimSun" panose="02010600030101010101" pitchFamily="2" charset="-122"/>
            </a:endParaRPr>
          </a:p>
          <a:p>
            <a:pPr>
              <a:lnSpc>
                <a:spcPct val="150000"/>
              </a:lnSpc>
              <a:buFont typeface="Wingdings" panose="05000000000000000000" pitchFamily="2" charset="2"/>
              <a:buChar char="Ø"/>
            </a:pPr>
            <a:r>
              <a:rPr lang="zh-CN" altLang="en-US" sz="2400" b="1" dirty="0">
                <a:latin typeface="Arial" panose="020B0604020202020204" pitchFamily="34" charset="0"/>
                <a:ea typeface="SimSun" panose="02010600030101010101" pitchFamily="2" charset="-122"/>
              </a:rPr>
              <a:t>陆生性较强</a:t>
            </a:r>
            <a:endParaRPr lang="zh-CN" altLang="en-US" sz="2400" b="1" dirty="0">
              <a:latin typeface="Arial" panose="020B0604020202020204" pitchFamily="34" charset="0"/>
              <a:ea typeface="SimSun"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5939" name="Picture 3"/>
          <p:cNvPicPr>
            <a:picLocks noChangeAspect="1"/>
          </p:cNvPicPr>
          <p:nvPr/>
        </p:nvPicPr>
        <p:blipFill>
          <a:blip r:embed="rId1"/>
          <a:stretch>
            <a:fillRect/>
          </a:stretch>
        </p:blipFill>
        <p:spPr>
          <a:xfrm>
            <a:off x="5746115" y="3557905"/>
            <a:ext cx="3254375" cy="3163888"/>
          </a:xfrm>
          <a:prstGeom prst="rect">
            <a:avLst/>
          </a:prstGeom>
          <a:noFill/>
          <a:ln w="9525">
            <a:noFill/>
          </a:ln>
        </p:spPr>
      </p:pic>
      <p:sp>
        <p:nvSpPr>
          <p:cNvPr id="31747" name="Text Box 4"/>
          <p:cNvSpPr txBox="1"/>
          <p:nvPr/>
        </p:nvSpPr>
        <p:spPr>
          <a:xfrm>
            <a:off x="755650" y="765175"/>
            <a:ext cx="3960813" cy="457200"/>
          </a:xfrm>
          <a:prstGeom prst="rect">
            <a:avLst/>
          </a:prstGeom>
          <a:noFill/>
          <a:ln w="9525">
            <a:noFill/>
          </a:ln>
        </p:spPr>
        <p:txBody>
          <a:bodyPr>
            <a:spAutoFit/>
          </a:bodyPr>
          <a:p>
            <a:pPr eaLnBrk="0" hangingPunct="0"/>
            <a:r>
              <a:rPr lang="zh-CN" altLang="en-US" sz="2400" b="1" dirty="0">
                <a:solidFill>
                  <a:srgbClr val="0000FF"/>
                </a:solidFill>
                <a:latin typeface="SimSun" panose="02010600030101010101" pitchFamily="2" charset="-122"/>
                <a:ea typeface="SimSun" panose="02010600030101010101" pitchFamily="2" charset="-122"/>
              </a:rPr>
              <a:t>一、酵 母 菌（</a:t>
            </a:r>
            <a:r>
              <a:rPr lang="zh-CN" altLang="en-US" sz="2400" b="1" dirty="0">
                <a:solidFill>
                  <a:srgbClr val="0000FF"/>
                </a:solidFill>
                <a:latin typeface="Arial" panose="020B0604020202020204" pitchFamily="34" charset="0"/>
                <a:ea typeface="SimSun" panose="02010600030101010101" pitchFamily="2" charset="-122"/>
              </a:rPr>
              <a:t>糖菌）</a:t>
            </a:r>
            <a:endParaRPr lang="zh-CN" altLang="en-US" sz="2400" b="1" dirty="0">
              <a:solidFill>
                <a:srgbClr val="0000FF"/>
              </a:solidFill>
              <a:latin typeface="Arial" panose="020B0604020202020204" pitchFamily="34" charset="0"/>
              <a:ea typeface="SimSun" panose="02010600030101010101" pitchFamily="2" charset="-122"/>
            </a:endParaRPr>
          </a:p>
        </p:txBody>
      </p:sp>
      <p:sp>
        <p:nvSpPr>
          <p:cNvPr id="31748" name="Text Box 5"/>
          <p:cNvSpPr txBox="1"/>
          <p:nvPr/>
        </p:nvSpPr>
        <p:spPr>
          <a:xfrm>
            <a:off x="1527175" y="625475"/>
            <a:ext cx="184150" cy="366713"/>
          </a:xfrm>
          <a:prstGeom prst="rect">
            <a:avLst/>
          </a:prstGeom>
          <a:noFill/>
          <a:ln w="9525">
            <a:noFill/>
          </a:ln>
        </p:spPr>
        <p:txBody>
          <a:bodyPr wrap="none">
            <a:spAutoFit/>
          </a:bodyPr>
          <a:p>
            <a:pPr eaLnBrk="0" hangingPunct="0"/>
            <a:endParaRPr lang="zh-CN" altLang="zh-CN" b="1" dirty="0">
              <a:latin typeface="Times New Roman" panose="02020603050405020304" pitchFamily="18" charset="0"/>
              <a:ea typeface="SimSun" panose="02010600030101010101" pitchFamily="2" charset="-122"/>
            </a:endParaRPr>
          </a:p>
        </p:txBody>
      </p:sp>
      <p:pic>
        <p:nvPicPr>
          <p:cNvPr id="295943" name="Picture 7"/>
          <p:cNvPicPr>
            <a:picLocks noChangeAspect="1"/>
          </p:cNvPicPr>
          <p:nvPr/>
        </p:nvPicPr>
        <p:blipFill>
          <a:blip r:embed="rId2"/>
          <a:stretch>
            <a:fillRect/>
          </a:stretch>
        </p:blipFill>
        <p:spPr>
          <a:xfrm>
            <a:off x="540703" y="4508818"/>
            <a:ext cx="2051050" cy="2187575"/>
          </a:xfrm>
          <a:prstGeom prst="rect">
            <a:avLst/>
          </a:prstGeom>
          <a:noFill/>
          <a:ln w="9525">
            <a:noFill/>
          </a:ln>
        </p:spPr>
      </p:pic>
      <p:pic>
        <p:nvPicPr>
          <p:cNvPr id="295944" name="Picture 8" descr="92594a"/>
          <p:cNvPicPr>
            <a:picLocks noChangeAspect="1"/>
          </p:cNvPicPr>
          <p:nvPr/>
        </p:nvPicPr>
        <p:blipFill>
          <a:blip r:embed="rId3"/>
          <a:stretch>
            <a:fillRect/>
          </a:stretch>
        </p:blipFill>
        <p:spPr>
          <a:xfrm>
            <a:off x="2916873" y="4653280"/>
            <a:ext cx="2592387" cy="2076450"/>
          </a:xfrm>
          <a:prstGeom prst="rect">
            <a:avLst/>
          </a:prstGeom>
          <a:noFill/>
          <a:ln w="9525">
            <a:noFill/>
          </a:ln>
        </p:spPr>
      </p:pic>
      <p:pic>
        <p:nvPicPr>
          <p:cNvPr id="2" name="图片 1"/>
          <p:cNvPicPr>
            <a:picLocks noChangeAspect="1"/>
          </p:cNvPicPr>
          <p:nvPr/>
        </p:nvPicPr>
        <p:blipFill>
          <a:blip r:embed="rId4"/>
          <a:stretch>
            <a:fillRect/>
          </a:stretch>
        </p:blipFill>
        <p:spPr>
          <a:xfrm>
            <a:off x="323850" y="1557020"/>
            <a:ext cx="7216140" cy="16979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5939"/>
                                        </p:tgtEl>
                                        <p:attrNameLst>
                                          <p:attrName>style.visibility</p:attrName>
                                        </p:attrNameLst>
                                      </p:cBhvr>
                                      <p:to>
                                        <p:strVal val="visible"/>
                                      </p:to>
                                    </p:set>
                                    <p:animEffect transition="in" filter="box(in)">
                                      <p:cBhvr>
                                        <p:cTn id="7" dur="500"/>
                                        <p:tgtEl>
                                          <p:spTgt spid="2959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5943"/>
                                        </p:tgtEl>
                                        <p:attrNameLst>
                                          <p:attrName>style.visibility</p:attrName>
                                        </p:attrNameLst>
                                      </p:cBhvr>
                                      <p:to>
                                        <p:strVal val="visible"/>
                                      </p:to>
                                    </p:set>
                                    <p:animEffect transition="in" filter="blinds(horizontal)">
                                      <p:cBhvr>
                                        <p:cTn id="12" dur="500"/>
                                        <p:tgtEl>
                                          <p:spTgt spid="2959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295944"/>
                                        </p:tgtEl>
                                        <p:attrNameLst>
                                          <p:attrName>style.visibility</p:attrName>
                                        </p:attrNameLst>
                                      </p:cBhvr>
                                      <p:to>
                                        <p:strVal val="visible"/>
                                      </p:to>
                                    </p:set>
                                    <p:animEffect transition="in" filter="blinds(vertical)">
                                      <p:cBhvr>
                                        <p:cTn id="17" dur="500"/>
                                        <p:tgtEl>
                                          <p:spTgt spid="295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3"/>
          <p:cNvSpPr/>
          <p:nvPr/>
        </p:nvSpPr>
        <p:spPr>
          <a:xfrm>
            <a:off x="323850" y="1544638"/>
            <a:ext cx="8280400" cy="4745037"/>
          </a:xfrm>
          <a:prstGeom prst="rect">
            <a:avLst/>
          </a:prstGeom>
          <a:noFill/>
          <a:ln w="9525">
            <a:noFill/>
          </a:ln>
        </p:spPr>
        <p:txBody>
          <a:bodyPr>
            <a:spAutoFit/>
          </a:bodyPr>
          <a:p>
            <a:pPr>
              <a:lnSpc>
                <a:spcPct val="120000"/>
              </a:lnSpc>
            </a:pPr>
            <a:r>
              <a:rPr lang="en-US" altLang="zh-CN" b="1" dirty="0">
                <a:latin typeface="Times New Roman" panose="02020603050405020304" pitchFamily="18" charset="0"/>
                <a:ea typeface="SimSun" panose="02010600030101010101" pitchFamily="2" charset="-122"/>
              </a:rPr>
              <a:t>      </a:t>
            </a:r>
            <a:r>
              <a:rPr lang="zh-CN" altLang="en-US" sz="2000" b="1" dirty="0">
                <a:latin typeface="SimSun" panose="02010600030101010101" pitchFamily="2" charset="-122"/>
                <a:ea typeface="SimSun" panose="02010600030101010101" pitchFamily="2" charset="-122"/>
              </a:rPr>
              <a:t>酵母菌细胞呈</a:t>
            </a:r>
            <a:r>
              <a:rPr lang="zh-CN" altLang="en-US" sz="2000" b="1" dirty="0">
                <a:solidFill>
                  <a:srgbClr val="FF3300"/>
                </a:solidFill>
                <a:latin typeface="SimSun" panose="02010600030101010101" pitchFamily="2" charset="-122"/>
                <a:ea typeface="SimSun" panose="02010600030101010101" pitchFamily="2" charset="-122"/>
              </a:rPr>
              <a:t>卵圆形、圆形或圆柱形</a:t>
            </a:r>
            <a:r>
              <a:rPr lang="zh-CN" altLang="en-US" sz="2000" b="1" dirty="0">
                <a:latin typeface="SimSun" panose="02010600030101010101" pitchFamily="2" charset="-122"/>
                <a:ea typeface="SimSun" panose="02010600030101010101" pitchFamily="2" charset="-122"/>
              </a:rPr>
              <a:t>。细胞宽</a:t>
            </a:r>
            <a:r>
              <a:rPr lang="en-US" altLang="zh-CN" sz="2000" b="1" dirty="0">
                <a:latin typeface="SimSun" panose="02010600030101010101" pitchFamily="2" charset="-122"/>
                <a:ea typeface="SimSun" panose="02010600030101010101" pitchFamily="2" charset="-122"/>
              </a:rPr>
              <a:t>1</a:t>
            </a:r>
            <a:r>
              <a:rPr lang="en-US" altLang="zh-CN" sz="2000" b="1" baseline="-25000" dirty="0">
                <a:latin typeface="SimSun" panose="02010600030101010101" pitchFamily="2" charset="-122"/>
                <a:ea typeface="SimSun" panose="02010600030101010101" pitchFamily="2" charset="-122"/>
              </a:rPr>
              <a:t>~</a:t>
            </a:r>
            <a:r>
              <a:rPr lang="en-US" altLang="zh-CN" sz="2000" b="1" dirty="0">
                <a:latin typeface="SimSun" panose="02010600030101010101" pitchFamily="2" charset="-122"/>
                <a:ea typeface="SimSun" panose="02010600030101010101" pitchFamily="2" charset="-122"/>
              </a:rPr>
              <a:t>5</a:t>
            </a:r>
            <a:r>
              <a:rPr lang="en-US" altLang="zh-CN" sz="2000" b="1" dirty="0">
                <a:latin typeface="SimSun" panose="02010600030101010101" pitchFamily="2" charset="-122"/>
                <a:ea typeface="SimSun" panose="02010600030101010101" pitchFamily="2" charset="-122"/>
                <a:sym typeface="Symbol" pitchFamily="18" charset="2"/>
              </a:rPr>
              <a:t></a:t>
            </a:r>
            <a:r>
              <a:rPr lang="en-US" altLang="zh-CN" sz="2000" b="1" dirty="0">
                <a:latin typeface="SimSun" panose="02010600030101010101" pitchFamily="2" charset="-122"/>
                <a:ea typeface="SimSun" panose="02010600030101010101" pitchFamily="2" charset="-122"/>
              </a:rPr>
              <a:t>m</a:t>
            </a:r>
            <a:r>
              <a:rPr lang="zh-CN" altLang="en-US" sz="2000" b="1" dirty="0">
                <a:latin typeface="SimSun" panose="02010600030101010101" pitchFamily="2" charset="-122"/>
                <a:ea typeface="SimSun" panose="02010600030101010101" pitchFamily="2" charset="-122"/>
              </a:rPr>
              <a:t>，长约</a:t>
            </a:r>
            <a:r>
              <a:rPr lang="en-US" altLang="zh-CN" sz="2000" b="1" dirty="0">
                <a:latin typeface="SimSun" panose="02010600030101010101" pitchFamily="2" charset="-122"/>
                <a:ea typeface="SimSun" panose="02010600030101010101" pitchFamily="2" charset="-122"/>
              </a:rPr>
              <a:t>5</a:t>
            </a:r>
            <a:r>
              <a:rPr lang="en-US" altLang="zh-CN" sz="2000" b="1" baseline="-25000" dirty="0">
                <a:latin typeface="SimSun" panose="02010600030101010101" pitchFamily="2" charset="-122"/>
                <a:ea typeface="SimSun" panose="02010600030101010101" pitchFamily="2" charset="-122"/>
              </a:rPr>
              <a:t>~</a:t>
            </a:r>
            <a:r>
              <a:rPr lang="en-US" altLang="zh-CN" sz="2000" b="1" dirty="0">
                <a:latin typeface="SimSun" panose="02010600030101010101" pitchFamily="2" charset="-122"/>
                <a:ea typeface="SimSun" panose="02010600030101010101" pitchFamily="2" charset="-122"/>
              </a:rPr>
              <a:t>30</a:t>
            </a:r>
            <a:r>
              <a:rPr lang="en-US" altLang="zh-CN" sz="2000" b="1" dirty="0">
                <a:latin typeface="SimSun" panose="02010600030101010101" pitchFamily="2" charset="-122"/>
                <a:ea typeface="SimSun" panose="02010600030101010101" pitchFamily="2" charset="-122"/>
                <a:sym typeface="Symbol" pitchFamily="18" charset="2"/>
              </a:rPr>
              <a:t></a:t>
            </a:r>
            <a:r>
              <a:rPr lang="en-US" altLang="zh-CN" sz="2000" b="1" dirty="0">
                <a:latin typeface="SimSun" panose="02010600030101010101" pitchFamily="2" charset="-122"/>
                <a:ea typeface="SimSun" panose="02010600030101010101" pitchFamily="2" charset="-122"/>
              </a:rPr>
              <a:t>m</a:t>
            </a:r>
            <a:r>
              <a:rPr lang="zh-CN" altLang="en-US" sz="2000" b="1" dirty="0">
                <a:latin typeface="SimSun" panose="02010600030101010101" pitchFamily="2" charset="-122"/>
                <a:ea typeface="SimSun" panose="02010600030101010101" pitchFamily="2" charset="-122"/>
              </a:rPr>
              <a:t>。</a:t>
            </a:r>
            <a:endParaRPr lang="zh-CN" altLang="en-US" sz="2000" b="1" dirty="0">
              <a:latin typeface="SimSun" panose="02010600030101010101" pitchFamily="2" charset="-122"/>
              <a:ea typeface="SimSun" panose="02010600030101010101" pitchFamily="2" charset="-122"/>
            </a:endParaRPr>
          </a:p>
          <a:p>
            <a:pPr>
              <a:lnSpc>
                <a:spcPct val="120000"/>
              </a:lnSpc>
            </a:pPr>
            <a:r>
              <a:rPr lang="zh-CN" altLang="en-US" sz="2400" b="1" dirty="0">
                <a:solidFill>
                  <a:srgbClr val="FF3300"/>
                </a:solidFill>
                <a:latin typeface="SimSun" panose="02010600030101010101" pitchFamily="2" charset="-122"/>
                <a:ea typeface="SimSun" panose="02010600030101010101" pitchFamily="2" charset="-122"/>
              </a:rPr>
              <a:t>特征</a:t>
            </a:r>
            <a:r>
              <a:rPr lang="en-US" altLang="zh-CN" sz="2400" b="1" dirty="0">
                <a:latin typeface="SimSun" panose="02010600030101010101" pitchFamily="2" charset="-122"/>
                <a:ea typeface="SimSun" panose="02010600030101010101" pitchFamily="2" charset="-122"/>
              </a:rPr>
              <a:t>:</a:t>
            </a:r>
            <a:endParaRPr lang="en-US" altLang="zh-CN" sz="2400" b="1" dirty="0">
              <a:solidFill>
                <a:srgbClr val="FF3300"/>
              </a:solidFill>
              <a:latin typeface="SimSun" panose="02010600030101010101" pitchFamily="2" charset="-122"/>
              <a:ea typeface="SimSun" panose="02010600030101010101" pitchFamily="2" charset="-122"/>
            </a:endParaRPr>
          </a:p>
          <a:p>
            <a:pPr>
              <a:lnSpc>
                <a:spcPct val="120000"/>
              </a:lnSpc>
            </a:pPr>
            <a:r>
              <a:rPr lang="en-US" altLang="zh-CN" b="1" dirty="0">
                <a:solidFill>
                  <a:schemeClr val="accent2"/>
                </a:solidFill>
                <a:latin typeface="SimSun" panose="02010600030101010101" pitchFamily="2" charset="-122"/>
                <a:ea typeface="SimSun" panose="02010600030101010101" pitchFamily="2" charset="-122"/>
              </a:rPr>
              <a:t>      </a:t>
            </a:r>
            <a:r>
              <a:rPr lang="en-US" altLang="zh-CN" sz="2000" b="1" dirty="0">
                <a:solidFill>
                  <a:srgbClr val="0000FF"/>
                </a:solidFill>
                <a:latin typeface="SimSun" panose="02010600030101010101" pitchFamily="2" charset="-122"/>
                <a:ea typeface="SimSun" panose="02010600030101010101" pitchFamily="2" charset="-122"/>
              </a:rPr>
              <a:t>①</a:t>
            </a:r>
            <a:r>
              <a:rPr lang="zh-CN" altLang="en-US" sz="2000" b="1" dirty="0">
                <a:solidFill>
                  <a:srgbClr val="0000FF"/>
                </a:solidFill>
                <a:latin typeface="SimSun" panose="02010600030101010101" pitchFamily="2" charset="-122"/>
                <a:ea typeface="SimSun" panose="02010600030101010101" pitchFamily="2" charset="-122"/>
              </a:rPr>
              <a:t>个体一般以单细胞状态存在；</a:t>
            </a:r>
            <a:endParaRPr lang="zh-CN" altLang="en-US" sz="2000" b="1" dirty="0">
              <a:solidFill>
                <a:srgbClr val="0000FF"/>
              </a:solidFill>
              <a:latin typeface="SimSun" panose="02010600030101010101" pitchFamily="2" charset="-122"/>
              <a:ea typeface="SimSun" panose="02010600030101010101" pitchFamily="2" charset="-122"/>
            </a:endParaRPr>
          </a:p>
          <a:p>
            <a:pPr>
              <a:lnSpc>
                <a:spcPct val="120000"/>
              </a:lnSpc>
            </a:pPr>
            <a:r>
              <a:rPr lang="zh-CN" altLang="en-US" sz="2000" b="1" dirty="0">
                <a:solidFill>
                  <a:srgbClr val="0000FF"/>
                </a:solidFill>
                <a:latin typeface="SimSun" panose="02010600030101010101" pitchFamily="2" charset="-122"/>
                <a:ea typeface="SimSun" panose="02010600030101010101" pitchFamily="2" charset="-122"/>
              </a:rPr>
              <a:t>   ②多数营出芽生殖，有的裂殖；</a:t>
            </a:r>
            <a:endParaRPr lang="zh-CN" altLang="en-US" sz="2000" b="1" dirty="0">
              <a:solidFill>
                <a:srgbClr val="0000FF"/>
              </a:solidFill>
              <a:latin typeface="SimSun" panose="02010600030101010101" pitchFamily="2" charset="-122"/>
              <a:ea typeface="SimSun" panose="02010600030101010101" pitchFamily="2" charset="-122"/>
            </a:endParaRPr>
          </a:p>
          <a:p>
            <a:pPr>
              <a:lnSpc>
                <a:spcPct val="120000"/>
              </a:lnSpc>
            </a:pPr>
            <a:r>
              <a:rPr lang="zh-CN" altLang="en-US" sz="2000" b="1" dirty="0">
                <a:solidFill>
                  <a:srgbClr val="0000FF"/>
                </a:solidFill>
                <a:latin typeface="SimSun" panose="02010600030101010101" pitchFamily="2" charset="-122"/>
                <a:ea typeface="SimSun" panose="02010600030101010101" pitchFamily="2" charset="-122"/>
              </a:rPr>
              <a:t>   ③能发酵糖类产能；</a:t>
            </a:r>
            <a:endParaRPr lang="zh-CN" altLang="en-US" sz="2000" b="1" dirty="0">
              <a:solidFill>
                <a:srgbClr val="0000FF"/>
              </a:solidFill>
              <a:latin typeface="SimSun" panose="02010600030101010101" pitchFamily="2" charset="-122"/>
              <a:ea typeface="SimSun" panose="02010600030101010101" pitchFamily="2" charset="-122"/>
            </a:endParaRPr>
          </a:p>
          <a:p>
            <a:pPr>
              <a:lnSpc>
                <a:spcPct val="120000"/>
              </a:lnSpc>
            </a:pPr>
            <a:r>
              <a:rPr lang="zh-CN" altLang="en-US" sz="2000" b="1" dirty="0">
                <a:solidFill>
                  <a:srgbClr val="0000FF"/>
                </a:solidFill>
                <a:latin typeface="SimSun" panose="02010600030101010101" pitchFamily="2" charset="-122"/>
                <a:ea typeface="SimSun" panose="02010600030101010101" pitchFamily="2" charset="-122"/>
              </a:rPr>
              <a:t>   ④细胞壁常含有甘露聚糖；</a:t>
            </a:r>
            <a:endParaRPr lang="zh-CN" altLang="en-US" sz="2000" b="1" dirty="0">
              <a:solidFill>
                <a:srgbClr val="0000FF"/>
              </a:solidFill>
              <a:latin typeface="SimSun" panose="02010600030101010101" pitchFamily="2" charset="-122"/>
              <a:ea typeface="SimSun" panose="02010600030101010101" pitchFamily="2" charset="-122"/>
            </a:endParaRPr>
          </a:p>
          <a:p>
            <a:pPr>
              <a:lnSpc>
                <a:spcPct val="120000"/>
              </a:lnSpc>
            </a:pPr>
            <a:r>
              <a:rPr lang="zh-CN" altLang="en-US" sz="2000" b="1" dirty="0">
                <a:solidFill>
                  <a:srgbClr val="0000FF"/>
                </a:solidFill>
                <a:latin typeface="SimSun" panose="02010600030101010101" pitchFamily="2" charset="-122"/>
                <a:ea typeface="SimSun" panose="02010600030101010101" pitchFamily="2" charset="-122"/>
              </a:rPr>
              <a:t>   ⑤喜在含糖量较高、酸度较大的水生环境中生长。</a:t>
            </a:r>
            <a:endParaRPr lang="zh-CN" altLang="en-US" sz="2000" b="1" dirty="0">
              <a:solidFill>
                <a:srgbClr val="0000FF"/>
              </a:solidFill>
              <a:latin typeface="SimSun" panose="02010600030101010101" pitchFamily="2" charset="-122"/>
              <a:ea typeface="SimSun" panose="02010600030101010101" pitchFamily="2" charset="-122"/>
            </a:endParaRPr>
          </a:p>
          <a:p>
            <a:pPr>
              <a:lnSpc>
                <a:spcPct val="120000"/>
              </a:lnSpc>
            </a:pPr>
            <a:r>
              <a:rPr lang="zh-CN" altLang="en-US" sz="2400" b="1" dirty="0">
                <a:solidFill>
                  <a:srgbClr val="FF3300"/>
                </a:solidFill>
                <a:latin typeface="SimSun" panose="02010600030101010101" pitchFamily="2" charset="-122"/>
                <a:ea typeface="SimSun" panose="02010600030101010101" pitchFamily="2" charset="-122"/>
              </a:rPr>
              <a:t>分布</a:t>
            </a:r>
            <a:r>
              <a:rPr lang="zh-CN" altLang="en-US" sz="2400" b="1" dirty="0">
                <a:solidFill>
                  <a:srgbClr val="660033"/>
                </a:solidFill>
                <a:latin typeface="SimSun" panose="02010600030101010101" pitchFamily="2" charset="-122"/>
                <a:ea typeface="SimSun" panose="02010600030101010101" pitchFamily="2" charset="-122"/>
              </a:rPr>
              <a:t>：</a:t>
            </a:r>
            <a:r>
              <a:rPr lang="zh-CN" altLang="en-US" sz="2000" b="1" dirty="0">
                <a:latin typeface="SimSun" panose="02010600030101010101" pitchFamily="2" charset="-122"/>
                <a:ea typeface="SimSun" panose="02010600030101010101" pitchFamily="2" charset="-122"/>
              </a:rPr>
              <a:t>偏酸性的含糖环境。水果、蔬菜、蜜饯的表面，果园土壤中与环境有关。</a:t>
            </a:r>
            <a:endParaRPr lang="zh-CN" altLang="en-US" sz="2000" b="1" dirty="0">
              <a:latin typeface="SimSun" panose="02010600030101010101" pitchFamily="2" charset="-122"/>
              <a:ea typeface="SimSun" panose="02010600030101010101" pitchFamily="2" charset="-122"/>
            </a:endParaRPr>
          </a:p>
          <a:p>
            <a:pPr>
              <a:lnSpc>
                <a:spcPct val="120000"/>
              </a:lnSpc>
            </a:pPr>
            <a:r>
              <a:rPr lang="zh-CN" altLang="en-US" b="1" dirty="0">
                <a:solidFill>
                  <a:srgbClr val="FF3300"/>
                </a:solidFill>
                <a:latin typeface="SimSun" panose="02010600030101010101" pitchFamily="2" charset="-122"/>
                <a:ea typeface="SimSun" panose="02010600030101010101" pitchFamily="2" charset="-122"/>
              </a:rPr>
              <a:t> </a:t>
            </a:r>
            <a:r>
              <a:rPr lang="zh-CN" altLang="en-US" sz="2400" b="1" dirty="0">
                <a:solidFill>
                  <a:srgbClr val="FF3300"/>
                </a:solidFill>
                <a:latin typeface="SimSun" panose="02010600030101010101" pitchFamily="2" charset="-122"/>
                <a:ea typeface="SimSun" panose="02010600030101010101" pitchFamily="2" charset="-122"/>
              </a:rPr>
              <a:t>种类</a:t>
            </a:r>
            <a:r>
              <a:rPr lang="zh-CN" altLang="en-US" sz="2400" b="1" dirty="0">
                <a:solidFill>
                  <a:srgbClr val="660033"/>
                </a:solidFill>
                <a:latin typeface="SimSun" panose="02010600030101010101" pitchFamily="2" charset="-122"/>
                <a:ea typeface="SimSun" panose="02010600030101010101" pitchFamily="2" charset="-122"/>
              </a:rPr>
              <a:t>：</a:t>
            </a:r>
            <a:r>
              <a:rPr lang="zh-CN" altLang="en-US" sz="2000" b="1" dirty="0">
                <a:solidFill>
                  <a:srgbClr val="0000FF"/>
                </a:solidFill>
                <a:latin typeface="SimSun" panose="02010600030101010101" pitchFamily="2" charset="-122"/>
                <a:ea typeface="SimSun" panose="02010600030101010101" pitchFamily="2" charset="-122"/>
              </a:rPr>
              <a:t>据</a:t>
            </a:r>
            <a:r>
              <a:rPr lang="en-US" altLang="zh-CN" sz="2000" b="1" dirty="0">
                <a:solidFill>
                  <a:srgbClr val="0000FF"/>
                </a:solidFill>
                <a:latin typeface="SimSun" panose="02010600030101010101" pitchFamily="2" charset="-122"/>
                <a:ea typeface="SimSun" panose="02010600030101010101" pitchFamily="2" charset="-122"/>
              </a:rPr>
              <a:t>1982</a:t>
            </a:r>
            <a:r>
              <a:rPr lang="zh-CN" altLang="en-US" sz="2000" b="1" dirty="0">
                <a:solidFill>
                  <a:srgbClr val="0000FF"/>
                </a:solidFill>
                <a:latin typeface="SimSun" panose="02010600030101010101" pitchFamily="2" charset="-122"/>
                <a:ea typeface="SimSun" panose="02010600030101010101" pitchFamily="2" charset="-122"/>
              </a:rPr>
              <a:t>年的资料，已知的酵母有</a:t>
            </a:r>
            <a:r>
              <a:rPr lang="en-US" altLang="zh-CN" sz="2000" b="1" dirty="0">
                <a:solidFill>
                  <a:srgbClr val="0000FF"/>
                </a:solidFill>
                <a:latin typeface="SimSun" panose="02010600030101010101" pitchFamily="2" charset="-122"/>
                <a:ea typeface="SimSun" panose="02010600030101010101" pitchFamily="2" charset="-122"/>
              </a:rPr>
              <a:t>56</a:t>
            </a:r>
            <a:r>
              <a:rPr lang="zh-CN" altLang="en-US" sz="2000" b="1" dirty="0">
                <a:solidFill>
                  <a:srgbClr val="0000FF"/>
                </a:solidFill>
                <a:latin typeface="SimSun" panose="02010600030101010101" pitchFamily="2" charset="-122"/>
                <a:ea typeface="SimSun" panose="02010600030101010101" pitchFamily="2" charset="-122"/>
              </a:rPr>
              <a:t>属，</a:t>
            </a:r>
            <a:r>
              <a:rPr lang="en-US" altLang="zh-CN" sz="2000" b="1" dirty="0">
                <a:solidFill>
                  <a:srgbClr val="0000FF"/>
                </a:solidFill>
                <a:latin typeface="SimSun" panose="02010600030101010101" pitchFamily="2" charset="-122"/>
                <a:ea typeface="SimSun" panose="02010600030101010101" pitchFamily="2" charset="-122"/>
              </a:rPr>
              <a:t>500</a:t>
            </a:r>
            <a:r>
              <a:rPr lang="zh-CN" altLang="en-US" sz="2000" b="1" dirty="0">
                <a:solidFill>
                  <a:srgbClr val="0000FF"/>
                </a:solidFill>
                <a:latin typeface="SimSun" panose="02010600030101010101" pitchFamily="2" charset="-122"/>
                <a:ea typeface="SimSun" panose="02010600030101010101" pitchFamily="2" charset="-122"/>
              </a:rPr>
              <a:t>多种。酵母菌与人类的关系极其密切</a:t>
            </a:r>
            <a:r>
              <a:rPr lang="zh-CN" altLang="en-US" sz="2000" b="1" dirty="0">
                <a:solidFill>
                  <a:srgbClr val="000066"/>
                </a:solidFill>
                <a:latin typeface="SimSun" panose="02010600030101010101" pitchFamily="2" charset="-122"/>
                <a:ea typeface="SimSun" panose="02010600030101010101" pitchFamily="2" charset="-122"/>
              </a:rPr>
              <a:t>。</a:t>
            </a:r>
            <a:endParaRPr lang="zh-CN" altLang="en-US" sz="2000" b="1" dirty="0">
              <a:solidFill>
                <a:srgbClr val="000066"/>
              </a:solidFill>
              <a:latin typeface="SimSun" panose="02010600030101010101" pitchFamily="2" charset="-122"/>
              <a:ea typeface="SimSun" panose="02010600030101010101" pitchFamily="2" charset="-122"/>
            </a:endParaRPr>
          </a:p>
          <a:p>
            <a:pPr>
              <a:lnSpc>
                <a:spcPct val="120000"/>
              </a:lnSpc>
            </a:pPr>
            <a:r>
              <a:rPr lang="zh-CN" altLang="en-US" sz="2000" dirty="0">
                <a:solidFill>
                  <a:srgbClr val="0000FF"/>
                </a:solidFill>
                <a:latin typeface="SimSun" panose="02010600030101010101" pitchFamily="2" charset="-122"/>
                <a:ea typeface="SimSun" panose="02010600030101010101" pitchFamily="2" charset="-122"/>
              </a:rPr>
              <a:t>            </a:t>
            </a:r>
            <a:r>
              <a:rPr lang="zh-CN" altLang="en-US" sz="2000" b="1" dirty="0">
                <a:solidFill>
                  <a:srgbClr val="FF0000"/>
                </a:solidFill>
                <a:latin typeface="SimSun" panose="02010600030101010101" pitchFamily="2" charset="-122"/>
                <a:ea typeface="SimSun" panose="02010600030101010101" pitchFamily="2" charset="-122"/>
              </a:rPr>
              <a:t>人类的第一种“家养微生物”；致病。</a:t>
            </a:r>
            <a:endParaRPr lang="zh-CN" altLang="en-US" sz="2000" b="1" dirty="0">
              <a:solidFill>
                <a:srgbClr val="FF0000"/>
              </a:solidFill>
              <a:latin typeface="SimSun" panose="02010600030101010101" pitchFamily="2" charset="-122"/>
              <a:ea typeface="SimSun" panose="02010600030101010101" pitchFamily="2" charset="-122"/>
            </a:endParaRPr>
          </a:p>
        </p:txBody>
      </p:sp>
      <p:sp>
        <p:nvSpPr>
          <p:cNvPr id="32771" name="Rectangle 4"/>
          <p:cNvSpPr/>
          <p:nvPr/>
        </p:nvSpPr>
        <p:spPr>
          <a:xfrm>
            <a:off x="684213" y="765175"/>
            <a:ext cx="5040312" cy="457200"/>
          </a:xfrm>
          <a:prstGeom prst="rect">
            <a:avLst/>
          </a:prstGeom>
          <a:noFill/>
          <a:ln w="9525">
            <a:noFill/>
          </a:ln>
        </p:spPr>
        <p:txBody>
          <a:bodyPr>
            <a:spAutoFit/>
          </a:bodyPr>
          <a:p>
            <a:pPr eaLnBrk="0" hangingPunct="0"/>
            <a:r>
              <a:rPr lang="zh-CN" altLang="en-US" sz="2400" b="1" dirty="0">
                <a:solidFill>
                  <a:srgbClr val="0000FF"/>
                </a:solidFill>
                <a:latin typeface="Times New Roman" panose="02020603050405020304" pitchFamily="18" charset="0"/>
                <a:ea typeface="SimSun" panose="02010600030101010101" pitchFamily="2" charset="-122"/>
              </a:rPr>
              <a:t>（一）、酵母菌的形状、大小</a:t>
            </a:r>
            <a:endParaRPr lang="zh-CN" altLang="en-US" sz="2400" b="1" dirty="0">
              <a:solidFill>
                <a:srgbClr val="0000FF"/>
              </a:solidFill>
              <a:latin typeface="Times New Roman" panose="02020603050405020304" pitchFamily="18" charset="0"/>
              <a:ea typeface="SimSun" panose="0201060003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3"/>
          <p:cNvSpPr/>
          <p:nvPr/>
        </p:nvSpPr>
        <p:spPr>
          <a:xfrm>
            <a:off x="539750" y="1412875"/>
            <a:ext cx="8064500" cy="4206875"/>
          </a:xfrm>
          <a:prstGeom prst="rect">
            <a:avLst/>
          </a:prstGeom>
          <a:noFill/>
          <a:ln w="9525">
            <a:noFill/>
          </a:ln>
        </p:spPr>
        <p:txBody>
          <a:bodyPr>
            <a:spAutoFit/>
          </a:bodyPr>
          <a:p>
            <a:pPr>
              <a:lnSpc>
                <a:spcPct val="125000"/>
              </a:lnSpc>
              <a:buClr>
                <a:srgbClr val="CC3300"/>
              </a:buClr>
              <a:buFont typeface="Wingdings" panose="05000000000000000000" pitchFamily="2" charset="2"/>
            </a:pPr>
            <a:r>
              <a:rPr lang="en-US" altLang="zh-CN" sz="2400" b="1" dirty="0">
                <a:latin typeface="SimSun" panose="02010600030101010101" pitchFamily="2" charset="-122"/>
                <a:ea typeface="SimSun" panose="02010600030101010101" pitchFamily="2" charset="-122"/>
              </a:rPr>
              <a:t>   </a:t>
            </a:r>
            <a:r>
              <a:rPr lang="zh-CN" altLang="en-US" sz="2400" b="1" dirty="0">
                <a:latin typeface="SimSun" panose="02010600030101010101" pitchFamily="2" charset="-122"/>
                <a:ea typeface="SimSun" panose="02010600030101010101" pitchFamily="2" charset="-122"/>
              </a:rPr>
              <a:t>酵母菌细胞结构有</a:t>
            </a:r>
            <a:r>
              <a:rPr lang="zh-CN" altLang="en-US" sz="2400" b="1" dirty="0">
                <a:solidFill>
                  <a:srgbClr val="FF3300"/>
                </a:solidFill>
                <a:latin typeface="SimSun" panose="02010600030101010101" pitchFamily="2" charset="-122"/>
                <a:ea typeface="SimSun" panose="02010600030101010101" pitchFamily="2" charset="-122"/>
              </a:rPr>
              <a:t>细胞壁、细胞质膜、细胞核、细胞质及内含物。</a:t>
            </a:r>
            <a:endParaRPr lang="zh-CN" altLang="en-US" sz="2400" b="1" dirty="0">
              <a:solidFill>
                <a:srgbClr val="FF3300"/>
              </a:solidFill>
              <a:latin typeface="SimSun" panose="02010600030101010101" pitchFamily="2" charset="-122"/>
              <a:ea typeface="SimSun" panose="02010600030101010101" pitchFamily="2" charset="-122"/>
            </a:endParaRPr>
          </a:p>
          <a:p>
            <a:pPr>
              <a:lnSpc>
                <a:spcPct val="125000"/>
              </a:lnSpc>
              <a:buClr>
                <a:srgbClr val="CC3300"/>
              </a:buClr>
              <a:buFont typeface="Wingdings" panose="05000000000000000000" pitchFamily="2" charset="2"/>
            </a:pPr>
            <a:r>
              <a:rPr lang="zh-CN" altLang="en-US" sz="2400" b="1" dirty="0">
                <a:solidFill>
                  <a:srgbClr val="0000FF"/>
                </a:solidFill>
                <a:latin typeface="SimSun" panose="02010600030101010101" pitchFamily="2" charset="-122"/>
                <a:ea typeface="SimSun" panose="02010600030101010101" pitchFamily="2" charset="-122"/>
              </a:rPr>
              <a:t>  细胞壁组分有</a:t>
            </a:r>
            <a:r>
              <a:rPr lang="zh-CN" altLang="en-US" sz="2400" b="1" dirty="0">
                <a:latin typeface="SimSun" panose="02010600030101010101" pitchFamily="2" charset="-122"/>
                <a:ea typeface="SimSun" panose="02010600030101010101" pitchFamily="2" charset="-122"/>
              </a:rPr>
              <a:t>：葡聚糖、甘露聚糖、蛋白质及脂类等。</a:t>
            </a:r>
            <a:endParaRPr lang="zh-CN" altLang="en-US" sz="2400" b="1" dirty="0">
              <a:latin typeface="SimSun" panose="02010600030101010101" pitchFamily="2" charset="-122"/>
              <a:ea typeface="SimSun" panose="02010600030101010101" pitchFamily="2" charset="-122"/>
            </a:endParaRPr>
          </a:p>
          <a:p>
            <a:pPr>
              <a:lnSpc>
                <a:spcPct val="125000"/>
              </a:lnSpc>
              <a:buClr>
                <a:srgbClr val="CC3300"/>
              </a:buClr>
              <a:buFont typeface="Wingdings" panose="05000000000000000000" pitchFamily="2" charset="2"/>
            </a:pPr>
            <a:r>
              <a:rPr lang="zh-CN" altLang="en-US" sz="2400" b="1" dirty="0">
                <a:solidFill>
                  <a:srgbClr val="FF3300"/>
                </a:solidFill>
                <a:latin typeface="SimSun" panose="02010600030101010101" pitchFamily="2" charset="-122"/>
                <a:ea typeface="SimSun" panose="02010600030101010101" pitchFamily="2" charset="-122"/>
              </a:rPr>
              <a:t>  细胞质膜</a:t>
            </a:r>
            <a:r>
              <a:rPr lang="zh-CN" altLang="en-US" sz="2400" b="1" dirty="0">
                <a:latin typeface="SimSun" panose="02010600030101010101" pitchFamily="2" charset="-122"/>
                <a:ea typeface="SimSun" panose="02010600030101010101" pitchFamily="2" charset="-122"/>
              </a:rPr>
              <a:t>与原核生物基本相同，但</a:t>
            </a:r>
            <a:r>
              <a:rPr lang="zh-CN" altLang="en-US" sz="2400" b="1" dirty="0">
                <a:solidFill>
                  <a:srgbClr val="0000FF"/>
                </a:solidFill>
                <a:latin typeface="SimSun" panose="02010600030101010101" pitchFamily="2" charset="-122"/>
                <a:ea typeface="SimSun" panose="02010600030101010101" pitchFamily="2" charset="-122"/>
              </a:rPr>
              <a:t>含有固醇</a:t>
            </a:r>
            <a:r>
              <a:rPr lang="en-US" altLang="zh-CN" sz="2400" b="1"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麦角甾醇</a:t>
            </a:r>
            <a:r>
              <a:rPr lang="en-US" altLang="zh-CN" sz="2400" b="1" dirty="0">
                <a:solidFill>
                  <a:srgbClr val="0000FF"/>
                </a:solidFill>
                <a:latin typeface="SimSun" panose="02010600030101010101" pitchFamily="2" charset="-122"/>
                <a:ea typeface="SimSun" panose="02010600030101010101" pitchFamily="2" charset="-122"/>
              </a:rPr>
              <a:t>)</a:t>
            </a:r>
            <a:r>
              <a:rPr lang="zh-CN" altLang="en-US" sz="2400" b="1" dirty="0">
                <a:latin typeface="SimSun" panose="02010600030101010101" pitchFamily="2" charset="-122"/>
                <a:ea typeface="SimSun" panose="02010600030101010101" pitchFamily="2" charset="-122"/>
              </a:rPr>
              <a:t>。</a:t>
            </a:r>
            <a:endParaRPr lang="zh-CN" altLang="en-US" sz="2400" b="1" dirty="0">
              <a:latin typeface="SimSun" panose="02010600030101010101" pitchFamily="2" charset="-122"/>
              <a:ea typeface="SimSun" panose="02010600030101010101" pitchFamily="2" charset="-122"/>
            </a:endParaRPr>
          </a:p>
          <a:p>
            <a:pPr>
              <a:lnSpc>
                <a:spcPct val="125000"/>
              </a:lnSpc>
              <a:buClr>
                <a:srgbClr val="CC3300"/>
              </a:buClr>
              <a:buFont typeface="Wingdings" panose="05000000000000000000" pitchFamily="2" charset="2"/>
            </a:pPr>
            <a:r>
              <a:rPr lang="zh-CN" altLang="en-US" sz="2400" b="1" dirty="0">
                <a:solidFill>
                  <a:srgbClr val="0000FF"/>
                </a:solidFill>
                <a:latin typeface="SimSun" panose="02010600030101010101" pitchFamily="2" charset="-122"/>
                <a:ea typeface="SimSun" panose="02010600030101010101" pitchFamily="2" charset="-122"/>
              </a:rPr>
              <a:t>  细胞核</a:t>
            </a:r>
            <a:r>
              <a:rPr lang="zh-CN" altLang="en-US" sz="2400" b="1" dirty="0">
                <a:latin typeface="SimSun" panose="02010600030101010101" pitchFamily="2" charset="-122"/>
                <a:ea typeface="SimSun" panose="02010600030101010101" pitchFamily="2" charset="-122"/>
              </a:rPr>
              <a:t>具有核膜、核仁和染色体，核膜上有大量核孔。</a:t>
            </a:r>
            <a:endParaRPr lang="zh-CN" altLang="en-US" sz="2400" b="1" dirty="0">
              <a:latin typeface="SimSun" panose="02010600030101010101" pitchFamily="2" charset="-122"/>
              <a:ea typeface="SimSun" panose="02010600030101010101" pitchFamily="2" charset="-122"/>
            </a:endParaRPr>
          </a:p>
          <a:p>
            <a:pPr>
              <a:lnSpc>
                <a:spcPct val="125000"/>
              </a:lnSpc>
              <a:buClr>
                <a:srgbClr val="CC3300"/>
              </a:buClr>
              <a:buFont typeface="Wingdings" panose="05000000000000000000" pitchFamily="2" charset="2"/>
            </a:pPr>
            <a:r>
              <a:rPr lang="zh-CN" altLang="en-US" sz="2400" b="1" dirty="0">
                <a:solidFill>
                  <a:srgbClr val="FF3300"/>
                </a:solidFill>
                <a:latin typeface="SimSun" panose="02010600030101010101" pitchFamily="2" charset="-122"/>
                <a:ea typeface="SimSun" panose="02010600030101010101" pitchFamily="2" charset="-122"/>
              </a:rPr>
              <a:t>  细胞质</a:t>
            </a:r>
            <a:r>
              <a:rPr lang="zh-CN" altLang="en-US" sz="2400" b="1" dirty="0">
                <a:latin typeface="SimSun" panose="02010600030101010101" pitchFamily="2" charset="-122"/>
                <a:ea typeface="SimSun" panose="02010600030101010101" pitchFamily="2" charset="-122"/>
              </a:rPr>
              <a:t>含有大量</a:t>
            </a:r>
            <a:r>
              <a:rPr lang="en-US" altLang="zh-CN" sz="2400" b="1" dirty="0">
                <a:latin typeface="SimSun" panose="02010600030101010101" pitchFamily="2" charset="-122"/>
                <a:ea typeface="SimSun" panose="02010600030101010101" pitchFamily="2" charset="-122"/>
              </a:rPr>
              <a:t>RNA</a:t>
            </a:r>
            <a:r>
              <a:rPr lang="zh-CN" altLang="en-US" sz="2400" b="1" dirty="0">
                <a:latin typeface="SimSun" panose="02010600030101010101" pitchFamily="2" charset="-122"/>
                <a:ea typeface="SimSun" panose="02010600030101010101" pitchFamily="2" charset="-122"/>
              </a:rPr>
              <a:t>、核糖体、中心体、线粒体、中心染色质、内质膜、液泡等。</a:t>
            </a:r>
            <a:endParaRPr lang="zh-CN" altLang="en-US" sz="2400" b="1" dirty="0">
              <a:latin typeface="SimSun" panose="02010600030101010101" pitchFamily="2" charset="-122"/>
              <a:ea typeface="SimSun" panose="02010600030101010101" pitchFamily="2" charset="-122"/>
            </a:endParaRPr>
          </a:p>
          <a:p>
            <a:pPr>
              <a:lnSpc>
                <a:spcPct val="125000"/>
              </a:lnSpc>
              <a:buClr>
                <a:srgbClr val="CC3300"/>
              </a:buClr>
              <a:buFont typeface="Wingdings" panose="05000000000000000000" pitchFamily="2" charset="2"/>
            </a:pPr>
            <a:r>
              <a:rPr lang="zh-CN" altLang="en-US" sz="2400" b="1" dirty="0">
                <a:solidFill>
                  <a:srgbClr val="0000FF"/>
                </a:solidFill>
                <a:latin typeface="SimSun" panose="02010600030101010101" pitchFamily="2" charset="-122"/>
                <a:ea typeface="SimSun" panose="02010600030101010101" pitchFamily="2" charset="-122"/>
              </a:rPr>
              <a:t>  内含物</a:t>
            </a:r>
            <a:r>
              <a:rPr lang="zh-CN" altLang="en-US" sz="2400" b="1" dirty="0">
                <a:latin typeface="SimSun" panose="02010600030101010101" pitchFamily="2" charset="-122"/>
                <a:ea typeface="SimSun" panose="02010600030101010101" pitchFamily="2" charset="-122"/>
              </a:rPr>
              <a:t>在老龄菌中有因营养过剩而形成一些内含物，如：异染颗粒、肝糖，脂肪粒、蛋白质和多糖。</a:t>
            </a:r>
            <a:r>
              <a:rPr lang="zh-CN" altLang="en-US" sz="2400" dirty="0">
                <a:latin typeface="SimSun" panose="02010600030101010101" pitchFamily="2" charset="-122"/>
                <a:ea typeface="SimSun" panose="02010600030101010101" pitchFamily="2" charset="-122"/>
              </a:rPr>
              <a:t> </a:t>
            </a:r>
            <a:endParaRPr lang="zh-CN" altLang="en-US" sz="2400" b="1" dirty="0">
              <a:latin typeface="SimSun" panose="02010600030101010101" pitchFamily="2" charset="-122"/>
              <a:ea typeface="SimSun" panose="02010600030101010101" pitchFamily="2" charset="-122"/>
            </a:endParaRPr>
          </a:p>
        </p:txBody>
      </p:sp>
      <p:sp>
        <p:nvSpPr>
          <p:cNvPr id="33795" name="Rectangle 4"/>
          <p:cNvSpPr/>
          <p:nvPr/>
        </p:nvSpPr>
        <p:spPr>
          <a:xfrm>
            <a:off x="827088" y="765175"/>
            <a:ext cx="3244850" cy="579438"/>
          </a:xfrm>
          <a:prstGeom prst="rect">
            <a:avLst/>
          </a:prstGeom>
          <a:noFill/>
          <a:ln w="9525">
            <a:noFill/>
          </a:ln>
        </p:spPr>
        <p:txBody>
          <a:bodyPr wrap="none">
            <a:spAutoFit/>
          </a:bodyPr>
          <a:p>
            <a:r>
              <a:rPr lang="zh-CN" altLang="en-US" sz="2800" b="1" dirty="0">
                <a:solidFill>
                  <a:srgbClr val="0000FF"/>
                </a:solidFill>
                <a:latin typeface="楷体_GB2312" pitchFamily="49" charset="-122"/>
                <a:ea typeface="楷体_GB2312" pitchFamily="49" charset="-122"/>
              </a:rPr>
              <a:t>酵母菌细胞结构：</a:t>
            </a:r>
            <a:r>
              <a:rPr lang="zh-CN" altLang="en-US" sz="3200" dirty="0">
                <a:solidFill>
                  <a:srgbClr val="0000FF"/>
                </a:solidFill>
                <a:latin typeface="楷体_GB2312" pitchFamily="49" charset="-122"/>
                <a:ea typeface="楷体_GB2312" pitchFamily="49" charset="-122"/>
              </a:rPr>
              <a:t> </a:t>
            </a:r>
            <a:endParaRPr lang="zh-CN" altLang="en-US" sz="3200" dirty="0">
              <a:solidFill>
                <a:srgbClr val="0000FF"/>
              </a:solidFill>
              <a:latin typeface="楷体_GB2312" pitchFamily="49" charset="-122"/>
              <a:ea typeface="楷体_GB2312" pitchFamily="49"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7" name="Picture 3" descr="酵母菌"/>
          <p:cNvPicPr>
            <a:picLocks noChangeAspect="1"/>
          </p:cNvPicPr>
          <p:nvPr/>
        </p:nvPicPr>
        <p:blipFill>
          <a:blip r:embed="rId1"/>
          <a:stretch>
            <a:fillRect/>
          </a:stretch>
        </p:blipFill>
        <p:spPr>
          <a:xfrm>
            <a:off x="4716463" y="549275"/>
            <a:ext cx="4103687" cy="5327650"/>
          </a:xfrm>
          <a:prstGeom prst="rect">
            <a:avLst/>
          </a:prstGeom>
          <a:noFill/>
          <a:ln w="9525">
            <a:noFill/>
          </a:ln>
        </p:spPr>
      </p:pic>
      <p:graphicFrame>
        <p:nvGraphicFramePr>
          <p:cNvPr id="1026" name="Object 2"/>
          <p:cNvGraphicFramePr>
            <a:graphicFrameLocks noChangeAspect="1"/>
          </p:cNvGraphicFramePr>
          <p:nvPr/>
        </p:nvGraphicFramePr>
        <p:xfrm>
          <a:off x="250825" y="1268413"/>
          <a:ext cx="4397375" cy="3732212"/>
        </p:xfrm>
        <a:graphic>
          <a:graphicData uri="http://schemas.openxmlformats.org/presentationml/2006/ole">
            <mc:AlternateContent xmlns:mc="http://schemas.openxmlformats.org/markup-compatibility/2006">
              <mc:Choice xmlns:v="urn:schemas-microsoft-com:vml" Requires="v">
                <p:oleObj spid="_x0000_s3078" name="" r:id="rId2" imgW="1765300" imgH="1498600" progId="Paint.Picture">
                  <p:embed/>
                </p:oleObj>
              </mc:Choice>
              <mc:Fallback>
                <p:oleObj name="" r:id="rId2" imgW="1765300" imgH="1498600" progId="Paint.Picture">
                  <p:embed/>
                  <p:pic>
                    <p:nvPicPr>
                      <p:cNvPr id="0" name="图片 3077"/>
                      <p:cNvPicPr/>
                      <p:nvPr/>
                    </p:nvPicPr>
                    <p:blipFill>
                      <a:blip r:embed="rId3"/>
                      <a:stretch>
                        <a:fillRect/>
                      </a:stretch>
                    </p:blipFill>
                    <p:spPr>
                      <a:xfrm>
                        <a:off x="250825" y="1268413"/>
                        <a:ext cx="4397375" cy="3732212"/>
                      </a:xfrm>
                      <a:prstGeom prst="rect">
                        <a:avLst/>
                      </a:prstGeom>
                      <a:noFill/>
                      <a:ln w="38100">
                        <a:noFill/>
                        <a:miter/>
                      </a:ln>
                    </p:spPr>
                  </p:pic>
                </p:oleObj>
              </mc:Fallback>
            </mc:AlternateContent>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20" name="Picture 6" descr="白念厚膜孢子"/>
          <p:cNvPicPr>
            <a:picLocks noChangeAspect="1"/>
          </p:cNvPicPr>
          <p:nvPr/>
        </p:nvPicPr>
        <p:blipFill>
          <a:blip r:embed="rId1"/>
          <a:stretch>
            <a:fillRect/>
          </a:stretch>
        </p:blipFill>
        <p:spPr>
          <a:xfrm>
            <a:off x="6156325" y="19050"/>
            <a:ext cx="2952750" cy="1968500"/>
          </a:xfrm>
          <a:prstGeom prst="rect">
            <a:avLst/>
          </a:prstGeom>
          <a:noFill/>
          <a:ln w="9525">
            <a:noFill/>
          </a:ln>
        </p:spPr>
      </p:pic>
      <p:sp>
        <p:nvSpPr>
          <p:cNvPr id="34821" name="Line 7"/>
          <p:cNvSpPr/>
          <p:nvPr/>
        </p:nvSpPr>
        <p:spPr>
          <a:xfrm flipH="1" flipV="1">
            <a:off x="7165340" y="622935"/>
            <a:ext cx="431800" cy="720725"/>
          </a:xfrm>
          <a:prstGeom prst="line">
            <a:avLst/>
          </a:prstGeom>
          <a:ln w="38100" cap="flat" cmpd="sng">
            <a:solidFill>
              <a:schemeClr val="tx2"/>
            </a:solidFill>
            <a:prstDash val="solid"/>
            <a:headEnd type="none" w="med" len="med"/>
            <a:tailEnd type="triangle" w="med" len="med"/>
          </a:ln>
        </p:spPr>
      </p:sp>
      <p:sp>
        <p:nvSpPr>
          <p:cNvPr id="34822" name="Text Box 8"/>
          <p:cNvSpPr txBox="1"/>
          <p:nvPr/>
        </p:nvSpPr>
        <p:spPr>
          <a:xfrm>
            <a:off x="7163753" y="1272223"/>
            <a:ext cx="1152525" cy="366712"/>
          </a:xfrm>
          <a:prstGeom prst="rect">
            <a:avLst/>
          </a:prstGeom>
          <a:noFill/>
          <a:ln w="9525">
            <a:noFill/>
          </a:ln>
        </p:spPr>
        <p:txBody>
          <a:bodyPr>
            <a:spAutoFit/>
          </a:bodyPr>
          <a:p>
            <a:pPr>
              <a:spcBef>
                <a:spcPct val="50000"/>
              </a:spcBef>
            </a:pPr>
            <a:r>
              <a:rPr lang="zh-CN" altLang="en-US" b="1" dirty="0">
                <a:latin typeface="Times New Roman" panose="02020603050405020304" pitchFamily="18" charset="0"/>
                <a:ea typeface="SimSun" panose="02010600030101010101" pitchFamily="2" charset="-122"/>
              </a:rPr>
              <a:t>厚垣孢子</a:t>
            </a:r>
            <a:endParaRPr lang="zh-CN" altLang="en-US" b="1" dirty="0">
              <a:latin typeface="Times New Roman" panose="02020603050405020304" pitchFamily="18" charset="0"/>
              <a:ea typeface="SimSun" panose="02010600030101010101" pitchFamily="2" charset="-122"/>
            </a:endParaRPr>
          </a:p>
        </p:txBody>
      </p:sp>
      <p:sp>
        <p:nvSpPr>
          <p:cNvPr id="34823" name="Rectangle 9"/>
          <p:cNvSpPr/>
          <p:nvPr/>
        </p:nvSpPr>
        <p:spPr>
          <a:xfrm>
            <a:off x="107950" y="984250"/>
            <a:ext cx="3860800" cy="457200"/>
          </a:xfrm>
          <a:prstGeom prst="rect">
            <a:avLst/>
          </a:prstGeom>
          <a:noFill/>
          <a:ln w="9525">
            <a:noFill/>
          </a:ln>
        </p:spPr>
        <p:txBody>
          <a:bodyPr wrap="none">
            <a:spAutoFit/>
          </a:bodyPr>
          <a:p>
            <a:pPr eaLnBrk="0" hangingPunct="0"/>
            <a:r>
              <a:rPr lang="zh-CN" altLang="en-US" sz="2400" b="1" dirty="0">
                <a:solidFill>
                  <a:srgbClr val="0000FF"/>
                </a:solidFill>
                <a:latin typeface="Times New Roman" panose="02020603050405020304" pitchFamily="18" charset="0"/>
                <a:ea typeface="SimSun" panose="02010600030101010101" pitchFamily="2" charset="-122"/>
              </a:rPr>
              <a:t>（二）、酵母菌的繁殖方式</a:t>
            </a:r>
            <a:endParaRPr lang="zh-CN" altLang="en-US" sz="2400" dirty="0">
              <a:solidFill>
                <a:srgbClr val="0000FF"/>
              </a:solidFill>
              <a:latin typeface="Times New Roman" panose="02020603050405020304" pitchFamily="18" charset="0"/>
              <a:ea typeface="SimSun" panose="02010600030101010101" pitchFamily="2" charset="-122"/>
            </a:endParaRPr>
          </a:p>
        </p:txBody>
      </p:sp>
      <p:sp>
        <p:nvSpPr>
          <p:cNvPr id="325643" name="Rectangle 11"/>
          <p:cNvSpPr>
            <a:spLocks noChangeArrowheads="1"/>
          </p:cNvSpPr>
          <p:nvPr/>
        </p:nvSpPr>
        <p:spPr bwMode="auto">
          <a:xfrm>
            <a:off x="324168" y="1991360"/>
            <a:ext cx="8001000" cy="359981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00FF99"/>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芽殖</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（最普遍）</a:t>
            </a:r>
            <a:endPar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zh-CN" altLang="en-US" sz="2400" b="1"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裂殖 </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（少数，如裂殖酵母属）</a:t>
            </a:r>
            <a:endPar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rgbClr val="00FF99"/>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zh-CN" altLang="en-US" sz="24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无性繁殖</a:t>
            </a:r>
            <a:r>
              <a:rPr kumimoji="0" lang="zh-CN" altLang="en-US" sz="2400" b="1" i="0" u="none" strike="noStrike" kern="1200" cap="none" spc="0" normalizeH="0" baseline="0" noProof="0">
                <a:ln>
                  <a:noFill/>
                </a:ln>
                <a:solidFill>
                  <a:srgbClr val="00FF99"/>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zh-CN" altLang="en-US" sz="2400" b="1"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芽裂</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SimSun" panose="02010600030101010101" pitchFamily="2" charset="-122"/>
                <a:cs typeface="Arial" panose="020B0604020202020204" pitchFamily="34" charset="0"/>
              </a:rPr>
              <a:t>很少见）</a:t>
            </a:r>
            <a:endPar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掷孢子</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SimSun" panose="02010600030101010101" pitchFamily="2" charset="-122"/>
                <a:cs typeface="Arial" panose="020B0604020202020204" pitchFamily="34" charset="0"/>
              </a:rPr>
              <a:t>掷孢酵母属）</a:t>
            </a:r>
            <a:endPar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accent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en-US" altLang="zh-CN" sz="2400" b="1" i="0" u="none" strike="noStrike" kern="1200" cap="none" spc="0" normalizeH="0" baseline="0" noProof="0">
                <a:ln>
                  <a:noFill/>
                </a:ln>
                <a:solidFill>
                  <a:schemeClr val="accent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厚垣孢子</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SimSun" panose="02010600030101010101" pitchFamily="2" charset="-122"/>
                <a:cs typeface="Arial" panose="020B0604020202020204" pitchFamily="34" charset="0"/>
              </a:rPr>
              <a:t>白假丝酵母）</a:t>
            </a:r>
            <a:endPar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r>
              <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有性繁殖：子囊孢子</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                          </a:t>
            </a:r>
            <a:endPar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endParaRPr>
          </a:p>
        </p:txBody>
      </p:sp>
      <p:sp>
        <p:nvSpPr>
          <p:cNvPr id="34825" name="AutoShape 12"/>
          <p:cNvSpPr/>
          <p:nvPr/>
        </p:nvSpPr>
        <p:spPr>
          <a:xfrm>
            <a:off x="2268538" y="2349500"/>
            <a:ext cx="215900" cy="2376488"/>
          </a:xfrm>
          <a:prstGeom prst="leftBrace">
            <a:avLst>
              <a:gd name="adj1" fmla="val 91727"/>
              <a:gd name="adj2" fmla="val 50000"/>
            </a:avLst>
          </a:prstGeom>
          <a:noFill/>
          <a:ln w="22225" cap="flat" cmpd="sng">
            <a:solidFill>
              <a:srgbClr val="0000FF"/>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34826" name="AutoShape 13"/>
          <p:cNvSpPr/>
          <p:nvPr/>
        </p:nvSpPr>
        <p:spPr>
          <a:xfrm>
            <a:off x="3851910" y="4004945"/>
            <a:ext cx="304165" cy="906145"/>
          </a:xfrm>
          <a:prstGeom prst="leftBrace">
            <a:avLst>
              <a:gd name="adj1" fmla="val 39468"/>
              <a:gd name="adj2" fmla="val 50000"/>
            </a:avLst>
          </a:prstGeom>
          <a:noFill/>
          <a:ln w="22225" cap="flat" cmpd="sng">
            <a:solidFill>
              <a:srgbClr val="0000FF"/>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2" name="文本框 1"/>
          <p:cNvSpPr txBox="1"/>
          <p:nvPr/>
        </p:nvSpPr>
        <p:spPr>
          <a:xfrm>
            <a:off x="2444750" y="4364990"/>
            <a:ext cx="1407160" cy="460375"/>
          </a:xfrm>
          <a:prstGeom prst="rect">
            <a:avLst/>
          </a:prstGeom>
          <a:noFill/>
        </p:spPr>
        <p:txBody>
          <a:bodyPr wrap="none" rtlCol="0">
            <a:spAutoFit/>
          </a:bodyPr>
          <a:p>
            <a:pPr algn="l"/>
            <a:r>
              <a:rPr lang="zh-CN" altLang="en-US" sz="2400" b="1" noProof="0">
                <a:ln>
                  <a:noFill/>
                </a:ln>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sym typeface="+mn-ea"/>
              </a:rPr>
              <a:t>无</a:t>
            </a:r>
            <a:r>
              <a:rPr lang="zh-CN" altLang="en-US" sz="2400" b="1" noProof="0">
                <a:ln>
                  <a:noFill/>
                </a:ln>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sym typeface="+mn-ea"/>
              </a:rPr>
              <a:t>性孢</a:t>
            </a:r>
            <a:r>
              <a:rPr lang="zh-CN" altLang="en-US" sz="2400" b="1" noProof="0">
                <a:ln>
                  <a:noFill/>
                </a:ln>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sym typeface="+mn-ea"/>
              </a:rPr>
              <a:t>子</a:t>
            </a:r>
            <a:endParaRPr kumimoji="0" lang="zh-CN" altLang="en-US"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endParaRPr>
          </a:p>
        </p:txBody>
      </p:sp>
      <p:pic>
        <p:nvPicPr>
          <p:cNvPr id="3" name="图片 2"/>
          <p:cNvPicPr>
            <a:picLocks noChangeAspect="1"/>
          </p:cNvPicPr>
          <p:nvPr/>
        </p:nvPicPr>
        <p:blipFill>
          <a:blip r:embed="rId2"/>
          <a:stretch>
            <a:fillRect/>
          </a:stretch>
        </p:blipFill>
        <p:spPr>
          <a:xfrm>
            <a:off x="899160" y="5733415"/>
            <a:ext cx="4440555" cy="1036955"/>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p:cNvSpPr>
          <p:nvPr>
            <p:ph type="title"/>
          </p:nvPr>
        </p:nvSpPr>
        <p:spPr>
          <a:xfrm>
            <a:off x="468313" y="188913"/>
            <a:ext cx="4876800" cy="1139825"/>
          </a:xfrm>
        </p:spPr>
        <p:txBody>
          <a:bodyPr vert="horz" wrap="square" lIns="91440" tIns="45720" rIns="91440" bIns="45720" anchor="b" anchorCtr="0"/>
          <a:p>
            <a:pPr eaLnBrk="1" hangingPunct="1"/>
            <a:r>
              <a:rPr lang="en-US" altLang="zh-CN" sz="3200" dirty="0">
                <a:solidFill>
                  <a:srgbClr val="993300"/>
                </a:solidFill>
                <a:ea typeface="黑体" panose="02010609060101010101" pitchFamily="2" charset="-122"/>
              </a:rPr>
              <a:t>1.</a:t>
            </a:r>
            <a:r>
              <a:rPr lang="zh-CN" altLang="zh-CN" sz="3200" dirty="0">
                <a:solidFill>
                  <a:srgbClr val="993300"/>
                </a:solidFill>
                <a:ea typeface="黑体" panose="02010609060101010101" pitchFamily="2" charset="-122"/>
              </a:rPr>
              <a:t>古生菌的形态</a:t>
            </a:r>
            <a:endParaRPr lang="zh-CN" altLang="zh-CN" sz="3200" dirty="0">
              <a:solidFill>
                <a:srgbClr val="993300"/>
              </a:solidFill>
              <a:ea typeface="黑体" panose="02010609060101010101" pitchFamily="2" charset="-122"/>
            </a:endParaRPr>
          </a:p>
        </p:txBody>
      </p:sp>
      <p:sp>
        <p:nvSpPr>
          <p:cNvPr id="9219" name="Rectangle 3"/>
          <p:cNvSpPr>
            <a:spLocks noGrp="1"/>
          </p:cNvSpPr>
          <p:nvPr>
            <p:ph type="body"/>
          </p:nvPr>
        </p:nvSpPr>
        <p:spPr>
          <a:xfrm>
            <a:off x="252413" y="6196013"/>
            <a:ext cx="8423275" cy="661987"/>
          </a:xfrm>
        </p:spPr>
        <p:txBody>
          <a:bodyPr vert="horz" wrap="square" lIns="91440" tIns="45720" rIns="91440" bIns="45720" anchor="t" anchorCtr="0"/>
          <a:p>
            <a:pPr eaLnBrk="1" hangingPunct="1">
              <a:spcBef>
                <a:spcPct val="50000"/>
              </a:spcBef>
              <a:buClrTx/>
              <a:buFontTx/>
              <a:buNone/>
            </a:pPr>
            <a:r>
              <a:rPr lang="zh-CN" altLang="en-US" sz="2800" dirty="0">
                <a:ea typeface="黑体" panose="02010609060101010101" pitchFamily="2" charset="-122"/>
              </a:rPr>
              <a:t>   </a:t>
            </a:r>
            <a:r>
              <a:rPr lang="zh-CN" altLang="en-US" sz="2000" dirty="0">
                <a:ea typeface="黑体" panose="02010609060101010101" pitchFamily="2" charset="-122"/>
              </a:rPr>
              <a:t>古细菌细胞扁平，薄，有精确的方角和垂直的边构成几何形态。</a:t>
            </a:r>
            <a:endParaRPr lang="zh-CN" altLang="en-US" sz="2000" dirty="0">
              <a:ea typeface="黑体" panose="02010609060101010101" pitchFamily="2" charset="-122"/>
            </a:endParaRPr>
          </a:p>
        </p:txBody>
      </p:sp>
      <p:pic>
        <p:nvPicPr>
          <p:cNvPr id="9220" name="Picture 4" descr="E:\环境工程微生物学\古细菌3.jpg"/>
          <p:cNvPicPr>
            <a:picLocks noChangeAspect="1"/>
          </p:cNvPicPr>
          <p:nvPr/>
        </p:nvPicPr>
        <p:blipFill>
          <a:blip r:embed="rId1"/>
          <a:stretch>
            <a:fillRect/>
          </a:stretch>
        </p:blipFill>
        <p:spPr>
          <a:xfrm>
            <a:off x="552450" y="1614488"/>
            <a:ext cx="2286000" cy="2133600"/>
          </a:xfrm>
          <a:prstGeom prst="rect">
            <a:avLst/>
          </a:prstGeom>
          <a:noFill/>
          <a:ln w="9525">
            <a:noFill/>
          </a:ln>
        </p:spPr>
      </p:pic>
      <p:pic>
        <p:nvPicPr>
          <p:cNvPr id="9221" name="Picture 5" descr="E:\环境工程微生物学\古细菌2.jpg"/>
          <p:cNvPicPr>
            <a:picLocks noChangeAspect="1"/>
          </p:cNvPicPr>
          <p:nvPr/>
        </p:nvPicPr>
        <p:blipFill>
          <a:blip r:embed="rId2"/>
          <a:stretch>
            <a:fillRect/>
          </a:stretch>
        </p:blipFill>
        <p:spPr>
          <a:xfrm>
            <a:off x="2990850" y="1614488"/>
            <a:ext cx="1600200" cy="2133600"/>
          </a:xfrm>
          <a:prstGeom prst="rect">
            <a:avLst/>
          </a:prstGeom>
          <a:noFill/>
          <a:ln w="9525">
            <a:noFill/>
          </a:ln>
        </p:spPr>
      </p:pic>
      <p:pic>
        <p:nvPicPr>
          <p:cNvPr id="9222" name="Picture 6" descr="E:\环境工程微生物学\古细菌-电镜.jpg"/>
          <p:cNvPicPr>
            <a:picLocks noChangeAspect="1"/>
          </p:cNvPicPr>
          <p:nvPr/>
        </p:nvPicPr>
        <p:blipFill>
          <a:blip r:embed="rId3"/>
          <a:stretch>
            <a:fillRect/>
          </a:stretch>
        </p:blipFill>
        <p:spPr>
          <a:xfrm>
            <a:off x="704850" y="3748088"/>
            <a:ext cx="3124200" cy="2133600"/>
          </a:xfrm>
          <a:prstGeom prst="rect">
            <a:avLst/>
          </a:prstGeom>
          <a:noFill/>
          <a:ln w="9525">
            <a:noFill/>
          </a:ln>
        </p:spPr>
      </p:pic>
      <p:pic>
        <p:nvPicPr>
          <p:cNvPr id="9223" name="Picture 7" descr="E:\环境工程微生物学\古细菌4.jpg"/>
          <p:cNvPicPr>
            <a:picLocks noChangeAspect="1"/>
          </p:cNvPicPr>
          <p:nvPr/>
        </p:nvPicPr>
        <p:blipFill>
          <a:blip r:embed="rId4"/>
          <a:stretch>
            <a:fillRect/>
          </a:stretch>
        </p:blipFill>
        <p:spPr>
          <a:xfrm>
            <a:off x="4743450" y="1614488"/>
            <a:ext cx="2514600" cy="2133600"/>
          </a:xfrm>
          <a:prstGeom prst="rect">
            <a:avLst/>
          </a:prstGeom>
          <a:noFill/>
          <a:ln w="9525">
            <a:noFill/>
          </a:ln>
        </p:spPr>
      </p:pic>
      <p:pic>
        <p:nvPicPr>
          <p:cNvPr id="9224" name="Picture 8" descr="E:\环境工程微生物学\古细菌-光学镜.jpg"/>
          <p:cNvPicPr>
            <a:picLocks noChangeAspect="1"/>
          </p:cNvPicPr>
          <p:nvPr/>
        </p:nvPicPr>
        <p:blipFill>
          <a:blip r:embed="rId5"/>
          <a:stretch>
            <a:fillRect/>
          </a:stretch>
        </p:blipFill>
        <p:spPr>
          <a:xfrm>
            <a:off x="3981450" y="3900488"/>
            <a:ext cx="3124200" cy="1828800"/>
          </a:xfrm>
          <a:prstGeom prst="rect">
            <a:avLst/>
          </a:prstGeom>
          <a:noFill/>
          <a:ln w="9525">
            <a:noFill/>
          </a:ln>
        </p:spPr>
      </p:pic>
      <p:sp>
        <p:nvSpPr>
          <p:cNvPr id="9225" name="Rectangle 9"/>
          <p:cNvSpPr/>
          <p:nvPr/>
        </p:nvSpPr>
        <p:spPr>
          <a:xfrm>
            <a:off x="3860800" y="3314700"/>
            <a:ext cx="9144000" cy="0"/>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9226" name="Text Box 15"/>
          <p:cNvSpPr txBox="1"/>
          <p:nvPr/>
        </p:nvSpPr>
        <p:spPr>
          <a:xfrm>
            <a:off x="5199063" y="5788025"/>
            <a:ext cx="1676400" cy="304800"/>
          </a:xfrm>
          <a:prstGeom prst="rect">
            <a:avLst/>
          </a:prstGeom>
          <a:noFill/>
          <a:ln w="9525">
            <a:noFill/>
          </a:ln>
        </p:spPr>
        <p:txBody>
          <a:bodyPr>
            <a:spAutoFit/>
          </a:bodyPr>
          <a:p>
            <a:pPr>
              <a:spcBef>
                <a:spcPct val="50000"/>
              </a:spcBef>
            </a:pPr>
            <a:r>
              <a:rPr lang="zh-CN" altLang="en-US" dirty="0">
                <a:latin typeface="Arial" panose="020B0604020202020204" pitchFamily="34" charset="0"/>
                <a:ea typeface="SimSun" panose="02010600030101010101" pitchFamily="2" charset="-122"/>
              </a:rPr>
              <a:t>光学显微镜</a:t>
            </a:r>
            <a:endParaRPr lang="zh-CN" altLang="en-US" dirty="0">
              <a:latin typeface="Arial" panose="020B0604020202020204" pitchFamily="34" charset="0"/>
              <a:ea typeface="SimSun" panose="02010600030101010101" pitchFamily="2" charset="-122"/>
            </a:endParaRPr>
          </a:p>
        </p:txBody>
      </p:sp>
      <p:sp>
        <p:nvSpPr>
          <p:cNvPr id="9227" name="Text Box 16"/>
          <p:cNvSpPr txBox="1"/>
          <p:nvPr/>
        </p:nvSpPr>
        <p:spPr>
          <a:xfrm>
            <a:off x="1835150" y="5876925"/>
            <a:ext cx="1676400" cy="304800"/>
          </a:xfrm>
          <a:prstGeom prst="rect">
            <a:avLst/>
          </a:prstGeom>
          <a:noFill/>
          <a:ln w="9525">
            <a:noFill/>
          </a:ln>
        </p:spPr>
        <p:txBody>
          <a:bodyPr>
            <a:spAutoFit/>
          </a:bodyPr>
          <a:p>
            <a:pPr>
              <a:spcBef>
                <a:spcPct val="50000"/>
              </a:spcBef>
            </a:pPr>
            <a:r>
              <a:rPr lang="zh-CN" altLang="en-US" dirty="0">
                <a:latin typeface="Arial" panose="020B0604020202020204" pitchFamily="34" charset="0"/>
                <a:ea typeface="SimSun" panose="02010600030101010101" pitchFamily="2" charset="-122"/>
              </a:rPr>
              <a:t>电子显微镜</a:t>
            </a:r>
            <a:endParaRPr lang="zh-CN" altLang="en-US" dirty="0">
              <a:latin typeface="Arial" panose="020B0604020202020204" pitchFamily="34" charset="0"/>
              <a:ea typeface="SimSun"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5"/>
          <p:cNvSpPr/>
          <p:nvPr/>
        </p:nvSpPr>
        <p:spPr>
          <a:xfrm>
            <a:off x="323850" y="863600"/>
            <a:ext cx="1800225" cy="519113"/>
          </a:xfrm>
          <a:prstGeom prst="rect">
            <a:avLst/>
          </a:prstGeom>
          <a:noFill/>
          <a:ln w="9525">
            <a:noFill/>
          </a:ln>
        </p:spPr>
        <p:txBody>
          <a:bodyPr>
            <a:spAutoFit/>
          </a:bodyPr>
          <a:p>
            <a:pPr eaLnBrk="0" hangingPunct="0"/>
            <a:r>
              <a:rPr lang="en-US" altLang="zh-CN" sz="2800" b="1" dirty="0">
                <a:latin typeface="SimSun" panose="02010600030101010101" pitchFamily="2" charset="-122"/>
                <a:ea typeface="SimSun" panose="02010600030101010101" pitchFamily="2" charset="-122"/>
              </a:rPr>
              <a:t>1</a:t>
            </a:r>
            <a:r>
              <a:rPr lang="zh-CN" altLang="en-US" sz="2800" b="1" dirty="0">
                <a:latin typeface="SimSun" panose="02010600030101010101" pitchFamily="2" charset="-122"/>
                <a:ea typeface="SimSun" panose="02010600030101010101" pitchFamily="2" charset="-122"/>
              </a:rPr>
              <a:t>、芽殖</a:t>
            </a:r>
            <a:endParaRPr lang="zh-CN" altLang="en-US" sz="2800" b="1" dirty="0">
              <a:solidFill>
                <a:srgbClr val="0000FF"/>
              </a:solidFill>
              <a:latin typeface="SimSun" panose="02010600030101010101" pitchFamily="2" charset="-122"/>
              <a:ea typeface="SimSun" panose="02010600030101010101" pitchFamily="2" charset="-122"/>
            </a:endParaRPr>
          </a:p>
        </p:txBody>
      </p:sp>
      <p:sp>
        <p:nvSpPr>
          <p:cNvPr id="300038" name="Rectangle 6"/>
          <p:cNvSpPr/>
          <p:nvPr/>
        </p:nvSpPr>
        <p:spPr>
          <a:xfrm>
            <a:off x="2482850" y="1439863"/>
            <a:ext cx="2230755" cy="1863090"/>
          </a:xfrm>
          <a:prstGeom prst="rect">
            <a:avLst/>
          </a:prstGeom>
          <a:noFill/>
          <a:ln w="9525">
            <a:noFill/>
          </a:ln>
        </p:spPr>
        <p:txBody>
          <a:bodyPr wrap="none">
            <a:spAutoFit/>
          </a:bodyPr>
          <a:p>
            <a:pPr eaLnBrk="0" hangingPunct="0">
              <a:lnSpc>
                <a:spcPct val="160000"/>
              </a:lnSpc>
            </a:pPr>
            <a:r>
              <a:rPr lang="en-US" altLang="zh-CN" sz="2400" b="1" dirty="0">
                <a:latin typeface="Times New Roman" panose="02020603050405020304" pitchFamily="18" charset="0"/>
                <a:ea typeface="SimSun" panose="02010600030101010101" pitchFamily="2" charset="-122"/>
              </a:rPr>
              <a:t>a.</a:t>
            </a:r>
            <a:r>
              <a:rPr lang="zh-CN" altLang="en-US" sz="2400" b="1" dirty="0">
                <a:latin typeface="Times New Roman" panose="02020603050405020304" pitchFamily="18" charset="0"/>
                <a:ea typeface="SimSun" panose="02010600030101010101" pitchFamily="2" charset="-122"/>
              </a:rPr>
              <a:t>单边出芽</a:t>
            </a:r>
            <a:endParaRPr lang="zh-CN" altLang="en-US" sz="2400" b="1" dirty="0">
              <a:latin typeface="Times New Roman" panose="02020603050405020304" pitchFamily="18" charset="0"/>
              <a:ea typeface="SimSun" panose="02010600030101010101" pitchFamily="2" charset="-122"/>
            </a:endParaRPr>
          </a:p>
          <a:p>
            <a:pPr eaLnBrk="0" hangingPunct="0">
              <a:lnSpc>
                <a:spcPct val="160000"/>
              </a:lnSpc>
            </a:pPr>
            <a:r>
              <a:rPr lang="en-US" altLang="zh-CN" sz="2400" b="1" dirty="0">
                <a:latin typeface="Times New Roman" panose="02020603050405020304" pitchFamily="18" charset="0"/>
                <a:ea typeface="SimSun" panose="02010600030101010101" pitchFamily="2" charset="-122"/>
              </a:rPr>
              <a:t>b.</a:t>
            </a:r>
            <a:r>
              <a:rPr lang="zh-CN" altLang="en-US" sz="2400" b="1" dirty="0">
                <a:latin typeface="Times New Roman" panose="02020603050405020304" pitchFamily="18" charset="0"/>
                <a:ea typeface="SimSun" panose="02010600030101010101" pitchFamily="2" charset="-122"/>
              </a:rPr>
              <a:t>两端出芽</a:t>
            </a:r>
            <a:endParaRPr lang="zh-CN" altLang="en-US" sz="2400" b="1" dirty="0">
              <a:latin typeface="Times New Roman" panose="02020603050405020304" pitchFamily="18" charset="0"/>
              <a:ea typeface="SimSun" panose="02010600030101010101" pitchFamily="2" charset="-122"/>
            </a:endParaRPr>
          </a:p>
          <a:p>
            <a:pPr eaLnBrk="0" hangingPunct="0">
              <a:lnSpc>
                <a:spcPct val="160000"/>
              </a:lnSpc>
            </a:pPr>
            <a:r>
              <a:rPr lang="en-US" altLang="zh-CN" sz="2400" b="1" dirty="0">
                <a:latin typeface="Times New Roman" panose="02020603050405020304" pitchFamily="18" charset="0"/>
                <a:ea typeface="SimSun" panose="02010600030101010101" pitchFamily="2" charset="-122"/>
              </a:rPr>
              <a:t>c.</a:t>
            </a:r>
            <a:r>
              <a:rPr lang="zh-CN" altLang="en-US" sz="2400" b="1" dirty="0">
                <a:latin typeface="Times New Roman" panose="02020603050405020304" pitchFamily="18" charset="0"/>
                <a:ea typeface="SimSun" panose="02010600030101010101" pitchFamily="2" charset="-122"/>
              </a:rPr>
              <a:t>三或</a:t>
            </a:r>
            <a:r>
              <a:rPr lang="zh-CN" altLang="en-US" sz="2400" b="1" dirty="0">
                <a:latin typeface="Times New Roman" panose="02020603050405020304" pitchFamily="18" charset="0"/>
                <a:ea typeface="SimSun" panose="02010600030101010101" pitchFamily="2" charset="-122"/>
              </a:rPr>
              <a:t>多边出芽</a:t>
            </a:r>
            <a:endParaRPr lang="zh-CN" altLang="en-US" sz="2400" b="1" dirty="0">
              <a:latin typeface="Times New Roman" panose="02020603050405020304" pitchFamily="18" charset="0"/>
              <a:ea typeface="SimSun" panose="02010600030101010101" pitchFamily="2" charset="-122"/>
            </a:endParaRPr>
          </a:p>
        </p:txBody>
      </p:sp>
      <p:sp>
        <p:nvSpPr>
          <p:cNvPr id="300039" name="Rectangle 7"/>
          <p:cNvSpPr/>
          <p:nvPr/>
        </p:nvSpPr>
        <p:spPr>
          <a:xfrm>
            <a:off x="611188" y="1511300"/>
            <a:ext cx="2022475" cy="457200"/>
          </a:xfrm>
          <a:prstGeom prst="rect">
            <a:avLst/>
          </a:prstGeom>
          <a:noFill/>
          <a:ln w="12700">
            <a:noFill/>
          </a:ln>
        </p:spPr>
        <p:txBody>
          <a:bodyPr wrap="none">
            <a:spAutoFit/>
          </a:bodyPr>
          <a:p>
            <a:pPr eaLnBrk="0" hangingPunct="0"/>
            <a:r>
              <a:rPr lang="zh-CN" altLang="en-US" sz="2400" b="1" dirty="0">
                <a:solidFill>
                  <a:srgbClr val="FF0000"/>
                </a:solidFill>
                <a:latin typeface="Times New Roman" panose="02020603050405020304" pitchFamily="18" charset="0"/>
                <a:ea typeface="SimSun" panose="02010600030101010101" pitchFamily="2" charset="-122"/>
              </a:rPr>
              <a:t>芽殖的方式：</a:t>
            </a:r>
            <a:endParaRPr lang="zh-CN" altLang="en-US" sz="2400" b="1" dirty="0">
              <a:solidFill>
                <a:srgbClr val="FF0000"/>
              </a:solidFill>
              <a:latin typeface="Times New Roman" panose="02020603050405020304" pitchFamily="18" charset="0"/>
              <a:ea typeface="SimSun" panose="02010600030101010101" pitchFamily="2" charset="-122"/>
            </a:endParaRPr>
          </a:p>
        </p:txBody>
      </p:sp>
      <p:pic>
        <p:nvPicPr>
          <p:cNvPr id="35845" name="Picture 9" descr="面包酵母"/>
          <p:cNvPicPr>
            <a:picLocks noChangeAspect="1"/>
          </p:cNvPicPr>
          <p:nvPr/>
        </p:nvPicPr>
        <p:blipFill>
          <a:blip r:embed="rId1"/>
          <a:stretch>
            <a:fillRect/>
          </a:stretch>
        </p:blipFill>
        <p:spPr>
          <a:xfrm>
            <a:off x="5651500" y="4005263"/>
            <a:ext cx="2951163" cy="2698750"/>
          </a:xfrm>
          <a:prstGeom prst="rect">
            <a:avLst/>
          </a:prstGeom>
          <a:noFill/>
          <a:ln w="9525">
            <a:noFill/>
          </a:ln>
        </p:spPr>
      </p:pic>
      <p:pic>
        <p:nvPicPr>
          <p:cNvPr id="35846" name="Picture 13" descr="一群酵母菌"/>
          <p:cNvPicPr>
            <a:picLocks noChangeAspect="1"/>
          </p:cNvPicPr>
          <p:nvPr/>
        </p:nvPicPr>
        <p:blipFill>
          <a:blip r:embed="rId2"/>
          <a:stretch>
            <a:fillRect/>
          </a:stretch>
        </p:blipFill>
        <p:spPr>
          <a:xfrm>
            <a:off x="5651500" y="333375"/>
            <a:ext cx="2881313" cy="3600450"/>
          </a:xfrm>
          <a:prstGeom prst="rect">
            <a:avLst/>
          </a:prstGeom>
          <a:noFill/>
          <a:ln w="9525">
            <a:noFill/>
          </a:ln>
        </p:spPr>
      </p:pic>
      <p:sp>
        <p:nvSpPr>
          <p:cNvPr id="35847" name="Text Box 14"/>
          <p:cNvSpPr txBox="1"/>
          <p:nvPr/>
        </p:nvSpPr>
        <p:spPr>
          <a:xfrm>
            <a:off x="611188" y="3213100"/>
            <a:ext cx="4968875" cy="3054350"/>
          </a:xfrm>
          <a:prstGeom prst="rect">
            <a:avLst/>
          </a:prstGeom>
          <a:noFill/>
          <a:ln w="9525">
            <a:noFill/>
          </a:ln>
        </p:spPr>
        <p:txBody>
          <a:bodyPr>
            <a:spAutoFit/>
          </a:bodyPr>
          <a:p>
            <a:pPr>
              <a:lnSpc>
                <a:spcPct val="135000"/>
              </a:lnSpc>
            </a:pPr>
            <a:r>
              <a:rPr lang="en-US" altLang="zh-CN" b="1" dirty="0">
                <a:solidFill>
                  <a:srgbClr val="FF3300"/>
                </a:solidFill>
                <a:latin typeface="Arial" panose="020B0604020202020204" pitchFamily="34" charset="0"/>
                <a:ea typeface="SimSun" panose="02010600030101010101" pitchFamily="2" charset="-122"/>
              </a:rPr>
              <a:t>   </a:t>
            </a:r>
            <a:r>
              <a:rPr lang="zh-CN" altLang="en-US" sz="2400" b="1" dirty="0">
                <a:solidFill>
                  <a:srgbClr val="FF3300"/>
                </a:solidFill>
                <a:latin typeface="SimSun" panose="02010600030101010101" pitchFamily="2" charset="-122"/>
                <a:ea typeface="SimSun" panose="02010600030101010101" pitchFamily="2" charset="-122"/>
              </a:rPr>
              <a:t>芽殖</a:t>
            </a:r>
            <a:r>
              <a:rPr lang="zh-CN" altLang="en-US" sz="2400" b="1" dirty="0">
                <a:latin typeface="SimSun" panose="02010600030101010101" pitchFamily="2" charset="-122"/>
                <a:ea typeface="SimSun" panose="02010600030101010101" pitchFamily="2" charset="-122"/>
              </a:rPr>
              <a:t>是酵母菌进行</a:t>
            </a:r>
            <a:r>
              <a:rPr lang="zh-CN" altLang="en-US" sz="2400" b="1" dirty="0">
                <a:solidFill>
                  <a:srgbClr val="0000FF"/>
                </a:solidFill>
                <a:latin typeface="SimSun" panose="02010600030101010101" pitchFamily="2" charset="-122"/>
                <a:ea typeface="SimSun" panose="02010600030101010101" pitchFamily="2" charset="-122"/>
              </a:rPr>
              <a:t>无性繁殖的主要方式</a:t>
            </a:r>
            <a:r>
              <a:rPr lang="zh-CN" altLang="en-US" sz="2400" b="1" dirty="0">
                <a:latin typeface="SimSun" panose="02010600030101010101" pitchFamily="2" charset="-122"/>
                <a:ea typeface="SimSun" panose="02010600030101010101" pitchFamily="2" charset="-122"/>
              </a:rPr>
              <a:t>。</a:t>
            </a:r>
            <a:endParaRPr lang="zh-CN" altLang="en-US" sz="2400" b="1" dirty="0">
              <a:latin typeface="SimSun" panose="02010600030101010101" pitchFamily="2" charset="-122"/>
              <a:ea typeface="SimSun" panose="02010600030101010101" pitchFamily="2" charset="-122"/>
            </a:endParaRPr>
          </a:p>
          <a:p>
            <a:pPr>
              <a:lnSpc>
                <a:spcPct val="135000"/>
              </a:lnSpc>
            </a:pPr>
            <a:r>
              <a:rPr lang="zh-CN" altLang="en-US" sz="2400" b="1" dirty="0">
                <a:latin typeface="SimSun" panose="02010600030101010101" pitchFamily="2" charset="-122"/>
                <a:ea typeface="SimSun" panose="02010600030101010101" pitchFamily="2" charset="-122"/>
              </a:rPr>
              <a:t>   成熟的酵母菌细胞，先长出一个小芽，芽细胞长到一定程度，脱离母细胞继续生长，尔后再形成新个体。</a:t>
            </a:r>
            <a:endParaRPr lang="zh-CN" altLang="en-US" sz="2400" dirty="0">
              <a:latin typeface="SimSun" panose="02010600030101010101" pitchFamily="2" charset="-122"/>
              <a:ea typeface="SimSun" panose="02010600030101010101" pitchFamily="2" charset="-122"/>
            </a:endParaRPr>
          </a:p>
        </p:txBody>
      </p:sp>
      <p:pic>
        <p:nvPicPr>
          <p:cNvPr id="2" name="图片 1"/>
          <p:cNvPicPr>
            <a:picLocks noChangeAspect="1"/>
          </p:cNvPicPr>
          <p:nvPr/>
        </p:nvPicPr>
        <p:blipFill>
          <a:blip r:embed="rId3"/>
          <a:stretch>
            <a:fillRect/>
          </a:stretch>
        </p:blipFill>
        <p:spPr>
          <a:xfrm>
            <a:off x="690880" y="6381115"/>
            <a:ext cx="6943725" cy="3276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0039"/>
                                        </p:tgtEl>
                                        <p:attrNameLst>
                                          <p:attrName>style.visibility</p:attrName>
                                        </p:attrNameLst>
                                      </p:cBhvr>
                                      <p:to>
                                        <p:strVal val="visible"/>
                                      </p:to>
                                    </p:set>
                                    <p:anim calcmode="lin" valueType="num">
                                      <p:cBhvr additive="base">
                                        <p:cTn id="7" dur="500" fill="hold"/>
                                        <p:tgtEl>
                                          <p:spTgt spid="300039"/>
                                        </p:tgtEl>
                                        <p:attrNameLst>
                                          <p:attrName>ppt_x</p:attrName>
                                        </p:attrNameLst>
                                      </p:cBhvr>
                                      <p:tavLst>
                                        <p:tav tm="0">
                                          <p:val>
                                            <p:strVal val="0-#ppt_w/2"/>
                                          </p:val>
                                        </p:tav>
                                        <p:tav tm="100000">
                                          <p:val>
                                            <p:strVal val="#ppt_x"/>
                                          </p:val>
                                        </p:tav>
                                      </p:tavLst>
                                    </p:anim>
                                    <p:anim calcmode="lin" valueType="num">
                                      <p:cBhvr additive="base">
                                        <p:cTn id="8" dur="500" fill="hold"/>
                                        <p:tgtEl>
                                          <p:spTgt spid="3000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0038"/>
                                        </p:tgtEl>
                                        <p:attrNameLst>
                                          <p:attrName>style.visibility</p:attrName>
                                        </p:attrNameLst>
                                      </p:cBhvr>
                                      <p:to>
                                        <p:strVal val="visible"/>
                                      </p:to>
                                    </p:set>
                                    <p:anim calcmode="lin" valueType="num">
                                      <p:cBhvr additive="base">
                                        <p:cTn id="13" dur="500" fill="hold"/>
                                        <p:tgtEl>
                                          <p:spTgt spid="300038"/>
                                        </p:tgtEl>
                                        <p:attrNameLst>
                                          <p:attrName>ppt_x</p:attrName>
                                        </p:attrNameLst>
                                      </p:cBhvr>
                                      <p:tavLst>
                                        <p:tav tm="0">
                                          <p:val>
                                            <p:strVal val="0-#ppt_w/2"/>
                                          </p:val>
                                        </p:tav>
                                        <p:tav tm="100000">
                                          <p:val>
                                            <p:strVal val="#ppt_x"/>
                                          </p:val>
                                        </p:tav>
                                      </p:tavLst>
                                    </p:anim>
                                    <p:anim calcmode="lin" valueType="num">
                                      <p:cBhvr additive="base">
                                        <p:cTn id="14" dur="500" fill="hold"/>
                                        <p:tgtEl>
                                          <p:spTgt spid="3000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8" grpId="0"/>
      <p:bldP spid="3000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12140" y="1557020"/>
            <a:ext cx="7075170" cy="5196840"/>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Picture 2" descr="假菌丝"/>
          <p:cNvPicPr>
            <a:picLocks noChangeAspect="1"/>
          </p:cNvPicPr>
          <p:nvPr/>
        </p:nvPicPr>
        <p:blipFill>
          <a:blip r:embed="rId1"/>
          <a:stretch>
            <a:fillRect/>
          </a:stretch>
        </p:blipFill>
        <p:spPr>
          <a:xfrm>
            <a:off x="6156325" y="3141663"/>
            <a:ext cx="2641600" cy="3352800"/>
          </a:xfrm>
          <a:prstGeom prst="rect">
            <a:avLst/>
          </a:prstGeom>
          <a:noFill/>
          <a:ln w="38100">
            <a:noFill/>
          </a:ln>
        </p:spPr>
      </p:pic>
      <p:sp>
        <p:nvSpPr>
          <p:cNvPr id="39939" name="Rectangle 3"/>
          <p:cNvSpPr>
            <a:spLocks noGrp="1"/>
          </p:cNvSpPr>
          <p:nvPr>
            <p:ph type="title"/>
          </p:nvPr>
        </p:nvSpPr>
        <p:spPr>
          <a:xfrm>
            <a:off x="901700" y="620713"/>
            <a:ext cx="1901825" cy="760412"/>
          </a:xfrm>
          <a:solidFill>
            <a:schemeClr val="bg1">
              <a:alpha val="100000"/>
            </a:schemeClr>
          </a:solidFill>
          <a:ln>
            <a:solidFill>
              <a:srgbClr val="660033">
                <a:alpha val="100000"/>
              </a:srgbClr>
            </a:solidFill>
            <a:miter/>
          </a:ln>
        </p:spPr>
        <p:txBody>
          <a:bodyPr vert="horz" wrap="square" lIns="91440" tIns="45720" rIns="91440" bIns="45720" anchor="b" anchorCtr="0"/>
          <a:p>
            <a:r>
              <a:rPr lang="zh-CN" altLang="en-US" sz="2800" dirty="0">
                <a:ea typeface="楷体_GB2312" pitchFamily="49" charset="-122"/>
              </a:rPr>
              <a:t>假菌丝</a:t>
            </a:r>
            <a:r>
              <a:rPr lang="en-US" altLang="zh-CN" sz="2800" dirty="0">
                <a:ea typeface="楷体_GB2312" pitchFamily="49" charset="-122"/>
              </a:rPr>
              <a:t>:</a:t>
            </a:r>
            <a:r>
              <a:rPr lang="en-US" altLang="zh-CN" sz="3200" dirty="0">
                <a:solidFill>
                  <a:srgbClr val="FFCC00"/>
                </a:solidFill>
                <a:ea typeface="_x000B__x000C_"/>
              </a:rPr>
              <a:t>               </a:t>
            </a:r>
            <a:endParaRPr lang="en-US" altLang="zh-CN" sz="3200" dirty="0">
              <a:solidFill>
                <a:srgbClr val="FFCC00"/>
              </a:solidFill>
              <a:ea typeface="_x000B__x000C_"/>
            </a:endParaRPr>
          </a:p>
        </p:txBody>
      </p:sp>
      <p:pic>
        <p:nvPicPr>
          <p:cNvPr id="39940" name="Picture 4" descr="假菌丝的形成"/>
          <p:cNvPicPr>
            <a:picLocks noChangeAspect="1"/>
          </p:cNvPicPr>
          <p:nvPr/>
        </p:nvPicPr>
        <p:blipFill>
          <a:blip r:embed="rId2"/>
          <a:stretch>
            <a:fillRect/>
          </a:stretch>
        </p:blipFill>
        <p:spPr>
          <a:xfrm>
            <a:off x="611188" y="3716338"/>
            <a:ext cx="5486400" cy="2316162"/>
          </a:xfrm>
          <a:prstGeom prst="rect">
            <a:avLst/>
          </a:prstGeom>
          <a:noFill/>
          <a:ln w="28575" cap="flat" cmpd="sng">
            <a:solidFill>
              <a:srgbClr val="FF0000"/>
            </a:solidFill>
            <a:prstDash val="solid"/>
            <a:miter/>
            <a:headEnd type="none" w="med" len="med"/>
            <a:tailEnd type="none" w="med" len="med"/>
          </a:ln>
        </p:spPr>
      </p:pic>
      <p:sp>
        <p:nvSpPr>
          <p:cNvPr id="39941" name="Text Box 5"/>
          <p:cNvSpPr txBox="1"/>
          <p:nvPr/>
        </p:nvSpPr>
        <p:spPr>
          <a:xfrm>
            <a:off x="827088" y="1916113"/>
            <a:ext cx="7775575" cy="1552575"/>
          </a:xfrm>
          <a:prstGeom prst="rect">
            <a:avLst/>
          </a:prstGeom>
          <a:noFill/>
          <a:ln w="9525">
            <a:noFill/>
          </a:ln>
        </p:spPr>
        <p:txBody>
          <a:bodyPr>
            <a:spAutoFit/>
          </a:bodyPr>
          <a:p>
            <a:pPr>
              <a:spcBef>
                <a:spcPct val="30000"/>
              </a:spcBef>
            </a:pPr>
            <a:r>
              <a:rPr lang="en-US" altLang="zh-CN" sz="2400" b="1" dirty="0">
                <a:latin typeface="Times New Roman" panose="02020603050405020304" pitchFamily="18" charset="0"/>
                <a:ea typeface="楷体_GB2312" pitchFamily="49" charset="-122"/>
              </a:rPr>
              <a:t>    </a:t>
            </a:r>
            <a:r>
              <a:rPr lang="zh-CN" altLang="en-US" sz="2400" b="1" dirty="0">
                <a:latin typeface="Times New Roman" panose="02020603050405020304" pitchFamily="18" charset="0"/>
                <a:ea typeface="楷体_GB2312" pitchFamily="49" charset="-122"/>
              </a:rPr>
              <a:t>有的酵母菌进行芽殖后，长大的子细胞不与母细胞立即分离，并继续出芽，细胞成串排列，这种菌丝状的细胞串就称为假菌丝。假菌丝的各细胞间仅以狭小的面积相连，呈藕节状。</a:t>
            </a:r>
            <a:endParaRPr lang="zh-CN" altLang="en-US" sz="2400" b="1" dirty="0">
              <a:latin typeface="Times New Roman" panose="02020603050405020304" pitchFamily="18" charset="0"/>
              <a:ea typeface="SimSun" panose="02010600030101010101" pitchFamily="2" charset="-122"/>
            </a:endParaRPr>
          </a:p>
        </p:txBody>
      </p:sp>
      <p:pic>
        <p:nvPicPr>
          <p:cNvPr id="359430" name="Picture 6"/>
          <p:cNvPicPr>
            <a:picLocks noChangeAspect="1"/>
          </p:cNvPicPr>
          <p:nvPr/>
        </p:nvPicPr>
        <p:blipFill>
          <a:blip r:embed="rId3"/>
          <a:stretch>
            <a:fillRect/>
          </a:stretch>
        </p:blipFill>
        <p:spPr>
          <a:xfrm>
            <a:off x="5715000" y="0"/>
            <a:ext cx="3429000" cy="1927225"/>
          </a:xfrm>
          <a:prstGeom prst="rect">
            <a:avLst/>
          </a:prstGeom>
          <a:noFill/>
          <a:ln w="28575" cap="flat" cmpd="sng">
            <a:solidFill>
              <a:srgbClr val="FF0000"/>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59430"/>
                                        </p:tgtEl>
                                        <p:attrNameLst>
                                          <p:attrName>style.visibility</p:attrName>
                                        </p:attrNameLst>
                                      </p:cBhvr>
                                      <p:to>
                                        <p:strVal val="visible"/>
                                      </p:to>
                                    </p:set>
                                    <p:anim calcmode="lin" valueType="num">
                                      <p:cBhvr additive="base">
                                        <p:cTn id="7" dur="500" fill="hold"/>
                                        <p:tgtEl>
                                          <p:spTgt spid="359430"/>
                                        </p:tgtEl>
                                        <p:attrNameLst>
                                          <p:attrName>ppt_x</p:attrName>
                                        </p:attrNameLst>
                                      </p:cBhvr>
                                      <p:tavLst>
                                        <p:tav tm="0">
                                          <p:val>
                                            <p:strVal val="1+#ppt_w/2"/>
                                          </p:val>
                                        </p:tav>
                                        <p:tav tm="100000">
                                          <p:val>
                                            <p:strVal val="#ppt_x"/>
                                          </p:val>
                                        </p:tav>
                                      </p:tavLst>
                                    </p:anim>
                                    <p:anim calcmode="lin" valueType="num">
                                      <p:cBhvr additive="base">
                                        <p:cTn id="8" dur="500" fill="hold"/>
                                        <p:tgtEl>
                                          <p:spTgt spid="359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Rectangle 8"/>
          <p:cNvSpPr/>
          <p:nvPr/>
        </p:nvSpPr>
        <p:spPr>
          <a:xfrm>
            <a:off x="5795645" y="3013710"/>
            <a:ext cx="3389630" cy="829945"/>
          </a:xfrm>
          <a:prstGeom prst="rect">
            <a:avLst/>
          </a:prstGeom>
          <a:noFill/>
          <a:ln w="9525">
            <a:noFill/>
          </a:ln>
        </p:spPr>
        <p:txBody>
          <a:bodyPr wrap="square">
            <a:spAutoFit/>
          </a:bodyPr>
          <a:p>
            <a:pPr algn="ctr"/>
            <a:r>
              <a:rPr lang="zh-CN" altLang="en-US" sz="2400" b="1" dirty="0">
                <a:solidFill>
                  <a:srgbClr val="FF3300"/>
                </a:solidFill>
                <a:latin typeface="Times New Roman" panose="02020603050405020304" pitchFamily="18" charset="0"/>
                <a:ea typeface="楷体_GB2312" pitchFamily="49" charset="-122"/>
              </a:rPr>
              <a:t>有的酵母能在假菌丝的顶端产生厚垣孢子</a:t>
            </a:r>
            <a:endParaRPr lang="zh-CN" altLang="en-US" sz="2400" b="1" dirty="0">
              <a:solidFill>
                <a:srgbClr val="FF3300"/>
              </a:solidFill>
              <a:latin typeface="Times New Roman" panose="02020603050405020304" pitchFamily="18" charset="0"/>
              <a:ea typeface="楷体_GB2312" pitchFamily="49" charset="-122"/>
            </a:endParaRPr>
          </a:p>
        </p:txBody>
      </p:sp>
      <p:pic>
        <p:nvPicPr>
          <p:cNvPr id="2" name="图片 1"/>
          <p:cNvPicPr>
            <a:picLocks noChangeAspect="1"/>
          </p:cNvPicPr>
          <p:nvPr/>
        </p:nvPicPr>
        <p:blipFill>
          <a:blip r:embed="rId1"/>
          <a:stretch>
            <a:fillRect/>
          </a:stretch>
        </p:blipFill>
        <p:spPr>
          <a:xfrm>
            <a:off x="107950" y="1557020"/>
            <a:ext cx="5591175" cy="3514725"/>
          </a:xfrm>
          <a:prstGeom prst="rect">
            <a:avLst/>
          </a:prstGeom>
        </p:spPr>
      </p:pic>
      <p:pic>
        <p:nvPicPr>
          <p:cNvPr id="3" name="Picture 6" descr="Image Bank: ./images/init_images\120MIKE.JPG"/>
          <p:cNvPicPr>
            <a:picLocks noChangeAspect="1"/>
          </p:cNvPicPr>
          <p:nvPr/>
        </p:nvPicPr>
        <p:blipFill>
          <a:blip r:embed="rId2"/>
          <a:stretch>
            <a:fillRect/>
          </a:stretch>
        </p:blipFill>
        <p:spPr>
          <a:xfrm>
            <a:off x="4932045" y="4004945"/>
            <a:ext cx="4188460" cy="2781935"/>
          </a:xfrm>
          <a:prstGeom prst="rect">
            <a:avLst/>
          </a:prstGeom>
          <a:noFill/>
          <a:ln w="38100" cap="flat" cmpd="sng">
            <a:solidFill>
              <a:srgbClr val="FF0000"/>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4371" name="Rectangle 3"/>
          <p:cNvSpPr>
            <a:spLocks noChangeArrowheads="1"/>
          </p:cNvSpPr>
          <p:nvPr/>
        </p:nvSpPr>
        <p:spPr bwMode="auto">
          <a:xfrm>
            <a:off x="395605" y="1409700"/>
            <a:ext cx="8295005" cy="5259070"/>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  </a:t>
            </a:r>
            <a:r>
              <a:rPr kumimoji="0" lang="en-US" altLang="zh-CN"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2</a:t>
            </a:r>
            <a:r>
              <a:rPr kumimoji="0" lang="zh-CN" altLang="en-US"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、裂殖：</a:t>
            </a:r>
            <a:r>
              <a:rPr kumimoji="0"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rPr>
              <a:t>少数种类的酵母菌与细菌一样，借细胞横分裂而繁殖。</a:t>
            </a:r>
            <a:endParaRPr kumimoji="0"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40000"/>
              </a:lnSpc>
              <a:spcBef>
                <a:spcPct val="0"/>
              </a:spcBef>
              <a:spcAft>
                <a:spcPct val="0"/>
              </a:spcAft>
              <a:buClr>
                <a:srgbClr val="00FFFF"/>
              </a:buClr>
              <a:buSzTx/>
              <a:buFont typeface="Wingdings" panose="05000000000000000000" pitchFamily="2" charset="2"/>
              <a:buNone/>
              <a:defRPr/>
            </a:pPr>
            <a:r>
              <a:rPr kumimoji="0" lang="zh-CN" altLang="en-US"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 </a:t>
            </a:r>
            <a:r>
              <a:rPr kumimoji="0" lang="zh-CN" altLang="en-US" sz="2400" b="1" i="0" u="none" strike="noStrike" kern="1200" cap="none" spc="0" normalizeH="0" baseline="0" noProof="0" dirty="0" smtClean="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 </a:t>
            </a:r>
            <a:r>
              <a:rPr kumimoji="0" lang="en-US" altLang="zh-CN" sz="2400" b="1" i="0" u="none" strike="noStrike" kern="1200" cap="none" spc="0" normalizeH="0" baseline="0" noProof="0" dirty="0" smtClean="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3</a:t>
            </a:r>
            <a:r>
              <a:rPr kumimoji="0" lang="zh-CN" altLang="en-US"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a:t>
            </a:r>
            <a:r>
              <a:rPr kumimoji="0" lang="zh-CN" alt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SimSun" panose="02010600030101010101" pitchFamily="2" charset="-122"/>
                <a:ea typeface="SimSun" panose="02010600030101010101" pitchFamily="2" charset="-122"/>
                <a:cs typeface="Arial" panose="020B0604020202020204" pitchFamily="34" charset="0"/>
              </a:rPr>
              <a:t>芽裂：</a:t>
            </a: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SimSun" panose="02010600030101010101" pitchFamily="2" charset="-122"/>
                <a:ea typeface="SimSun" panose="02010600030101010101" pitchFamily="2" charset="-122"/>
                <a:cs typeface="Arial" panose="020B0604020202020204" pitchFamily="34" charset="0"/>
              </a:rPr>
              <a:t>母细胞总在一端出芽，同时在芽基处又形成隔膜，这种在出芽的同时又产生横隔的方式为芽裂或半裂殖。 </a:t>
            </a:r>
            <a:endParaRPr kumimoji="0" lang="zh-CN" altLang="en-US"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40000"/>
              </a:lnSpc>
              <a:spcBef>
                <a:spcPct val="0"/>
              </a:spcBef>
              <a:spcAft>
                <a:spcPct val="0"/>
              </a:spcAft>
              <a:buClr>
                <a:srgbClr val="00FFFF"/>
              </a:buClr>
              <a:buSzTx/>
              <a:buFont typeface="Wingdings" panose="05000000000000000000" pitchFamily="2" charset="2"/>
              <a:buNone/>
              <a:defRPr/>
            </a:pPr>
            <a:r>
              <a:rPr kumimoji="0" lang="zh-CN" altLang="en-US" sz="2400" b="1" i="0" u="none" strike="noStrike" kern="1200" cap="none" spc="0" normalizeH="0" baseline="0" noProof="0" dirty="0">
                <a:ln>
                  <a:noFill/>
                </a:ln>
                <a:solidFill>
                  <a:srgbClr val="FF3300"/>
                </a:solidFill>
                <a:effectLst/>
                <a:uLnTx/>
                <a:uFillTx/>
                <a:latin typeface="SimSun" panose="02010600030101010101" pitchFamily="2" charset="-122"/>
                <a:ea typeface="SimSun" panose="02010600030101010101" pitchFamily="2" charset="-122"/>
                <a:cs typeface="Arial" panose="020B0604020202020204" pitchFamily="34" charset="0"/>
              </a:rPr>
              <a:t>  </a:t>
            </a:r>
            <a:r>
              <a:rPr kumimoji="0" lang="en-US" altLang="zh-CN"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4</a:t>
            </a:r>
            <a:r>
              <a:rPr kumimoji="0" lang="zh-CN" altLang="en-US"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、无性孢子</a:t>
            </a:r>
            <a:r>
              <a:rPr kumimoji="0" lang="en-US" altLang="zh-CN"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a:t>
            </a:r>
            <a:endParaRPr kumimoji="0" lang="en-US" altLang="zh-CN"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40000"/>
              </a:lnSpc>
              <a:spcBef>
                <a:spcPct val="0"/>
              </a:spcBef>
              <a:spcAft>
                <a:spcPct val="0"/>
              </a:spcAft>
              <a:buClr>
                <a:srgbClr val="00FFFF"/>
              </a:buClr>
              <a:buSzTx/>
              <a:buFont typeface="Wingdings" panose="05000000000000000000" pitchFamily="2" charset="2"/>
              <a:buNone/>
              <a:defRPr/>
            </a:pPr>
            <a:r>
              <a:rPr kumimoji="0" lang="zh-CN" altLang="en-US" sz="2400" b="1" i="0" u="none" strike="noStrike" kern="1200" cap="none" spc="0" normalizeH="0" baseline="0" noProof="0" dirty="0">
                <a:ln>
                  <a:noFill/>
                </a:ln>
                <a:solidFill>
                  <a:srgbClr val="FF0000"/>
                </a:solidFill>
                <a:effectLst/>
                <a:uLnTx/>
                <a:uFillTx/>
                <a:latin typeface="SimSun" panose="02010600030101010101" pitchFamily="2" charset="-122"/>
                <a:ea typeface="SimSun" panose="02010600030101010101" pitchFamily="2" charset="-122"/>
                <a:cs typeface="Arial" panose="020B0604020202020204" pitchFamily="34" charset="0"/>
              </a:rPr>
              <a:t>   </a:t>
            </a:r>
            <a:r>
              <a:rPr kumimoji="0" lang="zh-CN" altLang="en-US" sz="2400" b="1" i="0" u="none" strike="noStrike" kern="1200" cap="none" spc="0" normalizeH="0" baseline="0" noProof="0" dirty="0">
                <a:ln>
                  <a:noFill/>
                </a:ln>
                <a:solidFill>
                  <a:srgbClr val="0000FF"/>
                </a:solidFill>
                <a:effectLst/>
                <a:uLnTx/>
                <a:uFillTx/>
                <a:latin typeface="SimSun" panose="02010600030101010101" pitchFamily="2" charset="-122"/>
                <a:ea typeface="SimSun" panose="02010600030101010101" pitchFamily="2" charset="-122"/>
                <a:cs typeface="Arial" panose="020B0604020202020204" pitchFamily="34" charset="0"/>
              </a:rPr>
              <a:t>掷孢子：</a:t>
            </a:r>
            <a:r>
              <a:rPr kumimoji="1"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rPr>
              <a:t>掷孢子是掷孢酵母属等少数酵母菌产生的无性孢子，外形呈肾状。</a:t>
            </a:r>
            <a:r>
              <a:rPr kumimoji="0"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rPr>
              <a:t> </a:t>
            </a:r>
            <a:endParaRPr kumimoji="0"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endParaRPr>
          </a:p>
          <a:p>
            <a:pPr marL="0" marR="0" lvl="0" indent="0" algn="l" defTabSz="914400" rtl="0" eaLnBrk="1" fontAlgn="base" latinLnBrk="0" hangingPunct="1">
              <a:lnSpc>
                <a:spcPct val="140000"/>
              </a:lnSpc>
              <a:spcBef>
                <a:spcPct val="0"/>
              </a:spcBef>
              <a:spcAft>
                <a:spcPct val="0"/>
              </a:spcAft>
              <a:buClr>
                <a:srgbClr val="00FFFF"/>
              </a:buClr>
              <a:buSzTx/>
              <a:buFont typeface="Wingdings" panose="05000000000000000000" pitchFamily="2" charset="2"/>
              <a:buNone/>
              <a:defRPr/>
            </a:pPr>
            <a:r>
              <a:rPr kumimoji="0"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rPr>
              <a:t>   </a:t>
            </a:r>
            <a:r>
              <a:rPr kumimoji="0" lang="zh-CN" altLang="en-US" sz="2400" b="1" i="0" u="none" strike="noStrike" kern="1200" cap="none" spc="0" normalizeH="0" baseline="0" noProof="0" dirty="0">
                <a:ln>
                  <a:noFill/>
                </a:ln>
                <a:solidFill>
                  <a:srgbClr val="0000FF"/>
                </a:solidFill>
                <a:effectLst/>
                <a:uLnTx/>
                <a:uFillTx/>
                <a:latin typeface="SimSun" panose="02010600030101010101" pitchFamily="2" charset="-122"/>
                <a:ea typeface="SimSun" panose="02010600030101010101" pitchFamily="2" charset="-122"/>
                <a:cs typeface="Arial" panose="020B0604020202020204" pitchFamily="34" charset="0"/>
              </a:rPr>
              <a:t>厚垣孢子：</a:t>
            </a:r>
            <a:r>
              <a:rPr kumimoji="1"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rPr>
              <a:t>有的酵母能在假菌丝的顶端产生厚垣孢子</a:t>
            </a:r>
            <a:r>
              <a:rPr kumimoji="1" lang="en-US" altLang="zh-CN" sz="2400" b="1" noProof="0" dirty="0">
                <a:ln>
                  <a:noFill/>
                </a:ln>
                <a:effectLst/>
                <a:uLnTx/>
                <a:uFillTx/>
                <a:latin typeface="SimSun" panose="02010600030101010101" pitchFamily="2" charset="-122"/>
                <a:ea typeface="SimSun" panose="02010600030101010101" pitchFamily="2" charset="-122"/>
                <a:cs typeface="Arial" panose="020B0604020202020204" pitchFamily="34" charset="0"/>
                <a:sym typeface="+mn-ea"/>
              </a:rPr>
              <a:t>，</a:t>
            </a:r>
            <a:r>
              <a:rPr kumimoji="1" lang="en-US" altLang="zh-CN" sz="2400" b="1" i="0" u="none" strike="noStrike" kern="1200" cap="none" spc="0" normalizeH="0" baseline="0" noProof="0" dirty="0">
                <a:ln>
                  <a:noFill/>
                </a:ln>
                <a:solidFill>
                  <a:srgbClr val="00B0F0"/>
                </a:solidFill>
                <a:effectLst/>
                <a:uLnTx/>
                <a:uFillTx/>
                <a:latin typeface="SimSun" panose="02010600030101010101" pitchFamily="2" charset="-122"/>
                <a:ea typeface="SimSun" panose="02010600030101010101" pitchFamily="2" charset="-122"/>
                <a:cs typeface="Arial" panose="020B0604020202020204" pitchFamily="34" charset="0"/>
              </a:rPr>
              <a:t>壁厚，寿命长，能抗御不良外界环境，环境条件适宜时，可以萌发重新长出菌丝</a:t>
            </a:r>
            <a:r>
              <a:rPr kumimoji="1"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rPr>
              <a:t>。</a:t>
            </a:r>
            <a:endParaRPr kumimoji="1" lang="zh-CN" altLang="en-US" sz="2400" b="1" i="0" u="none" strike="noStrike" kern="1200" cap="none" spc="0" normalizeH="0" baseline="0" noProof="0" dirty="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Picture 3" descr="酵母繁殖a"/>
          <p:cNvPicPr>
            <a:picLocks noChangeAspect="1"/>
          </p:cNvPicPr>
          <p:nvPr/>
        </p:nvPicPr>
        <p:blipFill>
          <a:blip r:embed="rId1"/>
          <a:stretch>
            <a:fillRect/>
          </a:stretch>
        </p:blipFill>
        <p:spPr>
          <a:xfrm>
            <a:off x="755650" y="3575050"/>
            <a:ext cx="1730375" cy="1828800"/>
          </a:xfrm>
          <a:prstGeom prst="rect">
            <a:avLst/>
          </a:prstGeom>
          <a:noFill/>
          <a:ln w="12700" cap="flat" cmpd="sng">
            <a:solidFill>
              <a:srgbClr val="FFFF00"/>
            </a:solidFill>
            <a:prstDash val="solid"/>
            <a:miter/>
            <a:headEnd type="none" w="med" len="med"/>
            <a:tailEnd type="none" w="med" len="med"/>
          </a:ln>
        </p:spPr>
      </p:pic>
      <p:sp>
        <p:nvSpPr>
          <p:cNvPr id="40963" name="Rectangle 4"/>
          <p:cNvSpPr/>
          <p:nvPr/>
        </p:nvSpPr>
        <p:spPr>
          <a:xfrm>
            <a:off x="684213" y="5591175"/>
            <a:ext cx="2098675" cy="701675"/>
          </a:xfrm>
          <a:prstGeom prst="rect">
            <a:avLst/>
          </a:prstGeom>
          <a:noFill/>
          <a:ln w="9525">
            <a:noFill/>
          </a:ln>
        </p:spPr>
        <p:txBody>
          <a:bodyPr>
            <a:spAutoFit/>
          </a:bodyPr>
          <a:p>
            <a:r>
              <a:rPr lang="en-US" altLang="zh-CN" sz="2000" dirty="0">
                <a:solidFill>
                  <a:schemeClr val="tx2"/>
                </a:solidFill>
                <a:latin typeface="楷体_GB2312" pitchFamily="49" charset="-122"/>
                <a:ea typeface="楷体_GB2312" pitchFamily="49" charset="-122"/>
              </a:rPr>
              <a:t> </a:t>
            </a:r>
            <a:r>
              <a:rPr lang="zh-CN" altLang="en-US" sz="2000" b="1" dirty="0">
                <a:solidFill>
                  <a:srgbClr val="FF3300"/>
                </a:solidFill>
                <a:latin typeface="楷体_GB2312" pitchFamily="49" charset="-122"/>
                <a:ea typeface="楷体_GB2312" pitchFamily="49" charset="-122"/>
              </a:rPr>
              <a:t>酵母的二倍体营养体细胞</a:t>
            </a:r>
            <a:endParaRPr lang="zh-CN" altLang="en-US" sz="2000" b="1" dirty="0">
              <a:solidFill>
                <a:srgbClr val="FF3300"/>
              </a:solidFill>
              <a:latin typeface="楷体_GB2312" pitchFamily="49" charset="-122"/>
              <a:ea typeface="楷体_GB2312" pitchFamily="49" charset="-122"/>
            </a:endParaRPr>
          </a:p>
        </p:txBody>
      </p:sp>
      <p:pic>
        <p:nvPicPr>
          <p:cNvPr id="40964" name="Picture 5" descr="酵母繁殖b"/>
          <p:cNvPicPr>
            <a:picLocks noChangeAspect="1"/>
          </p:cNvPicPr>
          <p:nvPr/>
        </p:nvPicPr>
        <p:blipFill>
          <a:blip r:embed="rId2"/>
          <a:stretch>
            <a:fillRect/>
          </a:stretch>
        </p:blipFill>
        <p:spPr>
          <a:xfrm>
            <a:off x="3276600" y="3575050"/>
            <a:ext cx="1828800" cy="1828800"/>
          </a:xfrm>
          <a:prstGeom prst="rect">
            <a:avLst/>
          </a:prstGeom>
          <a:noFill/>
          <a:ln w="19050" cap="flat" cmpd="sng">
            <a:solidFill>
              <a:srgbClr val="FFFF00"/>
            </a:solidFill>
            <a:prstDash val="solid"/>
            <a:miter/>
            <a:headEnd type="none" w="med" len="med"/>
            <a:tailEnd type="none" w="med" len="med"/>
          </a:ln>
        </p:spPr>
      </p:pic>
      <p:pic>
        <p:nvPicPr>
          <p:cNvPr id="40965" name="Picture 6" descr="酵母繁殖c"/>
          <p:cNvPicPr>
            <a:picLocks noChangeAspect="1"/>
          </p:cNvPicPr>
          <p:nvPr/>
        </p:nvPicPr>
        <p:blipFill>
          <a:blip r:embed="rId3"/>
          <a:stretch>
            <a:fillRect/>
          </a:stretch>
        </p:blipFill>
        <p:spPr>
          <a:xfrm>
            <a:off x="6156325" y="3575050"/>
            <a:ext cx="1981200" cy="1887538"/>
          </a:xfrm>
          <a:prstGeom prst="rect">
            <a:avLst/>
          </a:prstGeom>
          <a:noFill/>
          <a:ln w="9525" cap="flat" cmpd="sng">
            <a:solidFill>
              <a:srgbClr val="FFFF00"/>
            </a:solidFill>
            <a:prstDash val="solid"/>
            <a:miter/>
            <a:headEnd type="none" w="med" len="med"/>
            <a:tailEnd type="none" w="med" len="med"/>
          </a:ln>
        </p:spPr>
      </p:pic>
      <p:sp>
        <p:nvSpPr>
          <p:cNvPr id="40966" name="Rectangle 7"/>
          <p:cNvSpPr/>
          <p:nvPr/>
        </p:nvSpPr>
        <p:spPr>
          <a:xfrm>
            <a:off x="2976563" y="5632450"/>
            <a:ext cx="2362200" cy="701675"/>
          </a:xfrm>
          <a:prstGeom prst="rect">
            <a:avLst/>
          </a:prstGeom>
          <a:noFill/>
          <a:ln w="9525">
            <a:noFill/>
          </a:ln>
        </p:spPr>
        <p:txBody>
          <a:bodyPr>
            <a:spAutoFit/>
          </a:bodyPr>
          <a:p>
            <a:r>
              <a:rPr lang="en-US" altLang="zh-CN" sz="2000" dirty="0">
                <a:solidFill>
                  <a:schemeClr val="tx2"/>
                </a:solidFill>
                <a:latin typeface="楷体_GB2312" pitchFamily="49" charset="-122"/>
                <a:ea typeface="楷体_GB2312" pitchFamily="49" charset="-122"/>
              </a:rPr>
              <a:t> </a:t>
            </a:r>
            <a:r>
              <a:rPr lang="zh-CN" altLang="en-US" sz="2000" b="1" dirty="0">
                <a:solidFill>
                  <a:srgbClr val="FF3300"/>
                </a:solidFill>
                <a:latin typeface="楷体_GB2312" pitchFamily="49" charset="-122"/>
                <a:ea typeface="楷体_GB2312" pitchFamily="49" charset="-122"/>
              </a:rPr>
              <a:t>减数分裂后产生四个单倍体的核</a:t>
            </a:r>
            <a:endParaRPr lang="zh-CN" altLang="en-US" sz="2000" b="1" dirty="0">
              <a:solidFill>
                <a:srgbClr val="FF3300"/>
              </a:solidFill>
              <a:latin typeface="楷体_GB2312" pitchFamily="49" charset="-122"/>
              <a:ea typeface="楷体_GB2312" pitchFamily="49" charset="-122"/>
            </a:endParaRPr>
          </a:p>
        </p:txBody>
      </p:sp>
      <p:sp>
        <p:nvSpPr>
          <p:cNvPr id="40967" name="Rectangle 8"/>
          <p:cNvSpPr/>
          <p:nvPr/>
        </p:nvSpPr>
        <p:spPr>
          <a:xfrm>
            <a:off x="5437188" y="5446713"/>
            <a:ext cx="3276600" cy="1006475"/>
          </a:xfrm>
          <a:prstGeom prst="rect">
            <a:avLst/>
          </a:prstGeom>
          <a:noFill/>
          <a:ln w="9525">
            <a:noFill/>
          </a:ln>
        </p:spPr>
        <p:txBody>
          <a:bodyPr>
            <a:spAutoFit/>
          </a:bodyPr>
          <a:p>
            <a:pPr>
              <a:spcBef>
                <a:spcPct val="50000"/>
              </a:spcBef>
              <a:buClr>
                <a:srgbClr val="FF9900"/>
              </a:buClr>
              <a:buSzPct val="60000"/>
              <a:buFont typeface="Wingdings 2" panose="05020102010507070707" pitchFamily="18" charset="2"/>
            </a:pPr>
            <a:r>
              <a:rPr lang="en-US" altLang="zh-CN" sz="2000" dirty="0">
                <a:latin typeface="楷体_GB2312" pitchFamily="49" charset="-122"/>
                <a:ea typeface="楷体_GB2312" pitchFamily="49" charset="-122"/>
              </a:rPr>
              <a:t> </a:t>
            </a:r>
            <a:r>
              <a:rPr lang="zh-CN" altLang="en-US" sz="2000" b="1" dirty="0">
                <a:solidFill>
                  <a:srgbClr val="FF3300"/>
                </a:solidFill>
                <a:latin typeface="楷体_GB2312" pitchFamily="49" charset="-122"/>
                <a:ea typeface="楷体_GB2312" pitchFamily="49" charset="-122"/>
              </a:rPr>
              <a:t>原细胞发育成子囊，里面有四个子囊孢子，将来发育成单倍体营养体细胞</a:t>
            </a:r>
            <a:endParaRPr lang="zh-CN" altLang="en-US" sz="2000" b="1" dirty="0">
              <a:solidFill>
                <a:srgbClr val="FF3300"/>
              </a:solidFill>
              <a:latin typeface="楷体_GB2312" pitchFamily="49" charset="-122"/>
              <a:ea typeface="楷体_GB2312" pitchFamily="49" charset="-122"/>
            </a:endParaRPr>
          </a:p>
        </p:txBody>
      </p:sp>
      <p:sp>
        <p:nvSpPr>
          <p:cNvPr id="40968" name="Rectangle 12"/>
          <p:cNvSpPr/>
          <p:nvPr/>
        </p:nvSpPr>
        <p:spPr>
          <a:xfrm>
            <a:off x="611188" y="1438275"/>
            <a:ext cx="7775575" cy="1919288"/>
          </a:xfrm>
          <a:prstGeom prst="rect">
            <a:avLst/>
          </a:prstGeom>
          <a:noFill/>
          <a:ln w="9525">
            <a:noFill/>
          </a:ln>
        </p:spPr>
        <p:txBody>
          <a:bodyPr>
            <a:spAutoFit/>
          </a:bodyPr>
          <a:p>
            <a:pPr>
              <a:lnSpc>
                <a:spcPct val="120000"/>
              </a:lnSpc>
            </a:pPr>
            <a:r>
              <a:rPr lang="en-US" altLang="zh-CN" sz="2800" b="1" dirty="0">
                <a:latin typeface="Times New Roman" panose="02020603050405020304" pitchFamily="18" charset="0"/>
                <a:ea typeface="SimSun" panose="02010600030101010101" pitchFamily="2" charset="-122"/>
              </a:rPr>
              <a:t>    </a:t>
            </a:r>
            <a:r>
              <a:rPr lang="zh-CN" altLang="en-US" sz="2400" b="1" dirty="0">
                <a:latin typeface="SimSun" panose="02010600030101010101" pitchFamily="2" charset="-122"/>
                <a:ea typeface="SimSun" panose="02010600030101010101" pitchFamily="2" charset="-122"/>
              </a:rPr>
              <a:t>形成</a:t>
            </a:r>
            <a:r>
              <a:rPr lang="zh-CN" altLang="en-US" sz="2400" b="1" dirty="0">
                <a:solidFill>
                  <a:srgbClr val="FF3300"/>
                </a:solidFill>
                <a:latin typeface="SimSun" panose="02010600030101010101" pitchFamily="2" charset="-122"/>
                <a:ea typeface="SimSun" panose="02010600030101010101" pitchFamily="2" charset="-122"/>
              </a:rPr>
              <a:t>子囊孢子：</a:t>
            </a:r>
            <a:r>
              <a:rPr lang="zh-CN" altLang="en-US" sz="2400" b="1" dirty="0">
                <a:latin typeface="SimSun" panose="02010600030101010101" pitchFamily="2" charset="-122"/>
                <a:ea typeface="SimSun" panose="02010600030101010101" pitchFamily="2" charset="-122"/>
              </a:rPr>
              <a:t>在合适的条件下</a:t>
            </a:r>
            <a:r>
              <a:rPr lang="zh-CN" altLang="en-US" sz="2400" b="1" dirty="0">
                <a:solidFill>
                  <a:srgbClr val="FF3300"/>
                </a:solidFill>
                <a:latin typeface="SimSun" panose="02010600030101010101" pitchFamily="2" charset="-122"/>
                <a:ea typeface="SimSun" panose="02010600030101010101" pitchFamily="2" charset="-122"/>
              </a:rPr>
              <a:t>接合子</a:t>
            </a:r>
            <a:r>
              <a:rPr lang="zh-CN" altLang="en-US" sz="2400" b="1" dirty="0">
                <a:latin typeface="SimSun" panose="02010600030101010101" pitchFamily="2" charset="-122"/>
                <a:ea typeface="SimSun" panose="02010600030101010101" pitchFamily="2" charset="-122"/>
              </a:rPr>
              <a:t>经</a:t>
            </a:r>
            <a:r>
              <a:rPr lang="zh-CN" altLang="en-US" sz="2400" b="1" dirty="0">
                <a:solidFill>
                  <a:srgbClr val="FF3300"/>
                </a:solidFill>
                <a:latin typeface="SimSun" panose="02010600030101010101" pitchFamily="2" charset="-122"/>
                <a:ea typeface="SimSun" panose="02010600030101010101" pitchFamily="2" charset="-122"/>
              </a:rPr>
              <a:t>减数分裂</a:t>
            </a:r>
            <a:r>
              <a:rPr lang="zh-CN" altLang="en-US" sz="2400" b="1" dirty="0">
                <a:latin typeface="SimSun" panose="02010600030101010101" pitchFamily="2" charset="-122"/>
                <a:ea typeface="SimSun" panose="02010600030101010101" pitchFamily="2" charset="-122"/>
              </a:rPr>
              <a:t>，双倍体核分裂为</a:t>
            </a:r>
            <a:r>
              <a:rPr lang="en-US" altLang="zh-CN" sz="2400" b="1" dirty="0">
                <a:latin typeface="SimSun" panose="02010600030101010101" pitchFamily="2" charset="-122"/>
                <a:ea typeface="SimSun" panose="02010600030101010101" pitchFamily="2" charset="-122"/>
              </a:rPr>
              <a:t>4~8</a:t>
            </a:r>
            <a:r>
              <a:rPr lang="zh-CN" altLang="en-US" sz="2400" b="1" dirty="0">
                <a:latin typeface="SimSun" panose="02010600030101010101" pitchFamily="2" charset="-122"/>
                <a:ea typeface="SimSun" panose="02010600030101010101" pitchFamily="2" charset="-122"/>
              </a:rPr>
              <a:t>个单倍体核，其外包以细胞质逐渐形成。包含在由</a:t>
            </a:r>
            <a:r>
              <a:rPr lang="zh-CN" altLang="en-US" sz="2400" b="1" dirty="0">
                <a:solidFill>
                  <a:srgbClr val="0000FF"/>
                </a:solidFill>
                <a:latin typeface="SimSun" panose="02010600030101010101" pitchFamily="2" charset="-122"/>
                <a:ea typeface="SimSun" panose="02010600030101010101" pitchFamily="2" charset="-122"/>
              </a:rPr>
              <a:t>酵母菌细胞壁</a:t>
            </a:r>
            <a:r>
              <a:rPr lang="zh-CN" altLang="en-US" sz="2400" b="1" dirty="0">
                <a:latin typeface="SimSun" panose="02010600030101010101" pitchFamily="2" charset="-122"/>
                <a:ea typeface="SimSun" panose="02010600030101010101" pitchFamily="2" charset="-122"/>
              </a:rPr>
              <a:t>演变成的</a:t>
            </a:r>
            <a:r>
              <a:rPr lang="zh-CN" altLang="en-US" sz="2400" b="1" dirty="0">
                <a:solidFill>
                  <a:srgbClr val="FF3300"/>
                </a:solidFill>
                <a:latin typeface="SimSun" panose="02010600030101010101" pitchFamily="2" charset="-122"/>
                <a:ea typeface="SimSun" panose="02010600030101010101" pitchFamily="2" charset="-122"/>
              </a:rPr>
              <a:t>子囊</a:t>
            </a:r>
            <a:r>
              <a:rPr lang="zh-CN" altLang="en-US" sz="2400" b="1" dirty="0">
                <a:latin typeface="SimSun" panose="02010600030101010101" pitchFamily="2" charset="-122"/>
                <a:ea typeface="SimSun" panose="02010600030101010101" pitchFamily="2" charset="-122"/>
              </a:rPr>
              <a:t>中。子囊孢子又可萌发成单倍体营养细胞。</a:t>
            </a:r>
            <a:endParaRPr lang="zh-CN" altLang="en-US" sz="2400" b="1" dirty="0">
              <a:latin typeface="SimSun" panose="02010600030101010101" pitchFamily="2" charset="-122"/>
              <a:ea typeface="SimSun" panose="02010600030101010101" pitchFamily="2" charset="-122"/>
            </a:endParaRPr>
          </a:p>
        </p:txBody>
      </p:sp>
      <p:sp>
        <p:nvSpPr>
          <p:cNvPr id="40969" name="Rectangle 13"/>
          <p:cNvSpPr/>
          <p:nvPr/>
        </p:nvSpPr>
        <p:spPr>
          <a:xfrm>
            <a:off x="539750" y="790575"/>
            <a:ext cx="3384550" cy="519113"/>
          </a:xfrm>
          <a:prstGeom prst="rect">
            <a:avLst/>
          </a:prstGeom>
          <a:noFill/>
          <a:ln w="9525">
            <a:noFill/>
          </a:ln>
        </p:spPr>
        <p:txBody>
          <a:bodyPr>
            <a:spAutoFit/>
          </a:bodyPr>
          <a:p>
            <a:r>
              <a:rPr lang="en-US" altLang="zh-CN" sz="2800" b="1" dirty="0">
                <a:solidFill>
                  <a:srgbClr val="0000FF"/>
                </a:solidFill>
                <a:latin typeface="SimSun" panose="02010600030101010101" pitchFamily="2" charset="-122"/>
                <a:ea typeface="SimSun" panose="02010600030101010101" pitchFamily="2" charset="-122"/>
              </a:rPr>
              <a:t>4</a:t>
            </a:r>
            <a:r>
              <a:rPr lang="zh-CN" altLang="en-US" sz="2800" b="1" dirty="0">
                <a:solidFill>
                  <a:srgbClr val="0000FF"/>
                </a:solidFill>
                <a:latin typeface="SimSun" panose="02010600030101010101" pitchFamily="2" charset="-122"/>
                <a:ea typeface="SimSun" panose="02010600030101010101" pitchFamily="2" charset="-122"/>
              </a:rPr>
              <a:t>、有性繁殖</a:t>
            </a:r>
            <a:r>
              <a:rPr lang="zh-CN" altLang="en-US" sz="2800" dirty="0">
                <a:solidFill>
                  <a:srgbClr val="0000FF"/>
                </a:solidFill>
                <a:latin typeface="SimSun" panose="02010600030101010101" pitchFamily="2" charset="-122"/>
                <a:ea typeface="SimSun" panose="02010600030101010101" pitchFamily="2" charset="-122"/>
              </a:rPr>
              <a:t> </a:t>
            </a:r>
            <a:endParaRPr lang="zh-CN" altLang="en-US" sz="2800" dirty="0">
              <a:solidFill>
                <a:srgbClr val="0000FF"/>
              </a:solidFill>
              <a:latin typeface="SimSun" panose="02010600030101010101" pitchFamily="2" charset="-122"/>
              <a:ea typeface="SimSun" panose="02010600030101010101" pitchFamily="2"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1986" name="Group 2"/>
          <p:cNvGrpSpPr/>
          <p:nvPr/>
        </p:nvGrpSpPr>
        <p:grpSpPr>
          <a:xfrm>
            <a:off x="323850" y="2276475"/>
            <a:ext cx="8459788" cy="4581525"/>
            <a:chOff x="12" y="9"/>
            <a:chExt cx="5752" cy="4310"/>
          </a:xfrm>
        </p:grpSpPr>
        <p:pic>
          <p:nvPicPr>
            <p:cNvPr id="41988" name="Picture 3" descr="酵母菌细胞"/>
            <p:cNvPicPr>
              <a:picLocks noChangeAspect="1"/>
            </p:cNvPicPr>
            <p:nvPr/>
          </p:nvPicPr>
          <p:blipFill>
            <a:blip r:embed="rId1"/>
            <a:stretch>
              <a:fillRect/>
            </a:stretch>
          </p:blipFill>
          <p:spPr>
            <a:xfrm>
              <a:off x="12" y="9"/>
              <a:ext cx="5752" cy="4310"/>
            </a:xfrm>
            <a:prstGeom prst="rect">
              <a:avLst/>
            </a:prstGeom>
            <a:noFill/>
            <a:ln w="9525">
              <a:noFill/>
            </a:ln>
          </p:spPr>
        </p:pic>
        <p:sp>
          <p:nvSpPr>
            <p:cNvPr id="41989" name="Text Box 4"/>
            <p:cNvSpPr txBox="1"/>
            <p:nvPr/>
          </p:nvSpPr>
          <p:spPr>
            <a:xfrm>
              <a:off x="1446" y="3356"/>
              <a:ext cx="636" cy="345"/>
            </a:xfrm>
            <a:prstGeom prst="rect">
              <a:avLst/>
            </a:prstGeom>
            <a:solidFill>
              <a:schemeClr val="bg1"/>
            </a:solidFill>
            <a:ln w="9525">
              <a:noFill/>
            </a:ln>
          </p:spPr>
          <p:txBody>
            <a:bodyPr>
              <a:spAutoFit/>
            </a:bodyPr>
            <a:p>
              <a:pPr>
                <a:spcBef>
                  <a:spcPct val="50000"/>
                </a:spcBef>
              </a:pPr>
              <a:r>
                <a:rPr lang="en-US" altLang="zh-CN" dirty="0">
                  <a:latin typeface="Times New Roman" panose="02020603050405020304" pitchFamily="18" charset="0"/>
                  <a:ea typeface="SimSun" panose="02010600030101010101" pitchFamily="2" charset="-122"/>
                </a:rPr>
                <a:t>              </a:t>
              </a:r>
              <a:endParaRPr lang="en-US" altLang="zh-CN" dirty="0">
                <a:latin typeface="Times New Roman" panose="02020603050405020304" pitchFamily="18" charset="0"/>
                <a:ea typeface="SimSun" panose="02010600030101010101" pitchFamily="2" charset="-122"/>
              </a:endParaRPr>
            </a:p>
          </p:txBody>
        </p:sp>
      </p:grpSp>
      <p:sp>
        <p:nvSpPr>
          <p:cNvPr id="41987" name="Text Box 5"/>
          <p:cNvSpPr txBox="1"/>
          <p:nvPr/>
        </p:nvSpPr>
        <p:spPr>
          <a:xfrm>
            <a:off x="107950" y="692150"/>
            <a:ext cx="7481888" cy="1238250"/>
          </a:xfrm>
          <a:prstGeom prst="rect">
            <a:avLst/>
          </a:prstGeom>
          <a:noFill/>
          <a:ln w="9525">
            <a:noFill/>
          </a:ln>
        </p:spPr>
        <p:txBody>
          <a:bodyPr>
            <a:spAutoFit/>
          </a:bodyPr>
          <a:p>
            <a:pPr>
              <a:lnSpc>
                <a:spcPct val="70000"/>
              </a:lnSpc>
              <a:spcBef>
                <a:spcPct val="50000"/>
              </a:spcBef>
            </a:pPr>
            <a:r>
              <a:rPr lang="en-US" altLang="zh-CN" sz="2400" b="1" dirty="0">
                <a:solidFill>
                  <a:schemeClr val="tx2"/>
                </a:solidFill>
                <a:latin typeface="SimSun" panose="02010600030101010101" pitchFamily="2" charset="-122"/>
                <a:ea typeface="SimSun" panose="02010600030101010101" pitchFamily="2" charset="-122"/>
              </a:rPr>
              <a:t> </a:t>
            </a:r>
            <a:r>
              <a:rPr lang="zh-CN" altLang="en-US" sz="2400" b="1" dirty="0">
                <a:solidFill>
                  <a:srgbClr val="0000FF"/>
                </a:solidFill>
                <a:latin typeface="SimSun" panose="02010600030101010101" pitchFamily="2" charset="-122"/>
                <a:ea typeface="SimSun" panose="02010600030101010101" pitchFamily="2" charset="-122"/>
              </a:rPr>
              <a:t>根据能否进行有性繁殖，可将酵母菌分为：</a:t>
            </a:r>
            <a:endParaRPr lang="zh-CN" altLang="en-US" sz="2400" b="1" dirty="0">
              <a:solidFill>
                <a:srgbClr val="0000FF"/>
              </a:solidFill>
              <a:latin typeface="SimSun" panose="02010600030101010101" pitchFamily="2" charset="-122"/>
              <a:ea typeface="SimSun" panose="02010600030101010101" pitchFamily="2" charset="-122"/>
            </a:endParaRPr>
          </a:p>
          <a:p>
            <a:pPr>
              <a:lnSpc>
                <a:spcPct val="70000"/>
              </a:lnSpc>
              <a:spcBef>
                <a:spcPct val="50000"/>
              </a:spcBef>
            </a:pPr>
            <a:r>
              <a:rPr lang="zh-CN" altLang="en-US" sz="2400" b="1" dirty="0">
                <a:solidFill>
                  <a:srgbClr val="0000FF"/>
                </a:solidFill>
                <a:latin typeface="SimSun" panose="02010600030101010101" pitchFamily="2" charset="-122"/>
                <a:ea typeface="SimSun" panose="02010600030101010101" pitchFamily="2" charset="-122"/>
              </a:rPr>
              <a:t>     假酵母：只有无性繁殖过程。 </a:t>
            </a:r>
            <a:endParaRPr lang="zh-CN" altLang="en-US" sz="2400" b="1" dirty="0">
              <a:solidFill>
                <a:srgbClr val="0000FF"/>
              </a:solidFill>
              <a:latin typeface="SimSun" panose="02010600030101010101" pitchFamily="2" charset="-122"/>
              <a:ea typeface="SimSun" panose="02010600030101010101" pitchFamily="2" charset="-122"/>
            </a:endParaRPr>
          </a:p>
          <a:p>
            <a:pPr>
              <a:lnSpc>
                <a:spcPct val="70000"/>
              </a:lnSpc>
              <a:spcBef>
                <a:spcPct val="50000"/>
              </a:spcBef>
            </a:pPr>
            <a:r>
              <a:rPr lang="zh-CN" altLang="en-US" sz="2400" b="1" dirty="0">
                <a:solidFill>
                  <a:srgbClr val="0000FF"/>
                </a:solidFill>
                <a:latin typeface="SimSun" panose="02010600030101010101" pitchFamily="2" charset="-122"/>
                <a:ea typeface="SimSun" panose="02010600030101010101" pitchFamily="2" charset="-122"/>
              </a:rPr>
              <a:t>     真酵母：既有无性繁殖，又有有性繁殖过程</a:t>
            </a:r>
            <a:r>
              <a:rPr lang="zh-CN" altLang="en-US" sz="2400" b="1" dirty="0">
                <a:latin typeface="SimSun" panose="02010600030101010101" pitchFamily="2" charset="-122"/>
                <a:ea typeface="SimSun" panose="02010600030101010101" pitchFamily="2" charset="-122"/>
              </a:rPr>
              <a:t>。</a:t>
            </a:r>
            <a:endParaRPr lang="zh-CN" altLang="en-US" sz="2400" b="1" dirty="0">
              <a:latin typeface="SimSun" panose="02010600030101010101" pitchFamily="2" charset="-122"/>
              <a:ea typeface="SimSun" panose="02010600030101010101" pitchFamily="2"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3"/>
          <p:cNvSpPr/>
          <p:nvPr/>
        </p:nvSpPr>
        <p:spPr>
          <a:xfrm>
            <a:off x="466725" y="2790825"/>
            <a:ext cx="6696075" cy="3014663"/>
          </a:xfrm>
          <a:prstGeom prst="rect">
            <a:avLst/>
          </a:prstGeom>
          <a:noFill/>
          <a:ln w="9525">
            <a:noFill/>
          </a:ln>
        </p:spPr>
        <p:txBody>
          <a:bodyPr>
            <a:spAutoFit/>
          </a:bodyPr>
          <a:p>
            <a:pPr>
              <a:lnSpc>
                <a:spcPct val="150000"/>
              </a:lnSpc>
            </a:pPr>
            <a:r>
              <a:rPr lang="en-US" altLang="zh-CN" sz="3200" b="1" dirty="0">
                <a:latin typeface="Times New Roman" panose="02020603050405020304" pitchFamily="18" charset="0"/>
                <a:ea typeface="SimSun" panose="02010600030101010101" pitchFamily="2" charset="-122"/>
              </a:rPr>
              <a:t>   </a:t>
            </a:r>
            <a:r>
              <a:rPr lang="zh-CN" altLang="en-US" sz="2400" b="1" dirty="0">
                <a:latin typeface="Times New Roman" panose="02020603050405020304" pitchFamily="18" charset="0"/>
                <a:ea typeface="SimSun" panose="02010600030101010101" pitchFamily="2" charset="-122"/>
              </a:rPr>
              <a:t>大多数与细菌菌落相似，</a:t>
            </a:r>
            <a:r>
              <a:rPr lang="zh-CN" altLang="en-US" sz="2400" b="1" dirty="0">
                <a:solidFill>
                  <a:srgbClr val="0000FF"/>
                </a:solidFill>
                <a:latin typeface="Times New Roman" panose="02020603050405020304" pitchFamily="18" charset="0"/>
                <a:ea typeface="SimSun" panose="02010600030101010101" pitchFamily="2" charset="-122"/>
              </a:rPr>
              <a:t>表面湿润，粘稠，易挑取</a:t>
            </a:r>
            <a:r>
              <a:rPr lang="zh-CN" altLang="en-US" sz="2400" b="1" dirty="0">
                <a:latin typeface="Times New Roman" panose="02020603050405020304" pitchFamily="18" charset="0"/>
                <a:ea typeface="SimSun" panose="02010600030101010101" pitchFamily="2" charset="-122"/>
              </a:rPr>
              <a:t>，但比细菌菌落大而厚，颜色</a:t>
            </a:r>
            <a:r>
              <a:rPr lang="zh-CN" altLang="en-US" sz="2400" b="1" dirty="0">
                <a:solidFill>
                  <a:srgbClr val="FF3300"/>
                </a:solidFill>
                <a:latin typeface="Times New Roman" panose="02020603050405020304" pitchFamily="18" charset="0"/>
                <a:ea typeface="SimSun" panose="02010600030101010101" pitchFamily="2" charset="-122"/>
              </a:rPr>
              <a:t>多为白色，少数为红色</a:t>
            </a:r>
            <a:r>
              <a:rPr lang="zh-CN" altLang="en-US" sz="2400" b="1" dirty="0">
                <a:latin typeface="Times New Roman" panose="02020603050405020304" pitchFamily="18" charset="0"/>
                <a:ea typeface="SimSun" panose="02010600030101010101" pitchFamily="2" charset="-122"/>
              </a:rPr>
              <a:t>，若培养时间太长，其表面可产生皱褶。在液体培养时，有的生长在底部，有的生长均匀，有的则在表面形成菌醭。</a:t>
            </a:r>
            <a:endParaRPr lang="zh-CN" altLang="en-US" sz="2400" b="1" dirty="0">
              <a:latin typeface="Times New Roman" panose="02020603050405020304" pitchFamily="18" charset="0"/>
              <a:ea typeface="SimSun" panose="02010600030101010101" pitchFamily="2" charset="-122"/>
            </a:endParaRPr>
          </a:p>
        </p:txBody>
      </p:sp>
      <p:sp>
        <p:nvSpPr>
          <p:cNvPr id="43011" name="Rectangle 4"/>
          <p:cNvSpPr/>
          <p:nvPr/>
        </p:nvSpPr>
        <p:spPr>
          <a:xfrm>
            <a:off x="395288" y="1700213"/>
            <a:ext cx="5400675" cy="457200"/>
          </a:xfrm>
          <a:prstGeom prst="rect">
            <a:avLst/>
          </a:prstGeom>
          <a:noFill/>
          <a:ln w="9525">
            <a:noFill/>
          </a:ln>
        </p:spPr>
        <p:txBody>
          <a:bodyPr>
            <a:spAutoFit/>
          </a:bodyPr>
          <a:p>
            <a:r>
              <a:rPr lang="zh-CN" altLang="en-US" sz="2400" b="1" dirty="0">
                <a:latin typeface="Times New Roman" panose="02020603050405020304" pitchFamily="18" charset="0"/>
                <a:ea typeface="SimSun" panose="02010600030101010101" pitchFamily="2" charset="-122"/>
              </a:rPr>
              <a:t>（三）、酵母菌的菌落特征</a:t>
            </a:r>
            <a:endParaRPr lang="zh-CN" altLang="en-US" sz="2400" b="1" dirty="0">
              <a:latin typeface="Times New Roman" panose="02020603050405020304" pitchFamily="18" charset="0"/>
              <a:ea typeface="SimSun" panose="02010600030101010101" pitchFamily="2" charset="-122"/>
            </a:endParaRPr>
          </a:p>
        </p:txBody>
      </p:sp>
      <p:pic>
        <p:nvPicPr>
          <p:cNvPr id="319496" name="Picture 8" descr="Image013"/>
          <p:cNvPicPr>
            <a:picLocks noChangeAspect="1"/>
          </p:cNvPicPr>
          <p:nvPr/>
        </p:nvPicPr>
        <p:blipFill>
          <a:blip r:embed="rId1"/>
          <a:stretch>
            <a:fillRect/>
          </a:stretch>
        </p:blipFill>
        <p:spPr>
          <a:xfrm>
            <a:off x="6011863" y="0"/>
            <a:ext cx="3132137" cy="29194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9496"/>
                                        </p:tgtEl>
                                        <p:attrNameLst>
                                          <p:attrName>style.visibility</p:attrName>
                                        </p:attrNameLst>
                                      </p:cBhvr>
                                      <p:to>
                                        <p:strVal val="visible"/>
                                      </p:to>
                                    </p:set>
                                    <p:anim calcmode="lin" valueType="num">
                                      <p:cBhvr additive="base">
                                        <p:cTn id="7" dur="500" fill="hold"/>
                                        <p:tgtEl>
                                          <p:spTgt spid="319496"/>
                                        </p:tgtEl>
                                        <p:attrNameLst>
                                          <p:attrName>ppt_x</p:attrName>
                                        </p:attrNameLst>
                                      </p:cBhvr>
                                      <p:tavLst>
                                        <p:tav tm="0">
                                          <p:val>
                                            <p:strVal val="0-#ppt_w/2"/>
                                          </p:val>
                                        </p:tav>
                                        <p:tav tm="100000">
                                          <p:val>
                                            <p:strVal val="#ppt_x"/>
                                          </p:val>
                                        </p:tav>
                                      </p:tavLst>
                                    </p:anim>
                                    <p:anim calcmode="lin" valueType="num">
                                      <p:cBhvr additive="base">
                                        <p:cTn id="8" dur="500" fill="hold"/>
                                        <p:tgtEl>
                                          <p:spTgt spid="3194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5"/>
          <p:cNvSpPr/>
          <p:nvPr/>
        </p:nvSpPr>
        <p:spPr>
          <a:xfrm>
            <a:off x="396875" y="1455738"/>
            <a:ext cx="5183188" cy="1325562"/>
          </a:xfrm>
          <a:prstGeom prst="rect">
            <a:avLst/>
          </a:prstGeom>
          <a:noFill/>
          <a:ln w="9525">
            <a:noFill/>
          </a:ln>
        </p:spPr>
        <p:txBody>
          <a:bodyPr>
            <a:spAutoFit/>
          </a:bodyPr>
          <a:p>
            <a:pPr>
              <a:lnSpc>
                <a:spcPct val="135000"/>
              </a:lnSpc>
            </a:pPr>
            <a:r>
              <a:rPr lang="en-US" altLang="zh-CN" sz="2000" b="1" dirty="0">
                <a:solidFill>
                  <a:srgbClr val="0000FF"/>
                </a:solidFill>
                <a:latin typeface="SimSun" panose="02010600030101010101" pitchFamily="2" charset="-122"/>
                <a:ea typeface="SimSun" panose="02010600030101010101" pitchFamily="2" charset="-122"/>
              </a:rPr>
              <a:t>1. </a:t>
            </a:r>
            <a:r>
              <a:rPr lang="zh-CN" altLang="en-US" sz="2000" b="1" dirty="0">
                <a:solidFill>
                  <a:srgbClr val="0000FF"/>
                </a:solidFill>
                <a:latin typeface="SimSun" panose="02010600030101010101" pitchFamily="2" charset="-122"/>
                <a:ea typeface="SimSun" panose="02010600030101010101" pitchFamily="2" charset="-122"/>
              </a:rPr>
              <a:t>菌落形态特征：</a:t>
            </a:r>
            <a:r>
              <a:rPr lang="zh-CN" altLang="en-US" sz="2000" b="1" dirty="0">
                <a:latin typeface="SimSun" panose="02010600030101010101" pitchFamily="2" charset="-122"/>
                <a:ea typeface="SimSun" panose="02010600030101010101" pitchFamily="2" charset="-122"/>
              </a:rPr>
              <a:t>大而厚，圆形，光滑湿润，粘性，颜色单调。常见白色、土黄色、红色。</a:t>
            </a:r>
            <a:endParaRPr lang="zh-CN" altLang="en-US" sz="2000" b="1" dirty="0">
              <a:latin typeface="SimSun" panose="02010600030101010101" pitchFamily="2" charset="-122"/>
              <a:ea typeface="SimSun" panose="02010600030101010101" pitchFamily="2" charset="-122"/>
            </a:endParaRPr>
          </a:p>
        </p:txBody>
      </p:sp>
      <p:sp>
        <p:nvSpPr>
          <p:cNvPr id="44035" name="Rectangle 7"/>
          <p:cNvSpPr/>
          <p:nvPr/>
        </p:nvSpPr>
        <p:spPr>
          <a:xfrm>
            <a:off x="395288" y="2492375"/>
            <a:ext cx="5508625" cy="3444875"/>
          </a:xfrm>
          <a:prstGeom prst="rect">
            <a:avLst/>
          </a:prstGeom>
          <a:noFill/>
          <a:ln w="9525">
            <a:noFill/>
          </a:ln>
        </p:spPr>
        <p:txBody>
          <a:bodyPr>
            <a:spAutoFit/>
          </a:bodyPr>
          <a:p>
            <a:pPr>
              <a:spcBef>
                <a:spcPct val="50000"/>
              </a:spcBef>
            </a:pPr>
            <a:r>
              <a:rPr lang="en-US" altLang="zh-CN" sz="2000" b="1" dirty="0">
                <a:solidFill>
                  <a:srgbClr val="0000FF"/>
                </a:solidFill>
                <a:latin typeface="SimSun" panose="02010600030101010101" pitchFamily="2" charset="-122"/>
                <a:ea typeface="SimSun" panose="02010600030101010101" pitchFamily="2" charset="-122"/>
              </a:rPr>
              <a:t>2.</a:t>
            </a:r>
            <a:r>
              <a:rPr lang="zh-CN" altLang="en-US" sz="2000" b="1" dirty="0">
                <a:solidFill>
                  <a:srgbClr val="0000FF"/>
                </a:solidFill>
                <a:latin typeface="SimSun" panose="02010600030101010101" pitchFamily="2" charset="-122"/>
                <a:ea typeface="SimSun" panose="02010600030101010101" pitchFamily="2" charset="-122"/>
              </a:rPr>
              <a:t>液体培养</a:t>
            </a:r>
            <a:endParaRPr lang="zh-CN" altLang="en-US" sz="2000" b="1" dirty="0">
              <a:solidFill>
                <a:srgbClr val="0000FF"/>
              </a:solidFill>
              <a:latin typeface="SimSun" panose="02010600030101010101" pitchFamily="2" charset="-122"/>
              <a:ea typeface="SimSun" panose="02010600030101010101" pitchFamily="2" charset="-122"/>
            </a:endParaRPr>
          </a:p>
          <a:p>
            <a:pPr>
              <a:spcBef>
                <a:spcPct val="50000"/>
              </a:spcBef>
            </a:pPr>
            <a:r>
              <a:rPr lang="zh-CN" altLang="en-US" sz="2000" b="1" dirty="0">
                <a:latin typeface="SimSun" panose="02010600030101010101" pitchFamily="2" charset="-122"/>
                <a:ea typeface="SimSun" panose="02010600030101010101" pitchFamily="2" charset="-122"/>
              </a:rPr>
              <a:t>在液体培养基上，不同的酵母菌生长的情况不同。</a:t>
            </a:r>
            <a:endParaRPr lang="zh-CN" altLang="en-US" sz="2000" b="1" dirty="0">
              <a:latin typeface="SimSun" panose="02010600030101010101" pitchFamily="2" charset="-122"/>
              <a:ea typeface="SimSun" panose="02010600030101010101" pitchFamily="2" charset="-122"/>
            </a:endParaRPr>
          </a:p>
          <a:p>
            <a:pPr>
              <a:spcBef>
                <a:spcPct val="50000"/>
              </a:spcBef>
              <a:buClr>
                <a:srgbClr val="FF33CC"/>
              </a:buClr>
              <a:buFont typeface="Wingdings" panose="05000000000000000000" pitchFamily="2" charset="2"/>
            </a:pPr>
            <a:r>
              <a:rPr lang="zh-CN" altLang="en-US" sz="2000" b="1" dirty="0">
                <a:latin typeface="SimSun" panose="02010600030101010101" pitchFamily="2" charset="-122"/>
                <a:ea typeface="SimSun" panose="02010600030101010101" pitchFamily="2" charset="-122"/>
              </a:rPr>
              <a:t>好气性生长的酵母可在培养基表面上形成菌膜或菌醭，</a:t>
            </a:r>
            <a:r>
              <a:rPr lang="zh-CN" altLang="en-GB" sz="2000" b="1" dirty="0">
                <a:latin typeface="SimSun" panose="02010600030101010101" pitchFamily="2" charset="-122"/>
                <a:ea typeface="SimSun" panose="02010600030101010101" pitchFamily="2" charset="-122"/>
              </a:rPr>
              <a:t>其</a:t>
            </a:r>
            <a:r>
              <a:rPr lang="zh-CN" altLang="en-US" sz="2000" b="1" dirty="0">
                <a:latin typeface="SimSun" panose="02010600030101010101" pitchFamily="2" charset="-122"/>
                <a:ea typeface="SimSun" panose="02010600030101010101" pitchFamily="2" charset="-122"/>
              </a:rPr>
              <a:t>厚度因种而异。</a:t>
            </a:r>
            <a:endParaRPr lang="zh-CN" altLang="en-US" sz="2000" b="1" dirty="0">
              <a:latin typeface="SimSun" panose="02010600030101010101" pitchFamily="2" charset="-122"/>
              <a:ea typeface="SimSun" panose="02010600030101010101" pitchFamily="2" charset="-122"/>
            </a:endParaRPr>
          </a:p>
          <a:p>
            <a:pPr>
              <a:spcBef>
                <a:spcPct val="50000"/>
              </a:spcBef>
              <a:buClr>
                <a:srgbClr val="FF33CC"/>
              </a:buClr>
              <a:buFont typeface="Wingdings" panose="05000000000000000000" pitchFamily="2" charset="2"/>
            </a:pPr>
            <a:r>
              <a:rPr lang="zh-CN" altLang="en-US" sz="2000" b="1" dirty="0">
                <a:latin typeface="SimSun" panose="02010600030101010101" pitchFamily="2" charset="-122"/>
                <a:ea typeface="SimSun" panose="02010600030101010101" pitchFamily="2" charset="-122"/>
              </a:rPr>
              <a:t>有的酵母菌在生长过程中始终沉淀在培养基底部。</a:t>
            </a:r>
            <a:endParaRPr lang="zh-CN" altLang="en-US" sz="2000" b="1" dirty="0">
              <a:latin typeface="SimSun" panose="02010600030101010101" pitchFamily="2" charset="-122"/>
              <a:ea typeface="SimSun" panose="02010600030101010101" pitchFamily="2" charset="-122"/>
            </a:endParaRPr>
          </a:p>
          <a:p>
            <a:pPr>
              <a:spcBef>
                <a:spcPct val="50000"/>
              </a:spcBef>
              <a:buClr>
                <a:srgbClr val="FF33CC"/>
              </a:buClr>
              <a:buFont typeface="Wingdings" panose="05000000000000000000" pitchFamily="2" charset="2"/>
            </a:pPr>
            <a:r>
              <a:rPr lang="zh-CN" altLang="en-US" sz="2000" b="1" dirty="0">
                <a:latin typeface="SimSun" panose="02010600030101010101" pitchFamily="2" charset="-122"/>
                <a:ea typeface="SimSun" panose="02010600030101010101" pitchFamily="2" charset="-122"/>
              </a:rPr>
              <a:t>有的酵母菌在培养基中均匀生长，使培养基呈浑浊状态。</a:t>
            </a:r>
            <a:endParaRPr lang="zh-CN" altLang="en-US" sz="2000" b="1" dirty="0">
              <a:latin typeface="SimSun" panose="02010600030101010101" pitchFamily="2" charset="-122"/>
              <a:ea typeface="SimSun" panose="02010600030101010101" pitchFamily="2" charset="-122"/>
            </a:endParaRPr>
          </a:p>
        </p:txBody>
      </p:sp>
      <p:pic>
        <p:nvPicPr>
          <p:cNvPr id="363529" name="Picture 9"/>
          <p:cNvPicPr>
            <a:picLocks noChangeAspect="1"/>
          </p:cNvPicPr>
          <p:nvPr/>
        </p:nvPicPr>
        <p:blipFill>
          <a:blip r:embed="rId1"/>
          <a:stretch>
            <a:fillRect/>
          </a:stretch>
        </p:blipFill>
        <p:spPr>
          <a:xfrm>
            <a:off x="6300788" y="836613"/>
            <a:ext cx="2843212" cy="2200275"/>
          </a:xfrm>
          <a:prstGeom prst="rect">
            <a:avLst/>
          </a:prstGeom>
          <a:noFill/>
          <a:ln w="9525">
            <a:noFill/>
          </a:ln>
        </p:spPr>
      </p:pic>
      <p:sp>
        <p:nvSpPr>
          <p:cNvPr id="44037" name="Rectangle 10"/>
          <p:cNvSpPr/>
          <p:nvPr/>
        </p:nvSpPr>
        <p:spPr>
          <a:xfrm>
            <a:off x="6804025" y="2997200"/>
            <a:ext cx="2022475" cy="457200"/>
          </a:xfrm>
          <a:prstGeom prst="rect">
            <a:avLst/>
          </a:prstGeom>
          <a:noFill/>
          <a:ln w="9525">
            <a:noFill/>
          </a:ln>
        </p:spPr>
        <p:txBody>
          <a:bodyPr wrap="none">
            <a:spAutoFit/>
          </a:bodyPr>
          <a:p>
            <a:pPr eaLnBrk="0" hangingPunct="0"/>
            <a:r>
              <a:rPr lang="zh-CN" altLang="en-US" sz="2400" b="1" dirty="0">
                <a:solidFill>
                  <a:srgbClr val="FF3300"/>
                </a:solidFill>
                <a:latin typeface="Times New Roman" panose="02020603050405020304" pitchFamily="18" charset="0"/>
                <a:ea typeface="SimSun" panose="02010600030101010101" pitchFamily="2" charset="-122"/>
              </a:rPr>
              <a:t>红酵母的菌落</a:t>
            </a:r>
            <a:endParaRPr lang="zh-CN" altLang="en-US" sz="2400" b="1" dirty="0">
              <a:solidFill>
                <a:srgbClr val="FF3300"/>
              </a:solidFill>
              <a:latin typeface="Times New Roman" panose="02020603050405020304" pitchFamily="18" charset="0"/>
              <a:ea typeface="SimSun" panose="02010600030101010101" pitchFamily="2" charset="-122"/>
            </a:endParaRPr>
          </a:p>
        </p:txBody>
      </p:sp>
      <p:pic>
        <p:nvPicPr>
          <p:cNvPr id="363531" name="Picture 11"/>
          <p:cNvPicPr>
            <a:picLocks noChangeAspect="1"/>
          </p:cNvPicPr>
          <p:nvPr/>
        </p:nvPicPr>
        <p:blipFill>
          <a:blip r:embed="rId2"/>
          <a:stretch>
            <a:fillRect/>
          </a:stretch>
        </p:blipFill>
        <p:spPr>
          <a:xfrm>
            <a:off x="6300788" y="3573463"/>
            <a:ext cx="2843212" cy="2166937"/>
          </a:xfrm>
          <a:prstGeom prst="rect">
            <a:avLst/>
          </a:prstGeom>
          <a:noFill/>
          <a:ln w="9525">
            <a:noFill/>
          </a:ln>
        </p:spPr>
      </p:pic>
      <p:sp>
        <p:nvSpPr>
          <p:cNvPr id="44039" name="Rectangle 12"/>
          <p:cNvSpPr/>
          <p:nvPr/>
        </p:nvSpPr>
        <p:spPr>
          <a:xfrm>
            <a:off x="6516688" y="5876925"/>
            <a:ext cx="2328862" cy="457200"/>
          </a:xfrm>
          <a:prstGeom prst="rect">
            <a:avLst/>
          </a:prstGeom>
          <a:noFill/>
          <a:ln w="9525">
            <a:noFill/>
          </a:ln>
        </p:spPr>
        <p:txBody>
          <a:bodyPr wrap="none">
            <a:spAutoFit/>
          </a:bodyPr>
          <a:p>
            <a:pPr eaLnBrk="0" hangingPunct="0"/>
            <a:r>
              <a:rPr lang="zh-CN" altLang="en-US" sz="2400" b="1" dirty="0">
                <a:solidFill>
                  <a:srgbClr val="FF3300"/>
                </a:solidFill>
                <a:latin typeface="Times New Roman" panose="02020603050405020304" pitchFamily="18" charset="0"/>
                <a:ea typeface="SimSun" panose="02010600030101010101" pitchFamily="2" charset="-122"/>
              </a:rPr>
              <a:t>啤酒酵母的菌落</a:t>
            </a:r>
            <a:endParaRPr lang="zh-CN" altLang="en-US" sz="2400" b="1" dirty="0">
              <a:solidFill>
                <a:srgbClr val="FF3300"/>
              </a:solidFill>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63529"/>
                                        </p:tgtEl>
                                        <p:attrNameLst>
                                          <p:attrName>style.visibility</p:attrName>
                                        </p:attrNameLst>
                                      </p:cBhvr>
                                      <p:to>
                                        <p:strVal val="visible"/>
                                      </p:to>
                                    </p:set>
                                    <p:animEffect transition="in" filter="box(in)">
                                      <p:cBhvr>
                                        <p:cTn id="7" dur="500"/>
                                        <p:tgtEl>
                                          <p:spTgt spid="363529"/>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363531"/>
                                        </p:tgtEl>
                                        <p:attrNameLst>
                                          <p:attrName>style.visibility</p:attrName>
                                        </p:attrNameLst>
                                      </p:cBhvr>
                                      <p:to>
                                        <p:strVal val="visible"/>
                                      </p:to>
                                    </p:set>
                                    <p:anim calcmode="lin" valueType="num">
                                      <p:cBhvr>
                                        <p:cTn id="12" dur="1000" fill="hold"/>
                                        <p:tgtEl>
                                          <p:spTgt spid="363531"/>
                                        </p:tgtEl>
                                        <p:attrNameLst>
                                          <p:attrName>ppt_w</p:attrName>
                                        </p:attrNameLst>
                                      </p:cBhvr>
                                      <p:tavLst>
                                        <p:tav tm="0">
                                          <p:val>
                                            <p:fltVal val="0.000000"/>
                                          </p:val>
                                        </p:tav>
                                        <p:tav tm="100000">
                                          <p:val>
                                            <p:strVal val="#ppt_w"/>
                                          </p:val>
                                        </p:tav>
                                      </p:tavLst>
                                    </p:anim>
                                    <p:anim calcmode="lin" valueType="num">
                                      <p:cBhvr>
                                        <p:cTn id="13" dur="1000" fill="hold"/>
                                        <p:tgtEl>
                                          <p:spTgt spid="363531"/>
                                        </p:tgtEl>
                                        <p:attrNameLst>
                                          <p:attrName>ppt_h</p:attrName>
                                        </p:attrNameLst>
                                      </p:cBhvr>
                                      <p:tavLst>
                                        <p:tav tm="0">
                                          <p:val>
                                            <p:fltVal val="0.000000"/>
                                          </p:val>
                                        </p:tav>
                                        <p:tav tm="100000">
                                          <p:val>
                                            <p:strVal val="#ppt_h"/>
                                          </p:val>
                                        </p:tav>
                                      </p:tavLst>
                                    </p:anim>
                                    <p:anim calcmode="lin" valueType="num">
                                      <p:cBhvr>
                                        <p:cTn id="14" dur="1000" fill="hold"/>
                                        <p:tgtEl>
                                          <p:spTgt spid="363531"/>
                                        </p:tgtEl>
                                        <p:attrNameLst>
                                          <p:attrName>ppt_x</p:attrName>
                                        </p:attrNameLst>
                                      </p:cBhvr>
                                      <p:tavLst>
                                        <p:tav tm="0" fmla="#ppt_x+(cos(-2*pi*(1-$))*-#ppt_x-sin(-2*pi*(1-$))*(1-#ppt_y))*(1-$)">
                                          <p:val>
                                            <p:fltVal val="0.000000"/>
                                          </p:val>
                                        </p:tav>
                                        <p:tav tm="100000">
                                          <p:val>
                                            <p:fltVal val="1.000000"/>
                                          </p:val>
                                        </p:tav>
                                      </p:tavLst>
                                    </p:anim>
                                    <p:anim calcmode="lin" valueType="num">
                                      <p:cBhvr>
                                        <p:cTn id="15" dur="1000" fill="hold"/>
                                        <p:tgtEl>
                                          <p:spTgt spid="36353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p:nvPr/>
        </p:nvSpPr>
        <p:spPr>
          <a:xfrm>
            <a:off x="827088" y="981075"/>
            <a:ext cx="3248025"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（四）、酵母菌的代表</a:t>
            </a:r>
            <a:endParaRPr lang="zh-CN" altLang="en-US" sz="2400" dirty="0">
              <a:latin typeface="Times New Roman" panose="02020603050405020304" pitchFamily="18" charset="0"/>
              <a:ea typeface="SimSun" panose="02010600030101010101" pitchFamily="2" charset="-122"/>
            </a:endParaRPr>
          </a:p>
        </p:txBody>
      </p:sp>
      <p:sp>
        <p:nvSpPr>
          <p:cNvPr id="45061" name="Rectangle 6"/>
          <p:cNvSpPr/>
          <p:nvPr/>
        </p:nvSpPr>
        <p:spPr>
          <a:xfrm>
            <a:off x="683578" y="5588318"/>
            <a:ext cx="6985000" cy="1198880"/>
          </a:xfrm>
          <a:prstGeom prst="rect">
            <a:avLst/>
          </a:prstGeom>
          <a:noFill/>
          <a:ln w="9525">
            <a:noFill/>
          </a:ln>
        </p:spPr>
        <p:txBody>
          <a:bodyPr>
            <a:spAutoFit/>
          </a:bodyPr>
          <a:p>
            <a:pPr>
              <a:buClr>
                <a:srgbClr val="FF3300"/>
              </a:buClr>
              <a:buSzPct val="80000"/>
              <a:buFont typeface="Wingdings" panose="05000000000000000000" pitchFamily="2" charset="2"/>
            </a:pPr>
            <a:r>
              <a:rPr lang="zh-CN" altLang="en-US" sz="2400" b="1" dirty="0">
                <a:solidFill>
                  <a:srgbClr val="FF3300"/>
                </a:solidFill>
                <a:latin typeface="SimSun" panose="02010600030101010101" pitchFamily="2" charset="-122"/>
                <a:ea typeface="SimSun" panose="02010600030101010101" pitchFamily="2" charset="-122"/>
              </a:rPr>
              <a:t>啤酒酵母</a:t>
            </a:r>
            <a:r>
              <a:rPr lang="zh-CN" altLang="en-US" sz="2400" b="1" dirty="0">
                <a:latin typeface="SimSun" panose="02010600030101010101" pitchFamily="2" charset="-122"/>
                <a:ea typeface="SimSun" panose="02010600030101010101" pitchFamily="2" charset="-122"/>
              </a:rPr>
              <a:t>（</a:t>
            </a:r>
            <a:r>
              <a:rPr lang="en-US" altLang="zh-CN" sz="2400" b="1" i="1" dirty="0">
                <a:latin typeface="SimSun" panose="02010600030101010101" pitchFamily="2" charset="-122"/>
                <a:ea typeface="SimSun" panose="02010600030101010101" pitchFamily="2" charset="-122"/>
              </a:rPr>
              <a:t>Saccharomyces cerevisiae</a:t>
            </a:r>
            <a:r>
              <a:rPr lang="zh-CN" altLang="en-US" sz="2400" b="1" dirty="0">
                <a:latin typeface="SimSun" panose="02010600030101010101" pitchFamily="2" charset="-122"/>
                <a:ea typeface="SimSun" panose="02010600030101010101" pitchFamily="2" charset="-122"/>
              </a:rPr>
              <a:t>）发酵工业，食药用，提取多种生物活性物质。</a:t>
            </a:r>
            <a:endParaRPr lang="zh-CN" altLang="en-US" sz="2400" b="1" dirty="0">
              <a:latin typeface="SimSun" panose="02010600030101010101" pitchFamily="2" charset="-122"/>
              <a:ea typeface="SimSun" panose="02010600030101010101" pitchFamily="2" charset="-122"/>
            </a:endParaRPr>
          </a:p>
          <a:p>
            <a:pPr>
              <a:buClr>
                <a:srgbClr val="FF3300"/>
              </a:buClr>
              <a:buSzPct val="80000"/>
              <a:buFont typeface="Wingdings" panose="05000000000000000000" pitchFamily="2" charset="2"/>
            </a:pPr>
            <a:r>
              <a:rPr lang="zh-CN" altLang="en-US" sz="2400" b="1" dirty="0">
                <a:solidFill>
                  <a:srgbClr val="FF3300"/>
                </a:solidFill>
                <a:latin typeface="SimSun" panose="02010600030101010101" pitchFamily="2" charset="-122"/>
                <a:ea typeface="SimSun" panose="02010600030101010101" pitchFamily="2" charset="-122"/>
              </a:rPr>
              <a:t>假丝酵母</a:t>
            </a:r>
            <a:r>
              <a:rPr lang="zh-CN" altLang="en-US" sz="2400" b="1" dirty="0">
                <a:latin typeface="SimSun" panose="02010600030101010101" pitchFamily="2" charset="-122"/>
                <a:ea typeface="SimSun" panose="02010600030101010101" pitchFamily="2" charset="-122"/>
              </a:rPr>
              <a:t> （</a:t>
            </a:r>
            <a:r>
              <a:rPr lang="en-US" altLang="zh-CN" sz="2400" b="1" i="1" dirty="0">
                <a:latin typeface="SimSun" panose="02010600030101010101" pitchFamily="2" charset="-122"/>
                <a:ea typeface="SimSun" panose="02010600030101010101" pitchFamily="2" charset="-122"/>
              </a:rPr>
              <a:t>Candida</a:t>
            </a:r>
            <a:r>
              <a:rPr lang="zh-CN" altLang="en-US" sz="2400" b="1" dirty="0">
                <a:latin typeface="SimSun" panose="02010600030101010101" pitchFamily="2" charset="-122"/>
                <a:ea typeface="SimSun" panose="02010600030101010101" pitchFamily="2" charset="-122"/>
              </a:rPr>
              <a:t>）饲料</a:t>
            </a:r>
            <a:endParaRPr lang="zh-CN" altLang="en-US" sz="2400" b="1" dirty="0">
              <a:latin typeface="SimSun" panose="02010600030101010101" pitchFamily="2" charset="-122"/>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539750" y="1628775"/>
            <a:ext cx="5572760" cy="383603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3"/>
          <p:cNvSpPr txBox="1"/>
          <p:nvPr/>
        </p:nvSpPr>
        <p:spPr>
          <a:xfrm>
            <a:off x="468313" y="836613"/>
            <a:ext cx="7239000" cy="584200"/>
          </a:xfrm>
          <a:prstGeom prst="rect">
            <a:avLst/>
          </a:prstGeom>
          <a:noFill/>
          <a:ln w="9525">
            <a:noFill/>
          </a:ln>
        </p:spPr>
        <p:txBody>
          <a:bodyPr>
            <a:spAutoFit/>
          </a:bodyPr>
          <a:p>
            <a:pPr>
              <a:spcBef>
                <a:spcPct val="50000"/>
              </a:spcBef>
            </a:pPr>
            <a:r>
              <a:rPr lang="en-US" altLang="zh-CN" sz="3200" b="1" dirty="0">
                <a:solidFill>
                  <a:srgbClr val="993300"/>
                </a:solidFill>
                <a:latin typeface="黑体" panose="02010609060101010101" pitchFamily="2" charset="-122"/>
                <a:ea typeface="黑体" panose="02010609060101010101" pitchFamily="2" charset="-122"/>
              </a:rPr>
              <a:t>2.</a:t>
            </a:r>
            <a:r>
              <a:rPr lang="zh-CN" altLang="en-US" sz="3200" b="1" dirty="0">
                <a:solidFill>
                  <a:srgbClr val="993300"/>
                </a:solidFill>
                <a:latin typeface="黑体" panose="02010609060101010101" pitchFamily="2" charset="-122"/>
                <a:ea typeface="黑体" panose="02010609060101010101" pitchFamily="2" charset="-122"/>
              </a:rPr>
              <a:t>古细菌的细胞结构</a:t>
            </a:r>
            <a:endParaRPr lang="zh-CN" altLang="en-US" sz="4000" b="1" u="sng" dirty="0">
              <a:solidFill>
                <a:srgbClr val="993300"/>
              </a:solidFill>
              <a:latin typeface="黑体" panose="02010609060101010101" pitchFamily="2" charset="-122"/>
              <a:ea typeface="黑体" panose="02010609060101010101" pitchFamily="2" charset="-122"/>
            </a:endParaRPr>
          </a:p>
        </p:txBody>
      </p:sp>
      <p:sp>
        <p:nvSpPr>
          <p:cNvPr id="10243" name="Rectangle 2"/>
          <p:cNvSpPr/>
          <p:nvPr/>
        </p:nvSpPr>
        <p:spPr>
          <a:xfrm>
            <a:off x="395288" y="1671638"/>
            <a:ext cx="7747000" cy="4710112"/>
          </a:xfrm>
          <a:prstGeom prst="rect">
            <a:avLst/>
          </a:prstGeom>
          <a:noFill/>
          <a:ln w="9525">
            <a:noFill/>
          </a:ln>
        </p:spPr>
        <p:txBody>
          <a:bodyPr>
            <a:spAutoFit/>
          </a:bodyPr>
          <a:p>
            <a:pPr>
              <a:spcBef>
                <a:spcPct val="50000"/>
              </a:spcBef>
            </a:pPr>
            <a:r>
              <a:rPr lang="en-US" altLang="zh-CN" sz="2400" dirty="0">
                <a:latin typeface="Times New Roman" panose="02020603050405020304" pitchFamily="18" charset="0"/>
                <a:ea typeface="SimSun" panose="02010600030101010101" pitchFamily="2" charset="-122"/>
              </a:rPr>
              <a:t> </a:t>
            </a:r>
            <a:r>
              <a:rPr lang="en-US" altLang="zh-CN" sz="2400" dirty="0">
                <a:latin typeface="Times New Roman" panose="02020603050405020304" pitchFamily="18" charset="0"/>
                <a:ea typeface="黑体" panose="02010609060101010101" pitchFamily="2" charset="-122"/>
              </a:rPr>
              <a:t>a</a:t>
            </a:r>
            <a:r>
              <a:rPr lang="zh-CN" altLang="en-US" sz="2400" dirty="0">
                <a:latin typeface="Times New Roman" panose="02020603050405020304" pitchFamily="18" charset="0"/>
                <a:ea typeface="黑体" panose="02010609060101010101" pitchFamily="2" charset="-122"/>
              </a:rPr>
              <a:t>、大多数古菌细胞壁不含二氨基庚二酸和胞壁酸。结构和化学组成多样。</a:t>
            </a:r>
            <a:endParaRPr lang="en-US" altLang="zh-CN" sz="2400" dirty="0">
              <a:latin typeface="Times New Roman" panose="02020603050405020304" pitchFamily="18" charset="0"/>
              <a:ea typeface="黑体" panose="02010609060101010101" pitchFamily="2" charset="-122"/>
            </a:endParaRPr>
          </a:p>
          <a:p>
            <a:pPr>
              <a:spcBef>
                <a:spcPct val="50000"/>
              </a:spcBef>
            </a:pPr>
            <a:r>
              <a:rPr lang="en-US" altLang="zh-CN" sz="2400" dirty="0">
                <a:latin typeface="Times New Roman" panose="02020603050405020304" pitchFamily="18" charset="0"/>
                <a:ea typeface="黑体" panose="02010609060101010101" pitchFamily="2" charset="-122"/>
              </a:rPr>
              <a:t>b</a:t>
            </a:r>
            <a:r>
              <a:rPr lang="zh-CN" altLang="en-US" sz="2400" dirty="0">
                <a:latin typeface="Times New Roman" panose="02020603050405020304" pitchFamily="18" charset="0"/>
                <a:ea typeface="黑体" panose="02010609060101010101" pitchFamily="2" charset="-122"/>
              </a:rPr>
              <a:t>、细胞膜的脂类：甘油脂肪酸，酯键（</a:t>
            </a:r>
            <a:r>
              <a:rPr lang="zh-CN" altLang="en-US" sz="1800" dirty="0">
                <a:latin typeface="Arial" panose="020B0604020202020204" pitchFamily="34" charset="0"/>
                <a:ea typeface="黑体" panose="02010609060101010101" pitchFamily="2" charset="-122"/>
              </a:rPr>
              <a:t>细菌和真核生物</a:t>
            </a:r>
            <a:r>
              <a:rPr lang="zh-CN" altLang="en-US" sz="2400" dirty="0">
                <a:latin typeface="Times New Roman" panose="02020603050405020304" pitchFamily="18" charset="0"/>
                <a:ea typeface="黑体" panose="02010609060101010101" pitchFamily="2" charset="-122"/>
              </a:rPr>
              <a:t>）。甘油和烃链之间是</a:t>
            </a:r>
            <a:r>
              <a:rPr lang="zh-CN" altLang="en-US" sz="2400" dirty="0">
                <a:solidFill>
                  <a:srgbClr val="00B0F0"/>
                </a:solidFill>
                <a:latin typeface="Times New Roman" panose="02020603050405020304" pitchFamily="18" charset="0"/>
                <a:ea typeface="黑体" panose="02010609060101010101" pitchFamily="2" charset="-122"/>
              </a:rPr>
              <a:t>非皂化性甘油二醚和磷脂连接的醚键</a:t>
            </a:r>
            <a:r>
              <a:rPr lang="zh-CN" altLang="en-US" sz="2400" dirty="0">
                <a:latin typeface="Times New Roman" panose="02020603050405020304" pitchFamily="18" charset="0"/>
                <a:ea typeface="黑体" panose="02010609060101010101" pitchFamily="2" charset="-122"/>
              </a:rPr>
              <a:t>（</a:t>
            </a:r>
            <a:r>
              <a:rPr lang="zh-CN" altLang="en-US" sz="1800" dirty="0">
                <a:latin typeface="Times New Roman" panose="02020603050405020304" pitchFamily="18" charset="0"/>
                <a:ea typeface="黑体" panose="02010609060101010101" pitchFamily="2" charset="-122"/>
              </a:rPr>
              <a:t>古细菌</a:t>
            </a:r>
            <a:r>
              <a:rPr lang="zh-CN" altLang="en-US" sz="2400" dirty="0">
                <a:latin typeface="Times New Roman" panose="02020603050405020304" pitchFamily="18" charset="0"/>
                <a:ea typeface="黑体" panose="02010609060101010101" pitchFamily="2" charset="-122"/>
              </a:rPr>
              <a:t>）。</a:t>
            </a:r>
            <a:endParaRPr lang="zh-CN" altLang="en-US" sz="2400" dirty="0">
              <a:latin typeface="Times New Roman" panose="02020603050405020304" pitchFamily="18" charset="0"/>
              <a:ea typeface="黑体" panose="02010609060101010101" pitchFamily="2" charset="-122"/>
            </a:endParaRPr>
          </a:p>
          <a:p>
            <a:pPr>
              <a:spcBef>
                <a:spcPct val="50000"/>
              </a:spcBef>
            </a:pPr>
            <a:r>
              <a:rPr lang="en-US" altLang="zh-CN" sz="2400" dirty="0">
                <a:latin typeface="Times New Roman" panose="02020603050405020304" pitchFamily="18" charset="0"/>
                <a:ea typeface="黑体" panose="02010609060101010101" pitchFamily="2" charset="-122"/>
              </a:rPr>
              <a:t>c</a:t>
            </a:r>
            <a:r>
              <a:rPr lang="zh-CN" altLang="en-US" sz="2400" dirty="0">
                <a:latin typeface="Times New Roman" panose="02020603050405020304" pitchFamily="18" charset="0"/>
                <a:ea typeface="黑体" panose="02010609060101010101" pitchFamily="2" charset="-122"/>
              </a:rPr>
              <a:t>、细胞膜有双层膜和单层膜</a:t>
            </a:r>
            <a:endParaRPr lang="zh-CN" altLang="en-US" sz="2400" dirty="0">
              <a:latin typeface="Times New Roman" panose="02020603050405020304" pitchFamily="18" charset="0"/>
              <a:ea typeface="黑体" panose="02010609060101010101" pitchFamily="2" charset="-122"/>
            </a:endParaRPr>
          </a:p>
          <a:p>
            <a:pPr>
              <a:spcBef>
                <a:spcPct val="50000"/>
              </a:spcBef>
            </a:pPr>
            <a:r>
              <a:rPr lang="en-US" altLang="zh-CN" sz="2400" dirty="0">
                <a:solidFill>
                  <a:srgbClr val="00B0F0"/>
                </a:solidFill>
                <a:latin typeface="Times New Roman" panose="02020603050405020304" pitchFamily="18" charset="0"/>
                <a:ea typeface="黑体" panose="02010609060101010101" pitchFamily="2" charset="-122"/>
              </a:rPr>
              <a:t>d</a:t>
            </a:r>
            <a:r>
              <a:rPr lang="zh-CN" altLang="en-US" sz="2400" dirty="0">
                <a:solidFill>
                  <a:srgbClr val="00B0F0"/>
                </a:solidFill>
                <a:latin typeface="Times New Roman" panose="02020603050405020304" pitchFamily="18" charset="0"/>
                <a:ea typeface="黑体" panose="02010609060101010101" pitchFamily="2" charset="-122"/>
              </a:rPr>
              <a:t>、</a:t>
            </a:r>
            <a:r>
              <a:rPr lang="en-US" altLang="zh-CN" sz="2400" dirty="0">
                <a:solidFill>
                  <a:srgbClr val="00B0F0"/>
                </a:solidFill>
                <a:latin typeface="Times New Roman" panose="02020603050405020304" pitchFamily="18" charset="0"/>
                <a:ea typeface="黑体" panose="02010609060101010101" pitchFamily="2" charset="-122"/>
              </a:rPr>
              <a:t>DNA</a:t>
            </a:r>
            <a:r>
              <a:rPr lang="zh-CN" altLang="en-US" sz="2400" dirty="0">
                <a:solidFill>
                  <a:srgbClr val="00B0F0"/>
                </a:solidFill>
                <a:latin typeface="Times New Roman" panose="02020603050405020304" pitchFamily="18" charset="0"/>
                <a:ea typeface="黑体" panose="02010609060101010101" pitchFamily="2" charset="-122"/>
              </a:rPr>
              <a:t>环状，但含有内含子。原核生物基因中没有内含子</a:t>
            </a:r>
            <a:endParaRPr lang="en-US" altLang="zh-CN" sz="2400" dirty="0">
              <a:solidFill>
                <a:srgbClr val="00B0F0"/>
              </a:solidFill>
              <a:latin typeface="Times New Roman" panose="02020603050405020304" pitchFamily="18" charset="0"/>
              <a:ea typeface="黑体" panose="02010609060101010101" pitchFamily="2" charset="-122"/>
            </a:endParaRPr>
          </a:p>
          <a:p>
            <a:pPr>
              <a:spcBef>
                <a:spcPct val="50000"/>
              </a:spcBef>
            </a:pPr>
            <a:r>
              <a:rPr lang="en-US" altLang="zh-CN" sz="2400" dirty="0">
                <a:latin typeface="Times New Roman" panose="02020603050405020304" pitchFamily="18" charset="0"/>
                <a:ea typeface="黑体" panose="02010609060101010101" pitchFamily="2" charset="-122"/>
              </a:rPr>
              <a:t>e</a:t>
            </a:r>
            <a:r>
              <a:rPr lang="zh-CN" altLang="en-US" sz="2400" dirty="0">
                <a:latin typeface="Times New Roman" panose="02020603050405020304" pitchFamily="18" charset="0"/>
                <a:ea typeface="黑体" panose="02010609060101010101" pitchFamily="2" charset="-122"/>
              </a:rPr>
              <a:t>、核糖体介于原核生物和真核生物之间</a:t>
            </a:r>
            <a:endParaRPr lang="zh-CN" altLang="en-US" sz="2400" dirty="0">
              <a:latin typeface="Times New Roman" panose="02020603050405020304" pitchFamily="18" charset="0"/>
              <a:ea typeface="黑体" panose="02010609060101010101" pitchFamily="2" charset="-122"/>
            </a:endParaRPr>
          </a:p>
          <a:p>
            <a:pPr>
              <a:spcBef>
                <a:spcPct val="50000"/>
              </a:spcBef>
            </a:pPr>
            <a:r>
              <a:rPr lang="en-US" altLang="zh-CN" sz="2400" dirty="0">
                <a:latin typeface="Times New Roman" panose="02020603050405020304" pitchFamily="18" charset="0"/>
                <a:ea typeface="黑体" panose="02010609060101010101" pitchFamily="2" charset="-122"/>
              </a:rPr>
              <a:t>f</a:t>
            </a:r>
            <a:r>
              <a:rPr lang="zh-CN" altLang="en-US" sz="2400" dirty="0">
                <a:latin typeface="Times New Roman" panose="02020603050405020304" pitchFamily="18" charset="0"/>
                <a:ea typeface="黑体" panose="02010609060101010101" pitchFamily="2" charset="-122"/>
              </a:rPr>
              <a:t>、具有组蛋白，形成类似真核生物核小体的构造</a:t>
            </a:r>
            <a:endParaRPr lang="zh-CN" altLang="en-US" sz="2400" dirty="0">
              <a:latin typeface="Times New Roman" panose="02020603050405020304" pitchFamily="18" charset="0"/>
              <a:ea typeface="黑体" panose="0201060906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2" name="Text Box 12"/>
          <p:cNvSpPr txBox="1"/>
          <p:nvPr/>
        </p:nvSpPr>
        <p:spPr>
          <a:xfrm>
            <a:off x="403225" y="1711960"/>
            <a:ext cx="8383905" cy="829945"/>
          </a:xfrm>
          <a:prstGeom prst="rect">
            <a:avLst/>
          </a:prstGeom>
          <a:noFill/>
          <a:ln w="9525">
            <a:noFill/>
          </a:ln>
        </p:spPr>
        <p:txBody>
          <a:bodyPr wrap="square">
            <a:spAutoFit/>
          </a:bodyPr>
          <a:p>
            <a:pPr eaLnBrk="0" hangingPunct="0"/>
            <a:r>
              <a:rPr lang="en-US" altLang="zh-CN" sz="2400" b="1" dirty="0">
                <a:solidFill>
                  <a:schemeClr val="tx2"/>
                </a:solidFill>
                <a:latin typeface="Times New Roman" panose="02020603050405020304" pitchFamily="18" charset="0"/>
                <a:ea typeface="SimSun" panose="02010600030101010101" pitchFamily="2" charset="-122"/>
              </a:rPr>
              <a:t>         </a:t>
            </a:r>
            <a:r>
              <a:rPr lang="zh-CN" altLang="en-US" sz="2400" b="1" dirty="0">
                <a:solidFill>
                  <a:schemeClr val="tx2"/>
                </a:solidFill>
                <a:latin typeface="Times New Roman" panose="02020603050405020304" pitchFamily="18" charset="0"/>
                <a:ea typeface="SimSun" panose="02010600030101010101" pitchFamily="2" charset="-122"/>
              </a:rPr>
              <a:t>在营养基质上形成</a:t>
            </a:r>
            <a:r>
              <a:rPr lang="zh-CN" altLang="en-US" sz="2400" b="1" dirty="0">
                <a:solidFill>
                  <a:srgbClr val="FF3300"/>
                </a:solidFill>
                <a:latin typeface="Times New Roman" panose="02020603050405020304" pitchFamily="18" charset="0"/>
                <a:ea typeface="SimSun" panose="02010600030101010101" pitchFamily="2" charset="-122"/>
              </a:rPr>
              <a:t>绒毛状</a:t>
            </a:r>
            <a:r>
              <a:rPr lang="zh-CN" altLang="en-US" sz="2400" b="1" dirty="0">
                <a:latin typeface="Times New Roman" panose="02020603050405020304" pitchFamily="18" charset="0"/>
                <a:ea typeface="SimSun" panose="02010600030101010101" pitchFamily="2" charset="-122"/>
              </a:rPr>
              <a:t>、</a:t>
            </a:r>
            <a:r>
              <a:rPr lang="zh-CN" altLang="en-US" sz="2400" b="1" dirty="0">
                <a:solidFill>
                  <a:srgbClr val="FF3300"/>
                </a:solidFill>
                <a:latin typeface="Times New Roman" panose="02020603050405020304" pitchFamily="18" charset="0"/>
                <a:ea typeface="SimSun" panose="02010600030101010101" pitchFamily="2" charset="-122"/>
              </a:rPr>
              <a:t>蜘蛛网状</a:t>
            </a:r>
            <a:r>
              <a:rPr lang="zh-CN" altLang="en-US" sz="2400" b="1" dirty="0">
                <a:latin typeface="Times New Roman" panose="02020603050405020304" pitchFamily="18" charset="0"/>
                <a:ea typeface="SimSun" panose="02010600030101010101" pitchFamily="2" charset="-122"/>
              </a:rPr>
              <a:t>或</a:t>
            </a:r>
            <a:r>
              <a:rPr lang="zh-CN" altLang="en-US" sz="2400" b="1" dirty="0">
                <a:solidFill>
                  <a:srgbClr val="FF3300"/>
                </a:solidFill>
                <a:latin typeface="Times New Roman" panose="02020603050405020304" pitchFamily="18" charset="0"/>
                <a:ea typeface="SimSun" panose="02010600030101010101" pitchFamily="2" charset="-122"/>
              </a:rPr>
              <a:t>絮状</a:t>
            </a:r>
            <a:r>
              <a:rPr lang="zh-CN" altLang="en-US" sz="2400" b="1" dirty="0">
                <a:solidFill>
                  <a:schemeClr val="tx2"/>
                </a:solidFill>
                <a:latin typeface="Times New Roman" panose="02020603050405020304" pitchFamily="18" charset="0"/>
                <a:ea typeface="SimSun" panose="02010600030101010101" pitchFamily="2" charset="-122"/>
              </a:rPr>
              <a:t>菌丝体的真菌。</a:t>
            </a:r>
            <a:r>
              <a:rPr lang="zh-CN" altLang="en-US" sz="2400" b="1" dirty="0">
                <a:latin typeface="Times New Roman" panose="02020603050405020304" pitchFamily="18" charset="0"/>
                <a:ea typeface="SimSun" panose="02010600030101010101" pitchFamily="2" charset="-122"/>
              </a:rPr>
              <a:t>是</a:t>
            </a:r>
            <a:r>
              <a:rPr lang="zh-CN" altLang="en-US" sz="2400" b="1" dirty="0">
                <a:solidFill>
                  <a:srgbClr val="FF3300"/>
                </a:solidFill>
                <a:latin typeface="Times New Roman" panose="02020603050405020304" pitchFamily="18" charset="0"/>
                <a:ea typeface="SimSun" panose="02010600030101010101" pitchFamily="2" charset="-122"/>
              </a:rPr>
              <a:t>丝状</a:t>
            </a:r>
            <a:r>
              <a:rPr lang="zh-CN" altLang="en-US" sz="2400" b="1" dirty="0">
                <a:latin typeface="Times New Roman" panose="02020603050405020304" pitchFamily="18" charset="0"/>
                <a:ea typeface="SimSun" panose="02010600030101010101" pitchFamily="2" charset="-122"/>
              </a:rPr>
              <a:t>的、</a:t>
            </a:r>
            <a:r>
              <a:rPr lang="zh-CN" altLang="en-US" sz="2400" b="1" dirty="0">
                <a:solidFill>
                  <a:srgbClr val="FF3300"/>
                </a:solidFill>
                <a:latin typeface="Times New Roman" panose="02020603050405020304" pitchFamily="18" charset="0"/>
                <a:ea typeface="SimSun" panose="02010600030101010101" pitchFamily="2" charset="-122"/>
              </a:rPr>
              <a:t>无光合作用</a:t>
            </a:r>
            <a:r>
              <a:rPr lang="zh-CN" altLang="en-US" sz="2400" b="1" dirty="0">
                <a:latin typeface="Times New Roman" panose="02020603050405020304" pitchFamily="18" charset="0"/>
                <a:ea typeface="SimSun" panose="02010600030101010101" pitchFamily="2" charset="-122"/>
              </a:rPr>
              <a:t>的、</a:t>
            </a:r>
            <a:r>
              <a:rPr lang="zh-CN" altLang="en-US" sz="2400" b="1" dirty="0">
                <a:solidFill>
                  <a:srgbClr val="FF3300"/>
                </a:solidFill>
                <a:latin typeface="Times New Roman" panose="02020603050405020304" pitchFamily="18" charset="0"/>
                <a:ea typeface="SimSun" panose="02010600030101010101" pitchFamily="2" charset="-122"/>
              </a:rPr>
              <a:t>异养性营养</a:t>
            </a:r>
            <a:r>
              <a:rPr lang="zh-CN" altLang="en-US" sz="2400" b="1" dirty="0">
                <a:latin typeface="Times New Roman" panose="02020603050405020304" pitchFamily="18" charset="0"/>
                <a:ea typeface="SimSun" panose="02010600030101010101" pitchFamily="2" charset="-122"/>
              </a:rPr>
              <a:t>的真核微生物。</a:t>
            </a:r>
            <a:endParaRPr lang="zh-CN" altLang="en-US" sz="2400" b="1" dirty="0">
              <a:latin typeface="Times New Roman" panose="02020603050405020304" pitchFamily="18" charset="0"/>
              <a:ea typeface="SimSun" panose="02010600030101010101" pitchFamily="2" charset="-122"/>
            </a:endParaRPr>
          </a:p>
        </p:txBody>
      </p:sp>
      <p:sp>
        <p:nvSpPr>
          <p:cNvPr id="102418" name="Rectangle 18"/>
          <p:cNvSpPr/>
          <p:nvPr/>
        </p:nvSpPr>
        <p:spPr>
          <a:xfrm>
            <a:off x="539750" y="981075"/>
            <a:ext cx="7834313" cy="457200"/>
          </a:xfrm>
          <a:prstGeom prst="rect">
            <a:avLst/>
          </a:prstGeom>
          <a:noFill/>
          <a:ln w="9525">
            <a:noFill/>
          </a:ln>
        </p:spPr>
        <p:txBody>
          <a:bodyPr>
            <a:spAutoFit/>
          </a:bodyPr>
          <a:p>
            <a:pPr eaLnBrk="0" hangingPunct="0"/>
            <a:r>
              <a:rPr lang="zh-CN" altLang="en-US" sz="2400" b="1" dirty="0">
                <a:solidFill>
                  <a:schemeClr val="tx2"/>
                </a:solidFill>
                <a:latin typeface="Times New Roman" panose="02020603050405020304" pitchFamily="18" charset="0"/>
                <a:ea typeface="SimSun" panose="02010600030101010101" pitchFamily="2" charset="-122"/>
              </a:rPr>
              <a:t>二、霉菌（</a:t>
            </a:r>
            <a:r>
              <a:rPr lang="en-US" altLang="zh-CN" sz="2400" b="1" dirty="0">
                <a:solidFill>
                  <a:srgbClr val="FF3300"/>
                </a:solidFill>
                <a:latin typeface="Times New Roman" panose="02020603050405020304" pitchFamily="18" charset="0"/>
                <a:ea typeface="SimSun" panose="02010600030101010101" pitchFamily="2" charset="-122"/>
              </a:rPr>
              <a:t>mould —</a:t>
            </a:r>
            <a:r>
              <a:rPr lang="zh-CN" altLang="en-US" sz="2400" b="1" dirty="0">
                <a:solidFill>
                  <a:srgbClr val="FF3300"/>
                </a:solidFill>
                <a:latin typeface="Times New Roman" panose="02020603050405020304" pitchFamily="18" charset="0"/>
                <a:ea typeface="SimSun" panose="02010600030101010101" pitchFamily="2" charset="-122"/>
              </a:rPr>
              <a:t>是丝状真菌的俗称</a:t>
            </a:r>
            <a:r>
              <a:rPr lang="zh-CN" altLang="en-US" sz="2400" b="1" dirty="0">
                <a:solidFill>
                  <a:schemeClr val="tx2"/>
                </a:solidFill>
                <a:latin typeface="Times New Roman" panose="02020603050405020304" pitchFamily="18" charset="0"/>
                <a:ea typeface="SimSun" panose="02010600030101010101" pitchFamily="2" charset="-122"/>
              </a:rPr>
              <a:t>）</a:t>
            </a:r>
            <a:endParaRPr lang="zh-CN" altLang="en-US" sz="2400" b="1" dirty="0">
              <a:solidFill>
                <a:schemeClr val="tx2"/>
              </a:solidFill>
              <a:latin typeface="Times New Roman" panose="02020603050405020304" pitchFamily="18" charset="0"/>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1403985" y="2815590"/>
            <a:ext cx="6464935" cy="37699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418"/>
                                        </p:tgtEl>
                                        <p:attrNameLst>
                                          <p:attrName>style.visibility</p:attrName>
                                        </p:attrNameLst>
                                      </p:cBhvr>
                                      <p:to>
                                        <p:strVal val="visible"/>
                                      </p:to>
                                    </p:set>
                                    <p:anim calcmode="lin" valueType="num">
                                      <p:cBhvr additive="base">
                                        <p:cTn id="7" dur="500" fill="hold"/>
                                        <p:tgtEl>
                                          <p:spTgt spid="102418"/>
                                        </p:tgtEl>
                                        <p:attrNameLst>
                                          <p:attrName>ppt_x</p:attrName>
                                        </p:attrNameLst>
                                      </p:cBhvr>
                                      <p:tavLst>
                                        <p:tav tm="0">
                                          <p:val>
                                            <p:strVal val="0-#ppt_w/2"/>
                                          </p:val>
                                        </p:tav>
                                        <p:tav tm="100000">
                                          <p:val>
                                            <p:strVal val="#ppt_x"/>
                                          </p:val>
                                        </p:tav>
                                      </p:tavLst>
                                    </p:anim>
                                    <p:anim calcmode="lin" valueType="num">
                                      <p:cBhvr additive="base">
                                        <p:cTn id="8" dur="500" fill="hold"/>
                                        <p:tgtEl>
                                          <p:spTgt spid="1024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12"/>
                                        </p:tgtEl>
                                        <p:attrNameLst>
                                          <p:attrName>style.visibility</p:attrName>
                                        </p:attrNameLst>
                                      </p:cBhvr>
                                      <p:to>
                                        <p:strVal val="visible"/>
                                      </p:to>
                                    </p:set>
                                    <p:anim calcmode="lin" valueType="num">
                                      <p:cBhvr additive="base">
                                        <p:cTn id="13" dur="500" fill="hold"/>
                                        <p:tgtEl>
                                          <p:spTgt spid="102412"/>
                                        </p:tgtEl>
                                        <p:attrNameLst>
                                          <p:attrName>ppt_x</p:attrName>
                                        </p:attrNameLst>
                                      </p:cBhvr>
                                      <p:tavLst>
                                        <p:tav tm="0">
                                          <p:val>
                                            <p:strVal val="0-#ppt_w/2"/>
                                          </p:val>
                                        </p:tav>
                                        <p:tav tm="100000">
                                          <p:val>
                                            <p:strVal val="#ppt_x"/>
                                          </p:val>
                                        </p:tav>
                                      </p:tavLst>
                                    </p:anim>
                                    <p:anim calcmode="lin" valueType="num">
                                      <p:cBhvr additive="base">
                                        <p:cTn id="14" dur="500" fill="hold"/>
                                        <p:tgtEl>
                                          <p:spTgt spid="102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2" grpId="0"/>
      <p:bldP spid="1024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8707" name="Rectangle 3"/>
          <p:cNvSpPr>
            <a:spLocks noGrp="1"/>
          </p:cNvSpPr>
          <p:nvPr>
            <p:ph idx="1"/>
          </p:nvPr>
        </p:nvSpPr>
        <p:spPr>
          <a:xfrm>
            <a:off x="179388" y="1330325"/>
            <a:ext cx="8204200" cy="4114800"/>
          </a:xfrm>
        </p:spPr>
        <p:txBody>
          <a:bodyPr vert="horz" wrap="square" lIns="91440" tIns="45720" rIns="91440" bIns="45720" anchor="t" anchorCtr="0"/>
          <a:p>
            <a:pPr>
              <a:lnSpc>
                <a:spcPct val="150000"/>
              </a:lnSpc>
              <a:spcBef>
                <a:spcPct val="0"/>
              </a:spcBef>
              <a:buClr>
                <a:srgbClr val="FF0000"/>
              </a:buClr>
              <a:buNone/>
            </a:pPr>
            <a:r>
              <a:rPr lang="en-US" altLang="zh-CN" sz="2800" b="1" dirty="0">
                <a:solidFill>
                  <a:srgbClr val="FF3300"/>
                </a:solidFill>
                <a:ea typeface="SimSun" panose="02010600030101010101" pitchFamily="2" charset="-122"/>
              </a:rPr>
              <a:t>  </a:t>
            </a:r>
            <a:r>
              <a:rPr lang="zh-CN" altLang="en-US" sz="2400" b="1" dirty="0">
                <a:solidFill>
                  <a:srgbClr val="FF3300"/>
                </a:solidFill>
                <a:ea typeface="SimSun" panose="02010600030101010101" pitchFamily="2" charset="-122"/>
              </a:rPr>
              <a:t>霉菌的特点：</a:t>
            </a:r>
            <a:endParaRPr lang="zh-CN" altLang="en-US" sz="2400" b="1" dirty="0">
              <a:solidFill>
                <a:srgbClr val="FF3300"/>
              </a:solidFill>
              <a:ea typeface="SimSun" panose="02010600030101010101" pitchFamily="2" charset="-122"/>
            </a:endParaRPr>
          </a:p>
          <a:p>
            <a:pPr lvl="1">
              <a:lnSpc>
                <a:spcPct val="150000"/>
              </a:lnSpc>
              <a:spcBef>
                <a:spcPct val="0"/>
              </a:spcBef>
              <a:buClr>
                <a:srgbClr val="FF0000"/>
              </a:buClr>
              <a:buBlip>
                <a:blip r:embed="rId1"/>
              </a:buBlip>
            </a:pPr>
            <a:r>
              <a:rPr lang="zh-CN" altLang="en-US" sz="2400" b="1" dirty="0">
                <a:ea typeface="SimSun" panose="02010600030101010101" pitchFamily="2" charset="-122"/>
              </a:rPr>
              <a:t>不能进行光合作用；</a:t>
            </a:r>
            <a:endParaRPr lang="zh-CN" altLang="en-US" sz="2400" b="1" dirty="0">
              <a:ea typeface="SimSun" panose="02010600030101010101" pitchFamily="2" charset="-122"/>
            </a:endParaRPr>
          </a:p>
          <a:p>
            <a:pPr lvl="1">
              <a:lnSpc>
                <a:spcPct val="150000"/>
              </a:lnSpc>
              <a:spcBef>
                <a:spcPct val="0"/>
              </a:spcBef>
              <a:buClr>
                <a:srgbClr val="FF0000"/>
              </a:buClr>
              <a:buBlip>
                <a:blip r:embed="rId1"/>
              </a:buBlip>
            </a:pPr>
            <a:r>
              <a:rPr lang="zh-CN" altLang="en-US" sz="2400" b="1" dirty="0">
                <a:ea typeface="SimSun" panose="02010600030101010101" pitchFamily="2" charset="-122"/>
              </a:rPr>
              <a:t>以孢子进行繁殖；</a:t>
            </a:r>
            <a:endParaRPr lang="zh-CN" altLang="en-US" sz="2400" b="1" dirty="0">
              <a:ea typeface="SimSun" panose="02010600030101010101" pitchFamily="2" charset="-122"/>
            </a:endParaRPr>
          </a:p>
          <a:p>
            <a:pPr lvl="1">
              <a:lnSpc>
                <a:spcPct val="150000"/>
              </a:lnSpc>
              <a:spcBef>
                <a:spcPct val="0"/>
              </a:spcBef>
              <a:buClr>
                <a:srgbClr val="FF0000"/>
              </a:buClr>
              <a:buBlip>
                <a:blip r:embed="rId1"/>
              </a:buBlip>
            </a:pPr>
            <a:r>
              <a:rPr lang="zh-CN" altLang="en-US" sz="2400" b="1" dirty="0">
                <a:ea typeface="SimSun" panose="02010600030101010101" pitchFamily="2" charset="-122"/>
              </a:rPr>
              <a:t>具有发达的菌丝体和各种子实体构造；</a:t>
            </a:r>
            <a:endParaRPr lang="zh-CN" altLang="en-US" sz="2400" b="1" dirty="0">
              <a:ea typeface="SimSun" panose="02010600030101010101" pitchFamily="2" charset="-122"/>
            </a:endParaRPr>
          </a:p>
          <a:p>
            <a:pPr lvl="1">
              <a:lnSpc>
                <a:spcPct val="150000"/>
              </a:lnSpc>
              <a:spcBef>
                <a:spcPct val="0"/>
              </a:spcBef>
              <a:buClr>
                <a:srgbClr val="FF0000"/>
              </a:buClr>
              <a:buBlip>
                <a:blip r:embed="rId1"/>
              </a:buBlip>
            </a:pPr>
            <a:r>
              <a:rPr lang="zh-CN" altLang="en-US" sz="2400" b="1" dirty="0">
                <a:ea typeface="SimSun" panose="02010600030101010101" pitchFamily="2" charset="-122"/>
              </a:rPr>
              <a:t>营养方式为分解吸收型</a:t>
            </a:r>
            <a:r>
              <a:rPr lang="en-US" altLang="zh-CN" sz="2400" b="1" dirty="0">
                <a:latin typeface="SimSun" panose="02010600030101010101" pitchFamily="2" charset="-122"/>
                <a:ea typeface="SimSun" panose="02010600030101010101" pitchFamily="2" charset="-122"/>
              </a:rPr>
              <a:t>—</a:t>
            </a:r>
            <a:r>
              <a:rPr lang="zh-CN" altLang="en-US" sz="2400" b="1" dirty="0">
                <a:solidFill>
                  <a:srgbClr val="9933FF"/>
                </a:solidFill>
                <a:ea typeface="SimSun" panose="02010600030101010101" pitchFamily="2" charset="-122"/>
              </a:rPr>
              <a:t>扮演有机物分解者的角色</a:t>
            </a:r>
            <a:endParaRPr lang="zh-CN" altLang="en-US" sz="2400" b="1" dirty="0">
              <a:solidFill>
                <a:srgbClr val="9933FF"/>
              </a:solidFill>
              <a:ea typeface="SimSun" panose="02010600030101010101" pitchFamily="2" charset="-122"/>
            </a:endParaRPr>
          </a:p>
          <a:p>
            <a:pPr lvl="1">
              <a:lnSpc>
                <a:spcPct val="150000"/>
              </a:lnSpc>
              <a:spcBef>
                <a:spcPct val="0"/>
              </a:spcBef>
              <a:buClr>
                <a:srgbClr val="FF0000"/>
              </a:buClr>
              <a:buBlip>
                <a:blip r:embed="rId1"/>
              </a:buBlip>
            </a:pPr>
            <a:r>
              <a:rPr lang="zh-CN" altLang="en-US" sz="2400" b="1" dirty="0">
                <a:ea typeface="SimSun" panose="02010600030101010101" pitchFamily="2" charset="-122"/>
              </a:rPr>
              <a:t>细胞壁的主要成分为几丁质；</a:t>
            </a:r>
            <a:endParaRPr lang="zh-CN" altLang="en-US" sz="2400" b="1" dirty="0">
              <a:ea typeface="SimSun" panose="02010600030101010101" pitchFamily="2" charset="-122"/>
            </a:endParaRPr>
          </a:p>
          <a:p>
            <a:pPr lvl="1">
              <a:lnSpc>
                <a:spcPct val="150000"/>
              </a:lnSpc>
              <a:spcBef>
                <a:spcPct val="0"/>
              </a:spcBef>
              <a:buClr>
                <a:srgbClr val="FF0000"/>
              </a:buClr>
              <a:buBlip>
                <a:blip r:embed="rId1"/>
              </a:buBlip>
            </a:pPr>
            <a:r>
              <a:rPr lang="zh-CN" altLang="en-US" sz="2400" b="1" dirty="0">
                <a:ea typeface="SimSun" panose="02010600030101010101" pitchFamily="2" charset="-122"/>
              </a:rPr>
              <a:t>陆生性较强。</a:t>
            </a:r>
            <a:endParaRPr lang="zh-CN" altLang="en-US" sz="2400" b="1" dirty="0">
              <a:ea typeface="SimSun" panose="02010600030101010101" pitchFamily="2" charset="-122"/>
            </a:endParaRPr>
          </a:p>
        </p:txBody>
      </p:sp>
      <p:pic>
        <p:nvPicPr>
          <p:cNvPr id="49155" name="Picture 6"/>
          <p:cNvPicPr>
            <a:picLocks noChangeAspect="1"/>
          </p:cNvPicPr>
          <p:nvPr/>
        </p:nvPicPr>
        <p:blipFill>
          <a:blip r:embed="rId2"/>
          <a:stretch>
            <a:fillRect/>
          </a:stretch>
        </p:blipFill>
        <p:spPr>
          <a:xfrm>
            <a:off x="6629400" y="0"/>
            <a:ext cx="2514600" cy="3648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28707">
                                            <p:txEl>
                                              <p:charRg st="0" end="9"/>
                                            </p:txEl>
                                          </p:spTgt>
                                        </p:tgtEl>
                                        <p:attrNameLst>
                                          <p:attrName>style.visibility</p:attrName>
                                        </p:attrNameLst>
                                      </p:cBhvr>
                                      <p:to>
                                        <p:strVal val="visible"/>
                                      </p:to>
                                    </p:set>
                                    <p:animEffect transition="in" filter="checkerboard(down)">
                                      <p:cBhvr>
                                        <p:cTn id="7" dur="500"/>
                                        <p:tgtEl>
                                          <p:spTgt spid="328707">
                                            <p:txEl>
                                              <p:charRg st="0" end="9"/>
                                            </p:txEl>
                                          </p:spTgt>
                                        </p:tgtEl>
                                      </p:cBhvr>
                                    </p:animEffect>
                                  </p:childTnLst>
                                </p:cTn>
                              </p:par>
                              <p:par>
                                <p:cTn id="8" presetID="5" presetClass="entr" presetSubtype="5" fill="hold" grpId="0" nodeType="withEffect">
                                  <p:stCondLst>
                                    <p:cond delay="0"/>
                                  </p:stCondLst>
                                  <p:childTnLst>
                                    <p:set>
                                      <p:cBhvr>
                                        <p:cTn id="9" dur="1" fill="hold">
                                          <p:stCondLst>
                                            <p:cond delay="0"/>
                                          </p:stCondLst>
                                        </p:cTn>
                                        <p:tgtEl>
                                          <p:spTgt spid="328707">
                                            <p:txEl>
                                              <p:charRg st="9" end="19"/>
                                            </p:txEl>
                                          </p:spTgt>
                                        </p:tgtEl>
                                        <p:attrNameLst>
                                          <p:attrName>style.visibility</p:attrName>
                                        </p:attrNameLst>
                                      </p:cBhvr>
                                      <p:to>
                                        <p:strVal val="visible"/>
                                      </p:to>
                                    </p:set>
                                    <p:animEffect transition="in" filter="checkerboard(down)">
                                      <p:cBhvr>
                                        <p:cTn id="10" dur="500"/>
                                        <p:tgtEl>
                                          <p:spTgt spid="328707">
                                            <p:txEl>
                                              <p:charRg st="9" end="19"/>
                                            </p:txEl>
                                          </p:spTgt>
                                        </p:tgtEl>
                                      </p:cBhvr>
                                    </p:animEffect>
                                  </p:childTnLst>
                                </p:cTn>
                              </p:par>
                              <p:par>
                                <p:cTn id="11" presetID="5" presetClass="entr" presetSubtype="5" fill="hold" grpId="0" nodeType="withEffect">
                                  <p:stCondLst>
                                    <p:cond delay="0"/>
                                  </p:stCondLst>
                                  <p:childTnLst>
                                    <p:set>
                                      <p:cBhvr>
                                        <p:cTn id="12" dur="1" fill="hold">
                                          <p:stCondLst>
                                            <p:cond delay="0"/>
                                          </p:stCondLst>
                                        </p:cTn>
                                        <p:tgtEl>
                                          <p:spTgt spid="328707">
                                            <p:txEl>
                                              <p:charRg st="19" end="28"/>
                                            </p:txEl>
                                          </p:spTgt>
                                        </p:tgtEl>
                                        <p:attrNameLst>
                                          <p:attrName>style.visibility</p:attrName>
                                        </p:attrNameLst>
                                      </p:cBhvr>
                                      <p:to>
                                        <p:strVal val="visible"/>
                                      </p:to>
                                    </p:set>
                                    <p:animEffect transition="in" filter="checkerboard(down)">
                                      <p:cBhvr>
                                        <p:cTn id="13" dur="500"/>
                                        <p:tgtEl>
                                          <p:spTgt spid="328707">
                                            <p:txEl>
                                              <p:charRg st="19" end="28"/>
                                            </p:txEl>
                                          </p:spTgt>
                                        </p:tgtEl>
                                      </p:cBhvr>
                                    </p:animEffect>
                                  </p:childTnLst>
                                </p:cTn>
                              </p:par>
                              <p:par>
                                <p:cTn id="14" presetID="5" presetClass="entr" presetSubtype="5" fill="hold" grpId="0" nodeType="withEffect">
                                  <p:stCondLst>
                                    <p:cond delay="0"/>
                                  </p:stCondLst>
                                  <p:childTnLst>
                                    <p:set>
                                      <p:cBhvr>
                                        <p:cTn id="15" dur="1" fill="hold">
                                          <p:stCondLst>
                                            <p:cond delay="0"/>
                                          </p:stCondLst>
                                        </p:cTn>
                                        <p:tgtEl>
                                          <p:spTgt spid="328707">
                                            <p:txEl>
                                              <p:charRg st="28" end="46"/>
                                            </p:txEl>
                                          </p:spTgt>
                                        </p:tgtEl>
                                        <p:attrNameLst>
                                          <p:attrName>style.visibility</p:attrName>
                                        </p:attrNameLst>
                                      </p:cBhvr>
                                      <p:to>
                                        <p:strVal val="visible"/>
                                      </p:to>
                                    </p:set>
                                    <p:animEffect transition="in" filter="checkerboard(down)">
                                      <p:cBhvr>
                                        <p:cTn id="16" dur="500"/>
                                        <p:tgtEl>
                                          <p:spTgt spid="328707">
                                            <p:txEl>
                                              <p:charRg st="28" end="46"/>
                                            </p:txEl>
                                          </p:spTgt>
                                        </p:tgtEl>
                                      </p:cBhvr>
                                    </p:animEffect>
                                  </p:childTnLst>
                                </p:cTn>
                              </p:par>
                              <p:par>
                                <p:cTn id="17" presetID="5" presetClass="entr" presetSubtype="5" fill="hold" grpId="0" nodeType="withEffect">
                                  <p:stCondLst>
                                    <p:cond delay="0"/>
                                  </p:stCondLst>
                                  <p:childTnLst>
                                    <p:set>
                                      <p:cBhvr>
                                        <p:cTn id="18" dur="1" fill="hold">
                                          <p:stCondLst>
                                            <p:cond delay="0"/>
                                          </p:stCondLst>
                                        </p:cTn>
                                        <p:tgtEl>
                                          <p:spTgt spid="328707">
                                            <p:txEl>
                                              <p:charRg st="46" end="69"/>
                                            </p:txEl>
                                          </p:spTgt>
                                        </p:tgtEl>
                                        <p:attrNameLst>
                                          <p:attrName>style.visibility</p:attrName>
                                        </p:attrNameLst>
                                      </p:cBhvr>
                                      <p:to>
                                        <p:strVal val="visible"/>
                                      </p:to>
                                    </p:set>
                                    <p:animEffect transition="in" filter="checkerboard(down)">
                                      <p:cBhvr>
                                        <p:cTn id="19" dur="500"/>
                                        <p:tgtEl>
                                          <p:spTgt spid="328707">
                                            <p:txEl>
                                              <p:charRg st="46" end="69"/>
                                            </p:txEl>
                                          </p:spTgt>
                                        </p:tgtEl>
                                      </p:cBhvr>
                                    </p:animEffect>
                                  </p:childTnLst>
                                </p:cTn>
                              </p:par>
                              <p:par>
                                <p:cTn id="20" presetID="5" presetClass="entr" presetSubtype="5" fill="hold" grpId="0" nodeType="withEffect">
                                  <p:stCondLst>
                                    <p:cond delay="0"/>
                                  </p:stCondLst>
                                  <p:childTnLst>
                                    <p:set>
                                      <p:cBhvr>
                                        <p:cTn id="21" dur="1" fill="hold">
                                          <p:stCondLst>
                                            <p:cond delay="0"/>
                                          </p:stCondLst>
                                        </p:cTn>
                                        <p:tgtEl>
                                          <p:spTgt spid="328707">
                                            <p:txEl>
                                              <p:charRg st="69" end="83"/>
                                            </p:txEl>
                                          </p:spTgt>
                                        </p:tgtEl>
                                        <p:attrNameLst>
                                          <p:attrName>style.visibility</p:attrName>
                                        </p:attrNameLst>
                                      </p:cBhvr>
                                      <p:to>
                                        <p:strVal val="visible"/>
                                      </p:to>
                                    </p:set>
                                    <p:animEffect transition="in" filter="checkerboard(down)">
                                      <p:cBhvr>
                                        <p:cTn id="22" dur="500"/>
                                        <p:tgtEl>
                                          <p:spTgt spid="328707">
                                            <p:txEl>
                                              <p:charRg st="69" end="83"/>
                                            </p:txEl>
                                          </p:spTgt>
                                        </p:tgtEl>
                                      </p:cBhvr>
                                    </p:animEffect>
                                  </p:childTnLst>
                                </p:cTn>
                              </p:par>
                              <p:par>
                                <p:cTn id="23" presetID="5" presetClass="entr" presetSubtype="5" fill="hold" grpId="0" nodeType="withEffect">
                                  <p:stCondLst>
                                    <p:cond delay="0"/>
                                  </p:stCondLst>
                                  <p:childTnLst>
                                    <p:set>
                                      <p:cBhvr>
                                        <p:cTn id="24" dur="1" fill="hold">
                                          <p:stCondLst>
                                            <p:cond delay="0"/>
                                          </p:stCondLst>
                                        </p:cTn>
                                        <p:tgtEl>
                                          <p:spTgt spid="328707">
                                            <p:txEl>
                                              <p:charRg st="83" end="90"/>
                                            </p:txEl>
                                          </p:spTgt>
                                        </p:tgtEl>
                                        <p:attrNameLst>
                                          <p:attrName>style.visibility</p:attrName>
                                        </p:attrNameLst>
                                      </p:cBhvr>
                                      <p:to>
                                        <p:strVal val="visible"/>
                                      </p:to>
                                    </p:set>
                                    <p:animEffect transition="in" filter="checkerboard(down)">
                                      <p:cBhvr>
                                        <p:cTn id="25" dur="500"/>
                                        <p:tgtEl>
                                          <p:spTgt spid="328707">
                                            <p:txEl>
                                              <p:charRg st="83"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0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35"/>
          <p:cNvSpPr/>
          <p:nvPr/>
        </p:nvSpPr>
        <p:spPr>
          <a:xfrm>
            <a:off x="252413" y="981075"/>
            <a:ext cx="4175125" cy="457200"/>
          </a:xfrm>
          <a:prstGeom prst="rect">
            <a:avLst/>
          </a:prstGeom>
          <a:noFill/>
          <a:ln w="9525">
            <a:noFill/>
          </a:ln>
        </p:spPr>
        <p:txBody>
          <a:bodyPr>
            <a:spAutoFit/>
          </a:bodyPr>
          <a:p>
            <a:pPr eaLnBrk="0" hangingPunct="0"/>
            <a:r>
              <a:rPr lang="zh-CN" altLang="en-US" sz="2400" b="1" dirty="0">
                <a:latin typeface="Times New Roman" panose="02020603050405020304" pitchFamily="18" charset="0"/>
                <a:ea typeface="SimSun" panose="02010600030101010101" pitchFamily="2" charset="-122"/>
              </a:rPr>
              <a:t>（一）、霉菌的形态、大小</a:t>
            </a:r>
            <a:endParaRPr lang="zh-CN" altLang="en-US" sz="2400" dirty="0">
              <a:latin typeface="Times New Roman" panose="02020603050405020304" pitchFamily="18" charset="0"/>
              <a:ea typeface="SimSun" panose="02010600030101010101" pitchFamily="2" charset="-122"/>
            </a:endParaRPr>
          </a:p>
        </p:txBody>
      </p:sp>
      <p:pic>
        <p:nvPicPr>
          <p:cNvPr id="99365" name="Picture 37" descr="septate.jpg (5923 bytes)"/>
          <p:cNvPicPr>
            <a:picLocks noChangeAspect="1"/>
          </p:cNvPicPr>
          <p:nvPr/>
        </p:nvPicPr>
        <p:blipFill>
          <a:blip r:embed="rId1"/>
          <a:stretch>
            <a:fillRect/>
          </a:stretch>
        </p:blipFill>
        <p:spPr>
          <a:xfrm>
            <a:off x="4964113" y="0"/>
            <a:ext cx="4179887" cy="2855913"/>
          </a:xfrm>
          <a:prstGeom prst="rect">
            <a:avLst/>
          </a:prstGeom>
          <a:noFill/>
          <a:ln w="9525">
            <a:noFill/>
          </a:ln>
        </p:spPr>
      </p:pic>
      <p:sp>
        <p:nvSpPr>
          <p:cNvPr id="50180" name="Text Box 38"/>
          <p:cNvSpPr txBox="1"/>
          <p:nvPr/>
        </p:nvSpPr>
        <p:spPr>
          <a:xfrm>
            <a:off x="1042988" y="2852738"/>
            <a:ext cx="3960812" cy="1735137"/>
          </a:xfrm>
          <a:prstGeom prst="rect">
            <a:avLst/>
          </a:prstGeom>
          <a:noFill/>
          <a:ln w="9525">
            <a:noFill/>
          </a:ln>
        </p:spPr>
        <p:txBody>
          <a:bodyPr>
            <a:spAutoFit/>
          </a:bodyPr>
          <a:p>
            <a:pPr eaLnBrk="0" hangingPunct="0">
              <a:lnSpc>
                <a:spcPct val="150000"/>
              </a:lnSpc>
            </a:pPr>
            <a:r>
              <a:rPr lang="en-US" altLang="zh-CN" sz="2400" dirty="0">
                <a:latin typeface="Times New Roman" panose="02020603050405020304" pitchFamily="18" charset="0"/>
                <a:ea typeface="SimSun" panose="02010600030101010101" pitchFamily="2" charset="-122"/>
              </a:rPr>
              <a:t>   </a:t>
            </a:r>
            <a:r>
              <a:rPr lang="zh-CN" altLang="en-US" sz="2400" b="1" dirty="0">
                <a:latin typeface="SimSun" panose="02010600030101010101" pitchFamily="2" charset="-122"/>
                <a:ea typeface="SimSun" panose="02010600030101010101" pitchFamily="2" charset="-122"/>
              </a:rPr>
              <a:t>菌丝：管状</a:t>
            </a:r>
            <a:endParaRPr lang="zh-CN" altLang="en-US" sz="2400" b="1" dirty="0">
              <a:latin typeface="SimSun" panose="02010600030101010101" pitchFamily="2" charset="-122"/>
              <a:ea typeface="SimSun" panose="02010600030101010101" pitchFamily="2" charset="-122"/>
            </a:endParaRPr>
          </a:p>
          <a:p>
            <a:pPr eaLnBrk="0" hangingPunct="0">
              <a:lnSpc>
                <a:spcPct val="150000"/>
              </a:lnSpc>
            </a:pPr>
            <a:r>
              <a:rPr lang="zh-CN" altLang="en-US" sz="2400" b="1" dirty="0">
                <a:latin typeface="SimSun" panose="02010600030101010101" pitchFamily="2" charset="-122"/>
                <a:ea typeface="SimSun" panose="02010600030101010101" pitchFamily="2" charset="-122"/>
              </a:rPr>
              <a:t>       伸长、分枝    </a:t>
            </a:r>
            <a:endParaRPr lang="zh-CN" altLang="en-US" sz="2400" b="1" dirty="0">
              <a:latin typeface="SimSun" panose="02010600030101010101" pitchFamily="2" charset="-122"/>
              <a:ea typeface="SimSun" panose="02010600030101010101" pitchFamily="2" charset="-122"/>
            </a:endParaRPr>
          </a:p>
          <a:p>
            <a:pPr eaLnBrk="0" hangingPunct="0">
              <a:lnSpc>
                <a:spcPct val="150000"/>
              </a:lnSpc>
            </a:pPr>
            <a:r>
              <a:rPr lang="zh-CN" altLang="en-US" sz="2400" b="1" dirty="0">
                <a:latin typeface="SimSun" panose="02010600030101010101" pitchFamily="2" charset="-122"/>
                <a:ea typeface="SimSun" panose="02010600030101010101" pitchFamily="2" charset="-122"/>
              </a:rPr>
              <a:t>       直径</a:t>
            </a:r>
            <a:r>
              <a:rPr lang="en-US" altLang="zh-CN" sz="2400" b="1" dirty="0">
                <a:latin typeface="SimSun" panose="02010600030101010101" pitchFamily="2" charset="-122"/>
                <a:ea typeface="SimSun" panose="02010600030101010101" pitchFamily="2" charset="-122"/>
              </a:rPr>
              <a:t>3-10μm</a:t>
            </a:r>
            <a:endParaRPr lang="en-US" altLang="zh-CN" sz="2400" b="1" dirty="0">
              <a:latin typeface="SimSun" panose="02010600030101010101" pitchFamily="2" charset="-122"/>
              <a:ea typeface="SimSun" panose="02010600030101010101" pitchFamily="2" charset="-122"/>
            </a:endParaRPr>
          </a:p>
        </p:txBody>
      </p:sp>
      <p:sp>
        <p:nvSpPr>
          <p:cNvPr id="50181" name="Text Box 39"/>
          <p:cNvSpPr txBox="1"/>
          <p:nvPr/>
        </p:nvSpPr>
        <p:spPr>
          <a:xfrm>
            <a:off x="1042988" y="2205038"/>
            <a:ext cx="1905000" cy="457200"/>
          </a:xfrm>
          <a:prstGeom prst="rect">
            <a:avLst/>
          </a:prstGeom>
          <a:noFill/>
          <a:ln w="9525">
            <a:noFill/>
          </a:ln>
        </p:spPr>
        <p:txBody>
          <a:bodyPr>
            <a:spAutoFit/>
          </a:bodyPr>
          <a:p>
            <a:pPr eaLnBrk="0" hangingPunct="0">
              <a:spcBef>
                <a:spcPct val="50000"/>
              </a:spcBef>
            </a:pPr>
            <a:r>
              <a:rPr lang="zh-CN" altLang="en-US" sz="2400" b="1" dirty="0">
                <a:latin typeface="Times New Roman" panose="02020603050405020304" pitchFamily="18" charset="0"/>
                <a:ea typeface="SimSun" panose="02010600030101010101" pitchFamily="2" charset="-122"/>
              </a:rPr>
              <a:t>基本特征：</a:t>
            </a:r>
            <a:endParaRPr lang="zh-CN" altLang="en-US" sz="2400" b="1" dirty="0">
              <a:latin typeface="Times New Roman" panose="02020603050405020304" pitchFamily="18" charset="0"/>
              <a:ea typeface="SimSun" panose="02010600030101010101" pitchFamily="2" charset="-122"/>
            </a:endParaRPr>
          </a:p>
        </p:txBody>
      </p:sp>
      <p:sp>
        <p:nvSpPr>
          <p:cNvPr id="50182" name="Rectangle 41"/>
          <p:cNvSpPr/>
          <p:nvPr/>
        </p:nvSpPr>
        <p:spPr>
          <a:xfrm>
            <a:off x="5651500" y="4508500"/>
            <a:ext cx="1731963" cy="1724025"/>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无隔膜菌丝</a:t>
            </a:r>
            <a:endParaRPr lang="zh-CN" altLang="en-US" sz="2400" b="1" dirty="0">
              <a:latin typeface="Times New Roman" panose="02020603050405020304" pitchFamily="18" charset="0"/>
              <a:ea typeface="SimSun" panose="02010600030101010101" pitchFamily="2" charset="-122"/>
            </a:endParaRPr>
          </a:p>
          <a:p>
            <a:pPr eaLnBrk="0" hangingPunct="0"/>
            <a:r>
              <a:rPr lang="zh-CN" altLang="en-US" sz="1600" b="1" dirty="0">
                <a:solidFill>
                  <a:srgbClr val="3333FF"/>
                </a:solidFill>
                <a:latin typeface="Times New Roman" panose="02020603050405020304" pitchFamily="18" charset="0"/>
                <a:ea typeface="SimSun" panose="02010600030101010101" pitchFamily="2" charset="-122"/>
              </a:rPr>
              <a:t>低等真菌具有</a:t>
            </a:r>
            <a:endParaRPr lang="zh-CN" altLang="en-US" sz="1600" b="1" dirty="0">
              <a:latin typeface="Times New Roman" panose="02020603050405020304" pitchFamily="18" charset="0"/>
              <a:ea typeface="SimSun" panose="02010600030101010101" pitchFamily="2" charset="-122"/>
            </a:endParaRPr>
          </a:p>
          <a:p>
            <a:pPr eaLnBrk="0" hangingPunct="0"/>
            <a:r>
              <a:rPr lang="zh-CN" altLang="en-US" sz="2400" b="1" dirty="0">
                <a:latin typeface="Times New Roman" panose="02020603050405020304" pitchFamily="18" charset="0"/>
                <a:ea typeface="SimSun" panose="02010600030101010101" pitchFamily="2" charset="-122"/>
              </a:rPr>
              <a:t></a:t>
            </a:r>
            <a:endParaRPr lang="zh-CN" altLang="en-US" sz="2400" b="1" dirty="0">
              <a:latin typeface="Times New Roman" panose="02020603050405020304" pitchFamily="18" charset="0"/>
              <a:ea typeface="SimSun" panose="02010600030101010101" pitchFamily="2" charset="-122"/>
            </a:endParaRPr>
          </a:p>
          <a:p>
            <a:pPr eaLnBrk="0" hangingPunct="0"/>
            <a:r>
              <a:rPr lang="zh-CN" altLang="en-US" sz="2400" b="1" dirty="0">
                <a:latin typeface="Times New Roman" panose="02020603050405020304" pitchFamily="18" charset="0"/>
                <a:ea typeface="SimSun" panose="02010600030101010101" pitchFamily="2" charset="-122"/>
              </a:rPr>
              <a:t>有隔膜菌丝</a:t>
            </a:r>
            <a:endParaRPr lang="zh-CN" altLang="en-US" sz="2400" b="1" dirty="0">
              <a:latin typeface="Times New Roman" panose="02020603050405020304" pitchFamily="18" charset="0"/>
              <a:ea typeface="SimSun" panose="02010600030101010101" pitchFamily="2" charset="-122"/>
            </a:endParaRPr>
          </a:p>
          <a:p>
            <a:pPr eaLnBrk="0" hangingPunct="0"/>
            <a:r>
              <a:rPr lang="zh-CN" altLang="en-US" sz="1800" b="1" dirty="0">
                <a:solidFill>
                  <a:srgbClr val="3333FF"/>
                </a:solidFill>
                <a:latin typeface="Times New Roman" panose="02020603050405020304" pitchFamily="18" charset="0"/>
                <a:ea typeface="SimSun" panose="02010600030101010101" pitchFamily="2" charset="-122"/>
              </a:rPr>
              <a:t>高等真菌具有</a:t>
            </a:r>
            <a:endParaRPr lang="zh-CN" altLang="en-US" sz="1800" b="1" dirty="0">
              <a:solidFill>
                <a:srgbClr val="3333FF"/>
              </a:solidFill>
              <a:latin typeface="Times New Roman" panose="02020603050405020304" pitchFamily="18" charset="0"/>
              <a:ea typeface="SimSun" panose="02010600030101010101" pitchFamily="2" charset="-122"/>
            </a:endParaRPr>
          </a:p>
        </p:txBody>
      </p:sp>
      <p:sp>
        <p:nvSpPr>
          <p:cNvPr id="50183" name="AutoShape 42"/>
          <p:cNvSpPr/>
          <p:nvPr/>
        </p:nvSpPr>
        <p:spPr>
          <a:xfrm>
            <a:off x="5364163" y="4797425"/>
            <a:ext cx="215900" cy="1295400"/>
          </a:xfrm>
          <a:prstGeom prst="leftBrace">
            <a:avLst>
              <a:gd name="adj1" fmla="val 50000"/>
              <a:gd name="adj2" fmla="val 50000"/>
            </a:avLst>
          </a:prstGeom>
          <a:noFill/>
          <a:ln w="25400" cap="flat" cmpd="sng">
            <a:solidFill>
              <a:srgbClr val="FF0000"/>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99371" name="Rectangle 43"/>
          <p:cNvSpPr/>
          <p:nvPr/>
        </p:nvSpPr>
        <p:spPr>
          <a:xfrm>
            <a:off x="1835150" y="5157788"/>
            <a:ext cx="3311525" cy="457200"/>
          </a:xfrm>
          <a:prstGeom prst="rect">
            <a:avLst/>
          </a:prstGeom>
          <a:noFill/>
          <a:ln w="9525">
            <a:noFill/>
          </a:ln>
        </p:spPr>
        <p:txBody>
          <a:bodyPr>
            <a:spAutoFit/>
          </a:bodyPr>
          <a:p>
            <a:pPr eaLnBrk="0" hangingPunct="0"/>
            <a:r>
              <a:rPr lang="zh-CN" altLang="en-US" sz="2400" b="1" dirty="0">
                <a:solidFill>
                  <a:srgbClr val="0000FF"/>
                </a:solidFill>
                <a:latin typeface="Times New Roman" panose="02020603050405020304" pitchFamily="18" charset="0"/>
                <a:ea typeface="SimSun" panose="02010600030101010101" pitchFamily="2" charset="-122"/>
              </a:rPr>
              <a:t>根据菌丝的基本形态分</a:t>
            </a:r>
            <a:endParaRPr lang="zh-CN" altLang="en-US" sz="2400" b="1" dirty="0">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99365"/>
                                        </p:tgtEl>
                                        <p:attrNameLst>
                                          <p:attrName>style.visibility</p:attrName>
                                        </p:attrNameLst>
                                      </p:cBhvr>
                                      <p:to>
                                        <p:strVal val="visible"/>
                                      </p:to>
                                    </p:set>
                                    <p:animEffect transition="in" filter="box(out)">
                                      <p:cBhvr>
                                        <p:cTn id="7" dur="500"/>
                                        <p:tgtEl>
                                          <p:spTgt spid="9936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9371"/>
                                        </p:tgtEl>
                                        <p:attrNameLst>
                                          <p:attrName>style.visibility</p:attrName>
                                        </p:attrNameLst>
                                      </p:cBhvr>
                                      <p:to>
                                        <p:strVal val="visible"/>
                                      </p:to>
                                    </p:set>
                                    <p:anim calcmode="lin" valueType="num">
                                      <p:cBhvr additive="base">
                                        <p:cTn id="11" dur="500" fill="hold"/>
                                        <p:tgtEl>
                                          <p:spTgt spid="99371"/>
                                        </p:tgtEl>
                                        <p:attrNameLst>
                                          <p:attrName>ppt_x</p:attrName>
                                        </p:attrNameLst>
                                      </p:cBhvr>
                                      <p:tavLst>
                                        <p:tav tm="0">
                                          <p:val>
                                            <p:strVal val="0-#ppt_w/2"/>
                                          </p:val>
                                        </p:tav>
                                        <p:tav tm="100000">
                                          <p:val>
                                            <p:strVal val="#ppt_x"/>
                                          </p:val>
                                        </p:tav>
                                      </p:tavLst>
                                    </p:anim>
                                    <p:anim calcmode="lin" valueType="num">
                                      <p:cBhvr additive="base">
                                        <p:cTn id="12" dur="500" fill="hold"/>
                                        <p:tgtEl>
                                          <p:spTgt spid="993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7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8"/>
          <p:cNvSpPr/>
          <p:nvPr/>
        </p:nvSpPr>
        <p:spPr>
          <a:xfrm>
            <a:off x="253365" y="1480820"/>
            <a:ext cx="8665210" cy="2168525"/>
          </a:xfrm>
          <a:prstGeom prst="rect">
            <a:avLst/>
          </a:prstGeom>
          <a:noFill/>
          <a:ln w="9525">
            <a:noFill/>
          </a:ln>
        </p:spPr>
        <p:txBody>
          <a:bodyPr wrap="square">
            <a:spAutoFit/>
          </a:bodyPr>
          <a:p>
            <a:pPr>
              <a:lnSpc>
                <a:spcPct val="135000"/>
              </a:lnSpc>
            </a:pPr>
            <a:r>
              <a:rPr lang="en-US" altLang="zh-CN" sz="2000" b="1" dirty="0">
                <a:solidFill>
                  <a:srgbClr val="993300"/>
                </a:solidFill>
                <a:latin typeface="Times New Roman" panose="02020603050405020304" pitchFamily="18" charset="0"/>
                <a:ea typeface="SimSun" panose="02010600030101010101" pitchFamily="2" charset="-122"/>
              </a:rPr>
              <a:t>      </a:t>
            </a:r>
            <a:r>
              <a:rPr lang="zh-CN" altLang="en-US" sz="2000" b="1" dirty="0">
                <a:solidFill>
                  <a:srgbClr val="0000FF"/>
                </a:solidFill>
                <a:latin typeface="SimSun" panose="02010600030101010101" pitchFamily="2" charset="-122"/>
                <a:ea typeface="SimSun" panose="02010600030101010101" pitchFamily="2" charset="-122"/>
                <a:sym typeface="+mn-ea"/>
              </a:rPr>
              <a:t>无隔菌丝</a:t>
            </a:r>
            <a:r>
              <a:rPr lang="en-US" altLang="zh-CN" sz="2000" b="1" dirty="0">
                <a:latin typeface="SimSun" panose="02010600030101010101" pitchFamily="2" charset="-122"/>
                <a:ea typeface="SimSun" panose="02010600030101010101" pitchFamily="2" charset="-122"/>
                <a:sym typeface="+mn-ea"/>
              </a:rPr>
              <a:t> </a:t>
            </a:r>
            <a:r>
              <a:rPr lang="zh-CN" altLang="en-US" sz="2000" b="1" dirty="0">
                <a:latin typeface="SimSun" panose="02010600030101010101" pitchFamily="2" charset="-122"/>
                <a:ea typeface="SimSun" panose="02010600030101010101" pitchFamily="2" charset="-122"/>
                <a:sym typeface="+mn-ea"/>
              </a:rPr>
              <a:t>菌丝中无横隔膜，整个细胞是一个单细胞，菌丝内有许多核，在生长过程中只有核的分裂和原生质量的增加，没有细胞数目的增多。</a:t>
            </a:r>
            <a:endParaRPr lang="zh-CN" altLang="en-US" sz="2000" b="1" dirty="0">
              <a:latin typeface="SimSun" panose="02010600030101010101" pitchFamily="2" charset="-122"/>
              <a:ea typeface="SimSun" panose="02010600030101010101" pitchFamily="2" charset="-122"/>
              <a:sym typeface="+mn-ea"/>
            </a:endParaRPr>
          </a:p>
          <a:p>
            <a:pPr>
              <a:lnSpc>
                <a:spcPct val="135000"/>
              </a:lnSpc>
            </a:pPr>
            <a:r>
              <a:rPr lang="zh-CN" altLang="en-US" sz="2000" b="1" dirty="0">
                <a:latin typeface="SimSun" panose="02010600030101010101" pitchFamily="2" charset="-122"/>
                <a:ea typeface="SimSun" panose="02010600030101010101" pitchFamily="2" charset="-122"/>
                <a:sym typeface="+mn-ea"/>
              </a:rPr>
              <a:t> </a:t>
            </a:r>
            <a:r>
              <a:rPr lang="en-US" altLang="zh-CN" sz="2000" b="1" dirty="0">
                <a:latin typeface="SimSun" panose="02010600030101010101" pitchFamily="2" charset="-122"/>
                <a:ea typeface="SimSun" panose="02010600030101010101" pitchFamily="2" charset="-122"/>
                <a:sym typeface="+mn-ea"/>
              </a:rPr>
              <a:t>  </a:t>
            </a:r>
            <a:r>
              <a:rPr lang="zh-CN" altLang="en-US" sz="2000" b="1" dirty="0">
                <a:solidFill>
                  <a:srgbClr val="0000FF"/>
                </a:solidFill>
                <a:latin typeface="SimSun" panose="02010600030101010101" pitchFamily="2" charset="-122"/>
                <a:ea typeface="SimSun" panose="02010600030101010101" pitchFamily="2" charset="-122"/>
              </a:rPr>
              <a:t>有隔菌丝</a:t>
            </a:r>
            <a:r>
              <a:rPr lang="en-US" altLang="zh-CN" sz="2000" b="1" dirty="0">
                <a:latin typeface="SimSun" panose="02010600030101010101" pitchFamily="2" charset="-122"/>
                <a:ea typeface="SimSun" panose="02010600030101010101" pitchFamily="2" charset="-122"/>
              </a:rPr>
              <a:t> </a:t>
            </a:r>
            <a:r>
              <a:rPr lang="zh-CN" altLang="en-US" sz="2000" b="1" dirty="0">
                <a:latin typeface="SimSun" panose="02010600030101010101" pitchFamily="2" charset="-122"/>
                <a:ea typeface="SimSun" panose="02010600030101010101" pitchFamily="2" charset="-122"/>
              </a:rPr>
              <a:t>有横隔膜将菌丝分隔成多个细胞，在菌丝生长过程中细胞核的分裂伴随着细胞的分裂，每个细胞含有</a:t>
            </a:r>
            <a:r>
              <a:rPr lang="en-US" altLang="zh-CN" sz="2000" b="1" dirty="0">
                <a:latin typeface="SimSun" panose="02010600030101010101" pitchFamily="2" charset="-122"/>
                <a:ea typeface="SimSun" panose="02010600030101010101" pitchFamily="2" charset="-122"/>
              </a:rPr>
              <a:t>1</a:t>
            </a:r>
            <a:r>
              <a:rPr lang="zh-CN" altLang="en-US" sz="2000" b="1" dirty="0">
                <a:latin typeface="SimSun" panose="02010600030101010101" pitchFamily="2" charset="-122"/>
                <a:ea typeface="SimSun" panose="02010600030101010101" pitchFamily="2" charset="-122"/>
              </a:rPr>
              <a:t>至多个细胞核。有的横隔膜可以使相邻细胞之间的物质相互沟通。</a:t>
            </a:r>
            <a:endParaRPr lang="zh-CN" altLang="en-US" sz="2000" b="1" dirty="0">
              <a:latin typeface="SimSun" panose="02010600030101010101" pitchFamily="2" charset="-122"/>
              <a:ea typeface="SimSun" panose="02010600030101010101" pitchFamily="2" charset="-122"/>
            </a:endParaRPr>
          </a:p>
        </p:txBody>
      </p:sp>
      <p:pic>
        <p:nvPicPr>
          <p:cNvPr id="51203" name="Picture 9" descr="无隔菌丝"/>
          <p:cNvPicPr>
            <a:picLocks noChangeAspect="1"/>
          </p:cNvPicPr>
          <p:nvPr/>
        </p:nvPicPr>
        <p:blipFill>
          <a:blip r:embed="rId1"/>
          <a:stretch>
            <a:fillRect/>
          </a:stretch>
        </p:blipFill>
        <p:spPr>
          <a:xfrm>
            <a:off x="468313" y="3644265"/>
            <a:ext cx="2447925" cy="2879725"/>
          </a:xfrm>
          <a:prstGeom prst="rect">
            <a:avLst/>
          </a:prstGeom>
          <a:noFill/>
          <a:ln w="28575" cap="flat" cmpd="sng">
            <a:solidFill>
              <a:srgbClr val="FF0000"/>
            </a:solidFill>
            <a:prstDash val="solid"/>
            <a:miter/>
            <a:headEnd type="none" w="med" len="med"/>
            <a:tailEnd type="none" w="med" len="med"/>
          </a:ln>
        </p:spPr>
      </p:pic>
      <p:pic>
        <p:nvPicPr>
          <p:cNvPr id="51204" name="Picture 10" descr="单核有隔菌丝"/>
          <p:cNvPicPr>
            <a:picLocks noChangeAspect="1"/>
          </p:cNvPicPr>
          <p:nvPr/>
        </p:nvPicPr>
        <p:blipFill>
          <a:blip r:embed="rId2"/>
          <a:stretch>
            <a:fillRect/>
          </a:stretch>
        </p:blipFill>
        <p:spPr>
          <a:xfrm>
            <a:off x="2987675" y="3644265"/>
            <a:ext cx="2882900" cy="2890838"/>
          </a:xfrm>
          <a:prstGeom prst="rect">
            <a:avLst/>
          </a:prstGeom>
          <a:noFill/>
          <a:ln w="22225" cap="flat" cmpd="sng">
            <a:solidFill>
              <a:srgbClr val="FF0000"/>
            </a:solidFill>
            <a:prstDash val="solid"/>
            <a:miter/>
            <a:headEnd type="none" w="med" len="med"/>
            <a:tailEnd type="none" w="med" len="med"/>
          </a:ln>
        </p:spPr>
      </p:pic>
      <p:pic>
        <p:nvPicPr>
          <p:cNvPr id="51205" name="Picture 11" descr="多核有隔菌丝"/>
          <p:cNvPicPr>
            <a:picLocks noChangeAspect="1"/>
          </p:cNvPicPr>
          <p:nvPr/>
        </p:nvPicPr>
        <p:blipFill>
          <a:blip r:embed="rId3"/>
          <a:stretch>
            <a:fillRect/>
          </a:stretch>
        </p:blipFill>
        <p:spPr>
          <a:xfrm>
            <a:off x="5940425" y="3644265"/>
            <a:ext cx="2879725" cy="2879725"/>
          </a:xfrm>
          <a:prstGeom prst="rect">
            <a:avLst/>
          </a:prstGeom>
          <a:noFill/>
          <a:ln w="22225" cap="flat" cmpd="sng">
            <a:solidFill>
              <a:srgbClr val="FF0000"/>
            </a:solidFill>
            <a:prstDash val="solid"/>
            <a:miter/>
            <a:headEnd type="none" w="med" len="med"/>
            <a:tailEnd type="none" w="med" len="med"/>
          </a:ln>
        </p:spPr>
      </p:pic>
      <p:pic>
        <p:nvPicPr>
          <p:cNvPr id="2" name="图片 1" descr="B2460C54-9E09-4C4B-BCE1-825879E89D9C"/>
          <p:cNvPicPr>
            <a:picLocks noChangeAspect="1"/>
          </p:cNvPicPr>
          <p:nvPr/>
        </p:nvPicPr>
        <p:blipFill>
          <a:blip r:embed="rId4"/>
          <a:stretch>
            <a:fillRect/>
          </a:stretch>
        </p:blipFill>
        <p:spPr>
          <a:xfrm>
            <a:off x="611505" y="6597015"/>
            <a:ext cx="2190750" cy="209550"/>
          </a:xfrm>
          <a:prstGeom prst="rect">
            <a:avLst/>
          </a:prstGeom>
        </p:spPr>
      </p:pic>
      <p:pic>
        <p:nvPicPr>
          <p:cNvPr id="3" name="图片 2"/>
          <p:cNvPicPr>
            <a:picLocks noChangeAspect="1"/>
          </p:cNvPicPr>
          <p:nvPr/>
        </p:nvPicPr>
        <p:blipFill>
          <a:blip r:embed="rId5"/>
          <a:stretch>
            <a:fillRect/>
          </a:stretch>
        </p:blipFill>
        <p:spPr>
          <a:xfrm>
            <a:off x="3481705" y="6572885"/>
            <a:ext cx="2181225" cy="257175"/>
          </a:xfrm>
          <a:prstGeom prst="rect">
            <a:avLst/>
          </a:prstGeom>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Picture 20"/>
          <p:cNvPicPr>
            <a:picLocks noChangeAspect="1"/>
          </p:cNvPicPr>
          <p:nvPr/>
        </p:nvPicPr>
        <p:blipFill>
          <a:blip r:embed="rId1"/>
          <a:stretch>
            <a:fillRect/>
          </a:stretch>
        </p:blipFill>
        <p:spPr>
          <a:xfrm>
            <a:off x="6443980" y="1773555"/>
            <a:ext cx="2684780" cy="2301875"/>
          </a:xfrm>
          <a:prstGeom prst="rect">
            <a:avLst/>
          </a:prstGeom>
          <a:noFill/>
          <a:ln w="9525">
            <a:noFill/>
          </a:ln>
        </p:spPr>
      </p:pic>
      <p:sp>
        <p:nvSpPr>
          <p:cNvPr id="173066" name="Rectangle 10"/>
          <p:cNvSpPr/>
          <p:nvPr/>
        </p:nvSpPr>
        <p:spPr>
          <a:xfrm>
            <a:off x="323533" y="908685"/>
            <a:ext cx="3536950" cy="457200"/>
          </a:xfrm>
          <a:prstGeom prst="rect">
            <a:avLst/>
          </a:prstGeom>
          <a:noFill/>
          <a:ln w="9525">
            <a:noFill/>
          </a:ln>
        </p:spPr>
        <p:txBody>
          <a:bodyPr wrap="none">
            <a:spAutoFit/>
          </a:bodyPr>
          <a:p>
            <a:pPr eaLnBrk="0" hangingPunct="0"/>
            <a:r>
              <a:rPr lang="zh-CN" altLang="en-US" sz="2400" b="1" dirty="0">
                <a:solidFill>
                  <a:srgbClr val="0000FF"/>
                </a:solidFill>
                <a:latin typeface="Times New Roman" panose="02020603050405020304" pitchFamily="18" charset="0"/>
                <a:ea typeface="SimSun" panose="02010600030101010101" pitchFamily="2" charset="-122"/>
              </a:rPr>
              <a:t>根据菌丝的分布和功能分</a:t>
            </a:r>
            <a:endParaRPr lang="zh-CN" altLang="en-US" sz="2400" b="1" dirty="0">
              <a:latin typeface="Times New Roman" panose="02020603050405020304" pitchFamily="18" charset="0"/>
              <a:ea typeface="SimSun" panose="02010600030101010101" pitchFamily="2" charset="-122"/>
            </a:endParaRPr>
          </a:p>
        </p:txBody>
      </p:sp>
      <p:pic>
        <p:nvPicPr>
          <p:cNvPr id="173071" name="Picture 15" descr="霉菌菌丝体及其发育过程"/>
          <p:cNvPicPr>
            <a:picLocks noChangeAspect="1"/>
          </p:cNvPicPr>
          <p:nvPr/>
        </p:nvPicPr>
        <p:blipFill>
          <a:blip r:embed="rId2"/>
          <a:stretch>
            <a:fillRect/>
          </a:stretch>
        </p:blipFill>
        <p:spPr>
          <a:xfrm>
            <a:off x="-35877" y="1557020"/>
            <a:ext cx="6480175" cy="3235325"/>
          </a:xfrm>
          <a:prstGeom prst="rect">
            <a:avLst/>
          </a:prstGeom>
          <a:noFill/>
          <a:ln w="9525">
            <a:noFill/>
          </a:ln>
        </p:spPr>
      </p:pic>
      <p:sp>
        <p:nvSpPr>
          <p:cNvPr id="173072" name="Rectangle 16"/>
          <p:cNvSpPr/>
          <p:nvPr/>
        </p:nvSpPr>
        <p:spPr>
          <a:xfrm>
            <a:off x="1908810" y="2996883"/>
            <a:ext cx="1104900" cy="366712"/>
          </a:xfrm>
          <a:prstGeom prst="rect">
            <a:avLst/>
          </a:prstGeom>
          <a:noFill/>
          <a:ln w="9525">
            <a:noFill/>
          </a:ln>
        </p:spPr>
        <p:txBody>
          <a:bodyPr wrap="none">
            <a:spAutoFit/>
          </a:bodyPr>
          <a:p>
            <a:pPr eaLnBrk="0" hangingPunct="0"/>
            <a:r>
              <a:rPr lang="zh-CN" altLang="en-US" b="1" dirty="0">
                <a:solidFill>
                  <a:srgbClr val="FF3300"/>
                </a:solidFill>
                <a:latin typeface="Times New Roman" panose="02020603050405020304" pitchFamily="18" charset="0"/>
                <a:ea typeface="SimSun" panose="02010600030101010101" pitchFamily="2" charset="-122"/>
              </a:rPr>
              <a:t>营养菌丝</a:t>
            </a:r>
            <a:endParaRPr lang="zh-CN" altLang="en-US" b="1" dirty="0">
              <a:solidFill>
                <a:srgbClr val="FF3300"/>
              </a:solidFill>
              <a:latin typeface="Times New Roman" panose="02020603050405020304" pitchFamily="18" charset="0"/>
              <a:ea typeface="SimSun" panose="02010600030101010101" pitchFamily="2" charset="-122"/>
            </a:endParaRPr>
          </a:p>
        </p:txBody>
      </p:sp>
      <p:sp>
        <p:nvSpPr>
          <p:cNvPr id="173073" name="Rectangle 17"/>
          <p:cNvSpPr/>
          <p:nvPr/>
        </p:nvSpPr>
        <p:spPr>
          <a:xfrm>
            <a:off x="1908810" y="2707958"/>
            <a:ext cx="1104900" cy="366712"/>
          </a:xfrm>
          <a:prstGeom prst="rect">
            <a:avLst/>
          </a:prstGeom>
          <a:noFill/>
          <a:ln w="9525">
            <a:noFill/>
          </a:ln>
        </p:spPr>
        <p:txBody>
          <a:bodyPr wrap="none">
            <a:spAutoFit/>
          </a:bodyPr>
          <a:p>
            <a:pPr eaLnBrk="0" hangingPunct="0"/>
            <a:r>
              <a:rPr lang="zh-CN" altLang="en-US" b="1" dirty="0">
                <a:solidFill>
                  <a:srgbClr val="FF3300"/>
                </a:solidFill>
                <a:latin typeface="Times New Roman" panose="02020603050405020304" pitchFamily="18" charset="0"/>
                <a:ea typeface="SimSun" panose="02010600030101010101" pitchFamily="2" charset="-122"/>
              </a:rPr>
              <a:t>气生菌丝</a:t>
            </a:r>
            <a:endParaRPr lang="zh-CN" altLang="en-US" b="1" dirty="0">
              <a:solidFill>
                <a:srgbClr val="FF3300"/>
              </a:solidFill>
              <a:latin typeface="Times New Roman" panose="02020603050405020304" pitchFamily="18" charset="0"/>
              <a:ea typeface="SimSun" panose="02010600030101010101" pitchFamily="2" charset="-122"/>
            </a:endParaRPr>
          </a:p>
        </p:txBody>
      </p:sp>
      <p:sp>
        <p:nvSpPr>
          <p:cNvPr id="173074" name="Rectangle 18"/>
          <p:cNvSpPr/>
          <p:nvPr/>
        </p:nvSpPr>
        <p:spPr>
          <a:xfrm>
            <a:off x="1981835" y="2420620"/>
            <a:ext cx="1104900" cy="366713"/>
          </a:xfrm>
          <a:prstGeom prst="rect">
            <a:avLst/>
          </a:prstGeom>
          <a:noFill/>
          <a:ln w="9525">
            <a:noFill/>
          </a:ln>
        </p:spPr>
        <p:txBody>
          <a:bodyPr wrap="none">
            <a:spAutoFit/>
          </a:bodyPr>
          <a:p>
            <a:pPr eaLnBrk="0" hangingPunct="0"/>
            <a:r>
              <a:rPr lang="zh-CN" altLang="en-US" b="1" dirty="0">
                <a:solidFill>
                  <a:srgbClr val="FF3300"/>
                </a:solidFill>
                <a:latin typeface="Times New Roman" panose="02020603050405020304" pitchFamily="18" charset="0"/>
                <a:ea typeface="SimSun" panose="02010600030101010101" pitchFamily="2" charset="-122"/>
              </a:rPr>
              <a:t>繁殖器官</a:t>
            </a:r>
            <a:endParaRPr lang="zh-CN" altLang="en-US" b="1" dirty="0">
              <a:solidFill>
                <a:srgbClr val="FF3300"/>
              </a:solidFill>
              <a:latin typeface="Times New Roman" panose="02020603050405020304" pitchFamily="18" charset="0"/>
              <a:ea typeface="SimSun" panose="02010600030101010101" pitchFamily="2" charset="-122"/>
            </a:endParaRPr>
          </a:p>
        </p:txBody>
      </p:sp>
      <p:pic>
        <p:nvPicPr>
          <p:cNvPr id="3" name="图片 2"/>
          <p:cNvPicPr>
            <a:picLocks noChangeAspect="1"/>
          </p:cNvPicPr>
          <p:nvPr/>
        </p:nvPicPr>
        <p:blipFill>
          <a:blip r:embed="rId3"/>
          <a:stretch>
            <a:fillRect/>
          </a:stretch>
        </p:blipFill>
        <p:spPr>
          <a:xfrm>
            <a:off x="5953125" y="4077335"/>
            <a:ext cx="3190875" cy="25431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3066"/>
                                        </p:tgtEl>
                                        <p:attrNameLst>
                                          <p:attrName>style.visibility</p:attrName>
                                        </p:attrNameLst>
                                      </p:cBhvr>
                                      <p:to>
                                        <p:strVal val="visible"/>
                                      </p:to>
                                    </p:set>
                                    <p:anim calcmode="lin" valueType="num">
                                      <p:cBhvr additive="base">
                                        <p:cTn id="7" dur="500" fill="hold"/>
                                        <p:tgtEl>
                                          <p:spTgt spid="173066"/>
                                        </p:tgtEl>
                                        <p:attrNameLst>
                                          <p:attrName>ppt_x</p:attrName>
                                        </p:attrNameLst>
                                      </p:cBhvr>
                                      <p:tavLst>
                                        <p:tav tm="0">
                                          <p:val>
                                            <p:strVal val="0-#ppt_w/2"/>
                                          </p:val>
                                        </p:tav>
                                        <p:tav tm="100000">
                                          <p:val>
                                            <p:strVal val="#ppt_x"/>
                                          </p:val>
                                        </p:tav>
                                      </p:tavLst>
                                    </p:anim>
                                    <p:anim calcmode="lin" valueType="num">
                                      <p:cBhvr additive="base">
                                        <p:cTn id="8" dur="500" fill="hold"/>
                                        <p:tgtEl>
                                          <p:spTgt spid="1730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nodeType="clickEffect">
                                  <p:stCondLst>
                                    <p:cond delay="0"/>
                                  </p:stCondLst>
                                  <p:childTnLst>
                                    <p:animEffect transition="out" filter="blinds(horizontal)">
                                      <p:cBhvr>
                                        <p:cTn id="12" dur="500"/>
                                        <p:tgtEl>
                                          <p:spTgt spid="173071"/>
                                        </p:tgtEl>
                                      </p:cBhvr>
                                    </p:animEffect>
                                    <p:set>
                                      <p:cBhvr>
                                        <p:cTn id="13" dur="1" fill="hold">
                                          <p:stCondLst>
                                            <p:cond delay="499"/>
                                          </p:stCondLst>
                                        </p:cTn>
                                        <p:tgtEl>
                                          <p:spTgt spid="17307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0" nodeType="clickEffect">
                                  <p:stCondLst>
                                    <p:cond delay="0"/>
                                  </p:stCondLst>
                                  <p:childTnLst>
                                    <p:anim calcmode="lin" valueType="num">
                                      <p:cBhvr additive="base">
                                        <p:cTn id="17" dur="500"/>
                                        <p:tgtEl>
                                          <p:spTgt spid="173074"/>
                                        </p:tgtEl>
                                        <p:attrNameLst>
                                          <p:attrName>ppt_x</p:attrName>
                                        </p:attrNameLst>
                                      </p:cBhvr>
                                      <p:tavLst>
                                        <p:tav tm="0">
                                          <p:val>
                                            <p:strVal val="ppt_x"/>
                                          </p:val>
                                        </p:tav>
                                        <p:tav tm="100000">
                                          <p:val>
                                            <p:strVal val="ppt_x"/>
                                          </p:val>
                                        </p:tav>
                                      </p:tavLst>
                                    </p:anim>
                                    <p:anim calcmode="lin" valueType="num">
                                      <p:cBhvr additive="base">
                                        <p:cTn id="18" dur="500"/>
                                        <p:tgtEl>
                                          <p:spTgt spid="173074"/>
                                        </p:tgtEl>
                                        <p:attrNameLst>
                                          <p:attrName>ppt_y</p:attrName>
                                        </p:attrNameLst>
                                      </p:cBhvr>
                                      <p:tavLst>
                                        <p:tav tm="0">
                                          <p:val>
                                            <p:strVal val="ppt_y"/>
                                          </p:val>
                                        </p:tav>
                                        <p:tav tm="100000">
                                          <p:val>
                                            <p:strVal val="1+ppt_h/2"/>
                                          </p:val>
                                        </p:tav>
                                      </p:tavLst>
                                    </p:anim>
                                    <p:set>
                                      <p:cBhvr>
                                        <p:cTn id="19" dur="1" fill="hold">
                                          <p:stCondLst>
                                            <p:cond delay="499"/>
                                          </p:stCondLst>
                                        </p:cTn>
                                        <p:tgtEl>
                                          <p:spTgt spid="17307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0" nodeType="clickEffect">
                                  <p:stCondLst>
                                    <p:cond delay="0"/>
                                  </p:stCondLst>
                                  <p:childTnLst>
                                    <p:anim calcmode="lin" valueType="num">
                                      <p:cBhvr additive="base">
                                        <p:cTn id="23" dur="500"/>
                                        <p:tgtEl>
                                          <p:spTgt spid="173073"/>
                                        </p:tgtEl>
                                        <p:attrNameLst>
                                          <p:attrName>ppt_x</p:attrName>
                                        </p:attrNameLst>
                                      </p:cBhvr>
                                      <p:tavLst>
                                        <p:tav tm="0">
                                          <p:val>
                                            <p:strVal val="ppt_x"/>
                                          </p:val>
                                        </p:tav>
                                        <p:tav tm="100000">
                                          <p:val>
                                            <p:strVal val="ppt_x"/>
                                          </p:val>
                                        </p:tav>
                                      </p:tavLst>
                                    </p:anim>
                                    <p:anim calcmode="lin" valueType="num">
                                      <p:cBhvr additive="base">
                                        <p:cTn id="24" dur="500"/>
                                        <p:tgtEl>
                                          <p:spTgt spid="173073"/>
                                        </p:tgtEl>
                                        <p:attrNameLst>
                                          <p:attrName>ppt_y</p:attrName>
                                        </p:attrNameLst>
                                      </p:cBhvr>
                                      <p:tavLst>
                                        <p:tav tm="0">
                                          <p:val>
                                            <p:strVal val="ppt_y"/>
                                          </p:val>
                                        </p:tav>
                                        <p:tav tm="100000">
                                          <p:val>
                                            <p:strVal val="1+ppt_h/2"/>
                                          </p:val>
                                        </p:tav>
                                      </p:tavLst>
                                    </p:anim>
                                    <p:set>
                                      <p:cBhvr>
                                        <p:cTn id="25" dur="1" fill="hold">
                                          <p:stCondLst>
                                            <p:cond delay="499"/>
                                          </p:stCondLst>
                                        </p:cTn>
                                        <p:tgtEl>
                                          <p:spTgt spid="17307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grpId="0" nodeType="clickEffect">
                                  <p:stCondLst>
                                    <p:cond delay="0"/>
                                  </p:stCondLst>
                                  <p:childTnLst>
                                    <p:anim calcmode="lin" valueType="num">
                                      <p:cBhvr additive="base">
                                        <p:cTn id="29" dur="500"/>
                                        <p:tgtEl>
                                          <p:spTgt spid="173072"/>
                                        </p:tgtEl>
                                        <p:attrNameLst>
                                          <p:attrName>ppt_x</p:attrName>
                                        </p:attrNameLst>
                                      </p:cBhvr>
                                      <p:tavLst>
                                        <p:tav tm="0">
                                          <p:val>
                                            <p:strVal val="ppt_x"/>
                                          </p:val>
                                        </p:tav>
                                        <p:tav tm="100000">
                                          <p:val>
                                            <p:strVal val="ppt_x"/>
                                          </p:val>
                                        </p:tav>
                                      </p:tavLst>
                                    </p:anim>
                                    <p:anim calcmode="lin" valueType="num">
                                      <p:cBhvr additive="base">
                                        <p:cTn id="30" dur="500"/>
                                        <p:tgtEl>
                                          <p:spTgt spid="173072"/>
                                        </p:tgtEl>
                                        <p:attrNameLst>
                                          <p:attrName>ppt_y</p:attrName>
                                        </p:attrNameLst>
                                      </p:cBhvr>
                                      <p:tavLst>
                                        <p:tav tm="0">
                                          <p:val>
                                            <p:strVal val="ppt_y"/>
                                          </p:val>
                                        </p:tav>
                                        <p:tav tm="100000">
                                          <p:val>
                                            <p:strVal val="1+ppt_h/2"/>
                                          </p:val>
                                        </p:tav>
                                      </p:tavLst>
                                    </p:anim>
                                    <p:set>
                                      <p:cBhvr>
                                        <p:cTn id="31" dur="1" fill="hold">
                                          <p:stCondLst>
                                            <p:cond delay="499"/>
                                          </p:stCondLst>
                                        </p:cTn>
                                        <p:tgtEl>
                                          <p:spTgt spid="1730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6" grpId="0"/>
      <p:bldP spid="173072" grpId="0"/>
      <p:bldP spid="173073" grpId="0"/>
      <p:bldP spid="17307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9"/>
          <p:cNvSpPr/>
          <p:nvPr/>
        </p:nvSpPr>
        <p:spPr>
          <a:xfrm>
            <a:off x="827088" y="1052513"/>
            <a:ext cx="3554412"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（二）、霉菌的繁殖方式</a:t>
            </a:r>
            <a:endParaRPr lang="zh-CN" altLang="en-US" sz="2400" dirty="0">
              <a:latin typeface="Times New Roman" panose="02020603050405020304" pitchFamily="18" charset="0"/>
              <a:ea typeface="SimSun" panose="02010600030101010101" pitchFamily="2" charset="-122"/>
            </a:endParaRPr>
          </a:p>
        </p:txBody>
      </p:sp>
      <p:sp>
        <p:nvSpPr>
          <p:cNvPr id="53251" name="Rectangle 23"/>
          <p:cNvSpPr/>
          <p:nvPr/>
        </p:nvSpPr>
        <p:spPr>
          <a:xfrm>
            <a:off x="971550" y="1916113"/>
            <a:ext cx="7342188" cy="367506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53252" name="Text Box 12"/>
          <p:cNvSpPr txBox="1"/>
          <p:nvPr/>
        </p:nvSpPr>
        <p:spPr>
          <a:xfrm>
            <a:off x="1763713" y="3068638"/>
            <a:ext cx="1211262" cy="396875"/>
          </a:xfrm>
          <a:prstGeom prst="rect">
            <a:avLst/>
          </a:prstGeom>
          <a:noFill/>
          <a:ln w="9525">
            <a:noFill/>
          </a:ln>
        </p:spPr>
        <p:txBody>
          <a:bodyPr>
            <a:spAutoFit/>
          </a:bodyPr>
          <a:p>
            <a:pPr eaLnBrk="0" hangingPunct="0">
              <a:spcBef>
                <a:spcPct val="50000"/>
              </a:spcBef>
            </a:pPr>
            <a:r>
              <a:rPr lang="zh-CN" altLang="en-US" sz="2000" b="1" dirty="0">
                <a:latin typeface="SimSun" panose="02010600030101010101" pitchFamily="2" charset="-122"/>
                <a:ea typeface="SimSun" panose="02010600030101010101" pitchFamily="2" charset="-122"/>
              </a:rPr>
              <a:t>繁殖方式</a:t>
            </a:r>
            <a:endParaRPr lang="zh-CN" altLang="en-US" sz="2000" b="1" dirty="0">
              <a:latin typeface="SimSun" panose="02010600030101010101" pitchFamily="2" charset="-122"/>
              <a:ea typeface="SimSun" panose="02010600030101010101" pitchFamily="2" charset="-122"/>
            </a:endParaRPr>
          </a:p>
        </p:txBody>
      </p:sp>
      <p:sp>
        <p:nvSpPr>
          <p:cNvPr id="53253" name="Text Box 13"/>
          <p:cNvSpPr txBox="1"/>
          <p:nvPr/>
        </p:nvSpPr>
        <p:spPr>
          <a:xfrm>
            <a:off x="3241675" y="2420938"/>
            <a:ext cx="2271713" cy="396875"/>
          </a:xfrm>
          <a:prstGeom prst="rect">
            <a:avLst/>
          </a:prstGeom>
          <a:noFill/>
          <a:ln w="9525">
            <a:noFill/>
          </a:ln>
        </p:spPr>
        <p:txBody>
          <a:bodyPr>
            <a:spAutoFit/>
          </a:bodyPr>
          <a:p>
            <a:pPr eaLnBrk="0" hangingPunct="0"/>
            <a:r>
              <a:rPr lang="zh-CN" altLang="en-US" sz="2000" b="1" dirty="0">
                <a:latin typeface="SimSun" panose="02010600030101010101" pitchFamily="2" charset="-122"/>
                <a:ea typeface="SimSun" panose="02010600030101010101" pitchFamily="2" charset="-122"/>
              </a:rPr>
              <a:t>菌丝片段（液体） </a:t>
            </a:r>
            <a:endParaRPr lang="zh-CN" altLang="en-US" sz="2000" b="1" dirty="0">
              <a:latin typeface="SimSun" panose="02010600030101010101" pitchFamily="2" charset="-122"/>
              <a:ea typeface="SimSun" panose="02010600030101010101" pitchFamily="2" charset="-122"/>
            </a:endParaRPr>
          </a:p>
        </p:txBody>
      </p:sp>
      <p:sp>
        <p:nvSpPr>
          <p:cNvPr id="53254" name="AutoShape 14"/>
          <p:cNvSpPr/>
          <p:nvPr/>
        </p:nvSpPr>
        <p:spPr>
          <a:xfrm>
            <a:off x="3090863" y="2651125"/>
            <a:ext cx="150812" cy="1344613"/>
          </a:xfrm>
          <a:prstGeom prst="leftBrace">
            <a:avLst>
              <a:gd name="adj1" fmla="val 74298"/>
              <a:gd name="adj2" fmla="val 50000"/>
            </a:avLst>
          </a:prstGeom>
          <a:noFill/>
          <a:ln w="38100" cap="flat" cmpd="sng">
            <a:solidFill>
              <a:srgbClr val="0000FF"/>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53255" name="Text Box 15"/>
          <p:cNvSpPr txBox="1"/>
          <p:nvPr/>
        </p:nvSpPr>
        <p:spPr>
          <a:xfrm>
            <a:off x="4378325" y="2998788"/>
            <a:ext cx="1362075" cy="396875"/>
          </a:xfrm>
          <a:prstGeom prst="rect">
            <a:avLst/>
          </a:prstGeom>
          <a:noFill/>
          <a:ln w="9525">
            <a:noFill/>
          </a:ln>
        </p:spPr>
        <p:txBody>
          <a:bodyPr>
            <a:spAutoFit/>
          </a:bodyPr>
          <a:p>
            <a:pPr eaLnBrk="0" hangingPunct="0">
              <a:spcBef>
                <a:spcPct val="50000"/>
              </a:spcBef>
            </a:pPr>
            <a:r>
              <a:rPr lang="zh-CN" altLang="en-US" sz="2000" b="1" dirty="0">
                <a:latin typeface="SimSun" panose="02010600030101010101" pitchFamily="2" charset="-122"/>
                <a:ea typeface="SimSun" panose="02010600030101010101" pitchFamily="2" charset="-122"/>
              </a:rPr>
              <a:t>无性孢子</a:t>
            </a:r>
            <a:endParaRPr lang="zh-CN" altLang="en-US" sz="2000" b="1" dirty="0">
              <a:latin typeface="SimSun" panose="02010600030101010101" pitchFamily="2" charset="-122"/>
              <a:ea typeface="SimSun" panose="02010600030101010101" pitchFamily="2" charset="-122"/>
            </a:endParaRPr>
          </a:p>
        </p:txBody>
      </p:sp>
      <p:sp>
        <p:nvSpPr>
          <p:cNvPr id="53256" name="Text Box 16"/>
          <p:cNvSpPr txBox="1"/>
          <p:nvPr/>
        </p:nvSpPr>
        <p:spPr>
          <a:xfrm>
            <a:off x="4378325" y="4551363"/>
            <a:ext cx="1816100" cy="396875"/>
          </a:xfrm>
          <a:prstGeom prst="rect">
            <a:avLst/>
          </a:prstGeom>
          <a:noFill/>
          <a:ln w="9525">
            <a:noFill/>
          </a:ln>
        </p:spPr>
        <p:txBody>
          <a:bodyPr>
            <a:spAutoFit/>
          </a:bodyPr>
          <a:p>
            <a:pPr eaLnBrk="0" hangingPunct="0">
              <a:spcBef>
                <a:spcPct val="50000"/>
              </a:spcBef>
            </a:pPr>
            <a:r>
              <a:rPr lang="zh-CN" altLang="en-US" sz="2000" b="1" dirty="0">
                <a:latin typeface="SimSun" panose="02010600030101010101" pitchFamily="2" charset="-122"/>
                <a:ea typeface="SimSun" panose="02010600030101010101" pitchFamily="2" charset="-122"/>
              </a:rPr>
              <a:t>有性孢子</a:t>
            </a:r>
            <a:endParaRPr lang="zh-CN" altLang="en-US" sz="2000" b="1" dirty="0">
              <a:latin typeface="SimSun" panose="02010600030101010101" pitchFamily="2" charset="-122"/>
              <a:ea typeface="SimSun" panose="02010600030101010101" pitchFamily="2" charset="-122"/>
            </a:endParaRPr>
          </a:p>
        </p:txBody>
      </p:sp>
      <p:sp>
        <p:nvSpPr>
          <p:cNvPr id="53257" name="Text Box 17"/>
          <p:cNvSpPr txBox="1"/>
          <p:nvPr/>
        </p:nvSpPr>
        <p:spPr>
          <a:xfrm>
            <a:off x="5795963" y="2420938"/>
            <a:ext cx="1285875" cy="1616075"/>
          </a:xfrm>
          <a:prstGeom prst="rect">
            <a:avLst/>
          </a:prstGeom>
          <a:noFill/>
          <a:ln w="9525">
            <a:noFill/>
          </a:ln>
        </p:spPr>
        <p:txBody>
          <a:bodyPr>
            <a:spAutoFit/>
          </a:bodyPr>
          <a:p>
            <a:pPr eaLnBrk="0" hangingPunct="0"/>
            <a:r>
              <a:rPr lang="zh-CN" altLang="en-US" sz="2000" b="1" dirty="0">
                <a:latin typeface="SimSun" panose="02010600030101010101" pitchFamily="2" charset="-122"/>
                <a:ea typeface="SimSun" panose="02010600030101010101" pitchFamily="2" charset="-122"/>
              </a:rPr>
              <a:t>厚垣孢子</a:t>
            </a:r>
            <a:endParaRPr lang="zh-CN" altLang="en-US" sz="2000" b="1" dirty="0">
              <a:latin typeface="SimSun" panose="02010600030101010101" pitchFamily="2" charset="-122"/>
              <a:ea typeface="SimSun" panose="02010600030101010101" pitchFamily="2" charset="-122"/>
            </a:endParaRPr>
          </a:p>
          <a:p>
            <a:pPr eaLnBrk="0" hangingPunct="0"/>
            <a:r>
              <a:rPr lang="zh-CN" altLang="en-US" sz="2000" b="1" dirty="0">
                <a:latin typeface="SimSun" panose="02010600030101010101" pitchFamily="2" charset="-122"/>
                <a:ea typeface="SimSun" panose="02010600030101010101" pitchFamily="2" charset="-122"/>
              </a:rPr>
              <a:t>节孢子</a:t>
            </a:r>
            <a:endParaRPr lang="zh-CN" altLang="en-US" sz="2000" b="1" dirty="0">
              <a:latin typeface="SimSun" panose="02010600030101010101" pitchFamily="2" charset="-122"/>
              <a:ea typeface="SimSun" panose="02010600030101010101" pitchFamily="2" charset="-122"/>
            </a:endParaRPr>
          </a:p>
          <a:p>
            <a:pPr eaLnBrk="0" hangingPunct="0"/>
            <a:r>
              <a:rPr lang="zh-CN" altLang="en-US" sz="2000" b="1" dirty="0">
                <a:latin typeface="SimSun" panose="02010600030101010101" pitchFamily="2" charset="-122"/>
                <a:ea typeface="SimSun" panose="02010600030101010101" pitchFamily="2" charset="-122"/>
              </a:rPr>
              <a:t>孢囊孢子 </a:t>
            </a:r>
            <a:endParaRPr lang="zh-CN" altLang="en-US" sz="2000" b="1" dirty="0">
              <a:latin typeface="SimSun" panose="02010600030101010101" pitchFamily="2" charset="-122"/>
              <a:ea typeface="SimSun" panose="02010600030101010101" pitchFamily="2" charset="-122"/>
            </a:endParaRPr>
          </a:p>
          <a:p>
            <a:pPr eaLnBrk="0" hangingPunct="0"/>
            <a:r>
              <a:rPr lang="zh-CN" altLang="en-US" sz="2000" b="1" dirty="0">
                <a:latin typeface="SimSun" panose="02010600030101010101" pitchFamily="2" charset="-122"/>
                <a:ea typeface="SimSun" panose="02010600030101010101" pitchFamily="2" charset="-122"/>
              </a:rPr>
              <a:t>分生孢子</a:t>
            </a:r>
            <a:endParaRPr lang="zh-CN" altLang="en-US" sz="2000" b="1" dirty="0">
              <a:latin typeface="SimSun" panose="02010600030101010101" pitchFamily="2" charset="-122"/>
              <a:ea typeface="SimSun" panose="02010600030101010101" pitchFamily="2" charset="-122"/>
            </a:endParaRPr>
          </a:p>
          <a:p>
            <a:pPr eaLnBrk="0" hangingPunct="0"/>
            <a:r>
              <a:rPr lang="zh-CN" altLang="en-US" sz="2000" b="1" dirty="0">
                <a:latin typeface="SimSun" panose="02010600030101010101" pitchFamily="2" charset="-122"/>
                <a:ea typeface="SimSun" panose="02010600030101010101" pitchFamily="2" charset="-122"/>
              </a:rPr>
              <a:t>游动孢子</a:t>
            </a:r>
            <a:endParaRPr lang="zh-CN" altLang="en-US" sz="2000" b="1" dirty="0">
              <a:latin typeface="SimSun" panose="02010600030101010101" pitchFamily="2" charset="-122"/>
              <a:ea typeface="SimSun" panose="02010600030101010101" pitchFamily="2" charset="-122"/>
            </a:endParaRPr>
          </a:p>
        </p:txBody>
      </p:sp>
      <p:sp>
        <p:nvSpPr>
          <p:cNvPr id="53258" name="Text Box 18"/>
          <p:cNvSpPr txBox="1"/>
          <p:nvPr/>
        </p:nvSpPr>
        <p:spPr>
          <a:xfrm>
            <a:off x="5795963" y="4222750"/>
            <a:ext cx="1436687" cy="1006475"/>
          </a:xfrm>
          <a:prstGeom prst="rect">
            <a:avLst/>
          </a:prstGeom>
          <a:noFill/>
          <a:ln w="9525">
            <a:noFill/>
          </a:ln>
        </p:spPr>
        <p:txBody>
          <a:bodyPr>
            <a:spAutoFit/>
          </a:bodyPr>
          <a:p>
            <a:pPr eaLnBrk="0" hangingPunct="0"/>
            <a:r>
              <a:rPr lang="zh-CN" altLang="en-US" sz="2000" b="1" dirty="0">
                <a:latin typeface="SimSun" panose="02010600030101010101" pitchFamily="2" charset="-122"/>
                <a:ea typeface="SimSun" panose="02010600030101010101" pitchFamily="2" charset="-122"/>
              </a:rPr>
              <a:t>卵孢子 </a:t>
            </a:r>
            <a:endParaRPr lang="zh-CN" altLang="en-US" sz="2000" b="1" dirty="0">
              <a:latin typeface="SimSun" panose="02010600030101010101" pitchFamily="2" charset="-122"/>
              <a:ea typeface="SimSun" panose="02010600030101010101" pitchFamily="2" charset="-122"/>
            </a:endParaRPr>
          </a:p>
          <a:p>
            <a:pPr eaLnBrk="0" hangingPunct="0"/>
            <a:r>
              <a:rPr lang="zh-CN" altLang="en-US" sz="2000" b="1" dirty="0">
                <a:latin typeface="SimSun" panose="02010600030101010101" pitchFamily="2" charset="-122"/>
                <a:ea typeface="SimSun" panose="02010600030101010101" pitchFamily="2" charset="-122"/>
              </a:rPr>
              <a:t>接合孢子 </a:t>
            </a:r>
            <a:endParaRPr lang="zh-CN" altLang="en-US" sz="2000" b="1" dirty="0">
              <a:latin typeface="SimSun" panose="02010600030101010101" pitchFamily="2" charset="-122"/>
              <a:ea typeface="SimSun" panose="02010600030101010101" pitchFamily="2" charset="-122"/>
            </a:endParaRPr>
          </a:p>
          <a:p>
            <a:pPr eaLnBrk="0" hangingPunct="0"/>
            <a:r>
              <a:rPr lang="zh-CN" altLang="en-US" sz="2000" b="1" dirty="0">
                <a:latin typeface="SimSun" panose="02010600030101010101" pitchFamily="2" charset="-122"/>
                <a:ea typeface="SimSun" panose="02010600030101010101" pitchFamily="2" charset="-122"/>
              </a:rPr>
              <a:t>子囊孢子 </a:t>
            </a:r>
            <a:endParaRPr lang="zh-CN" altLang="en-US" sz="2000" b="1" dirty="0">
              <a:latin typeface="SimSun" panose="02010600030101010101" pitchFamily="2" charset="-122"/>
              <a:ea typeface="SimSun" panose="02010600030101010101" pitchFamily="2" charset="-122"/>
            </a:endParaRPr>
          </a:p>
        </p:txBody>
      </p:sp>
      <p:sp>
        <p:nvSpPr>
          <p:cNvPr id="53259" name="AutoShape 19"/>
          <p:cNvSpPr/>
          <p:nvPr/>
        </p:nvSpPr>
        <p:spPr>
          <a:xfrm>
            <a:off x="5589588" y="2651125"/>
            <a:ext cx="227012" cy="1276350"/>
          </a:xfrm>
          <a:prstGeom prst="leftBrace">
            <a:avLst>
              <a:gd name="adj1" fmla="val 46853"/>
              <a:gd name="adj2" fmla="val 50000"/>
            </a:avLst>
          </a:prstGeom>
          <a:noFill/>
          <a:ln w="38100" cap="flat" cmpd="sng">
            <a:solidFill>
              <a:srgbClr val="0000FF"/>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53260" name="AutoShape 20"/>
          <p:cNvSpPr/>
          <p:nvPr/>
        </p:nvSpPr>
        <p:spPr>
          <a:xfrm>
            <a:off x="5589588" y="4343400"/>
            <a:ext cx="227012" cy="831850"/>
          </a:xfrm>
          <a:prstGeom prst="leftBrace">
            <a:avLst>
              <a:gd name="adj1" fmla="val 30536"/>
              <a:gd name="adj2" fmla="val 50000"/>
            </a:avLst>
          </a:prstGeom>
          <a:noFill/>
          <a:ln w="38100" cap="flat" cmpd="sng">
            <a:solidFill>
              <a:srgbClr val="0000FF"/>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53261" name="AutoShape 21"/>
          <p:cNvSpPr/>
          <p:nvPr/>
        </p:nvSpPr>
        <p:spPr>
          <a:xfrm>
            <a:off x="3998913" y="3275013"/>
            <a:ext cx="379412" cy="1457325"/>
          </a:xfrm>
          <a:prstGeom prst="leftBrace">
            <a:avLst>
              <a:gd name="adj1" fmla="val 32008"/>
              <a:gd name="adj2" fmla="val 50000"/>
            </a:avLst>
          </a:prstGeom>
          <a:noFill/>
          <a:ln w="38100" cap="flat" cmpd="sng">
            <a:solidFill>
              <a:srgbClr val="0000FF"/>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
        <p:nvSpPr>
          <p:cNvPr id="53262" name="Rectangle 22"/>
          <p:cNvSpPr/>
          <p:nvPr/>
        </p:nvSpPr>
        <p:spPr>
          <a:xfrm>
            <a:off x="3317875" y="3752850"/>
            <a:ext cx="692150" cy="396875"/>
          </a:xfrm>
          <a:prstGeom prst="rect">
            <a:avLst/>
          </a:prstGeom>
          <a:noFill/>
          <a:ln w="9525">
            <a:noFill/>
          </a:ln>
        </p:spPr>
        <p:txBody>
          <a:bodyPr wrap="none">
            <a:spAutoFit/>
          </a:bodyPr>
          <a:p>
            <a:pPr eaLnBrk="0" hangingPunct="0"/>
            <a:r>
              <a:rPr lang="zh-CN" altLang="en-US" sz="2000" b="1" dirty="0">
                <a:latin typeface="SimSun" panose="02010600030101010101" pitchFamily="2" charset="-122"/>
                <a:ea typeface="SimSun" panose="02010600030101010101" pitchFamily="2" charset="-122"/>
              </a:rPr>
              <a:t>孢子</a:t>
            </a:r>
            <a:endParaRPr lang="zh-CN" altLang="en-US" sz="2000" b="1" dirty="0">
              <a:latin typeface="SimSun" panose="02010600030101010101" pitchFamily="2" charset="-122"/>
              <a:ea typeface="SimSun" panose="02010600030101010101" pitchFamily="2"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0770" name="Picture 2" descr="厚垣孢子"/>
          <p:cNvPicPr>
            <a:picLocks noChangeAspect="1"/>
          </p:cNvPicPr>
          <p:nvPr/>
        </p:nvPicPr>
        <p:blipFill>
          <a:blip r:embed="rId1"/>
          <a:stretch>
            <a:fillRect/>
          </a:stretch>
        </p:blipFill>
        <p:spPr>
          <a:xfrm>
            <a:off x="395288" y="2780348"/>
            <a:ext cx="3724275" cy="3887787"/>
          </a:xfrm>
          <a:prstGeom prst="rect">
            <a:avLst/>
          </a:prstGeom>
          <a:noFill/>
          <a:ln w="28575" cap="flat" cmpd="sng">
            <a:solidFill>
              <a:srgbClr val="FF0000"/>
            </a:solidFill>
            <a:prstDash val="solid"/>
            <a:miter/>
            <a:headEnd type="none" w="med" len="med"/>
            <a:tailEnd type="none" w="med" len="med"/>
          </a:ln>
        </p:spPr>
      </p:pic>
      <p:sp>
        <p:nvSpPr>
          <p:cNvPr id="54275" name="Rectangle 5"/>
          <p:cNvSpPr/>
          <p:nvPr/>
        </p:nvSpPr>
        <p:spPr>
          <a:xfrm>
            <a:off x="611188" y="835660"/>
            <a:ext cx="2479675" cy="457200"/>
          </a:xfrm>
          <a:prstGeom prst="rect">
            <a:avLst/>
          </a:prstGeom>
          <a:noFill/>
          <a:ln w="9525">
            <a:noFill/>
          </a:ln>
        </p:spPr>
        <p:txBody>
          <a:bodyPr wrap="none">
            <a:spAutoFit/>
          </a:bodyPr>
          <a:p>
            <a:pPr eaLnBrk="0" hangingPunct="0"/>
            <a:r>
              <a:rPr lang="en-US" altLang="zh-CN" sz="2400" dirty="0">
                <a:solidFill>
                  <a:srgbClr val="0000FF"/>
                </a:solidFill>
                <a:latin typeface="Times New Roman" panose="02020603050405020304" pitchFamily="18" charset="0"/>
                <a:ea typeface="SimSun" panose="02010600030101010101" pitchFamily="2" charset="-122"/>
              </a:rPr>
              <a:t>1</a:t>
            </a:r>
            <a:r>
              <a:rPr lang="zh-CN" altLang="en-US" sz="2400"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无性孢子繁殖</a:t>
            </a:r>
            <a:endParaRPr lang="zh-CN" altLang="en-US" sz="2400" dirty="0">
              <a:latin typeface="Times New Roman" panose="02020603050405020304" pitchFamily="18" charset="0"/>
              <a:ea typeface="SimSun" panose="02010600030101010101" pitchFamily="2" charset="-122"/>
            </a:endParaRPr>
          </a:p>
        </p:txBody>
      </p:sp>
      <p:sp>
        <p:nvSpPr>
          <p:cNvPr id="54276" name="Rectangle 6"/>
          <p:cNvSpPr/>
          <p:nvPr/>
        </p:nvSpPr>
        <p:spPr>
          <a:xfrm>
            <a:off x="395288" y="1411923"/>
            <a:ext cx="3960812" cy="1325562"/>
          </a:xfrm>
          <a:prstGeom prst="rect">
            <a:avLst/>
          </a:prstGeom>
          <a:noFill/>
          <a:ln w="9525">
            <a:noFill/>
          </a:ln>
        </p:spPr>
        <p:txBody>
          <a:bodyPr>
            <a:spAutoFit/>
          </a:bodyPr>
          <a:p>
            <a:pPr eaLnBrk="0" hangingPunct="0">
              <a:lnSpc>
                <a:spcPct val="135000"/>
              </a:lnSpc>
            </a:pPr>
            <a:r>
              <a:rPr lang="zh-CN" altLang="en-US" sz="2000" b="1" dirty="0">
                <a:solidFill>
                  <a:srgbClr val="FF3300"/>
                </a:solidFill>
                <a:latin typeface="Times New Roman" panose="02020603050405020304" pitchFamily="18" charset="0"/>
                <a:ea typeface="SimSun" panose="02010600030101010101" pitchFamily="2" charset="-122"/>
              </a:rPr>
              <a:t>厚垣孢子</a:t>
            </a:r>
            <a:r>
              <a:rPr lang="zh-CN" altLang="en-US" sz="2000" b="1" dirty="0">
                <a:latin typeface="Times New Roman" panose="02020603050405020304" pitchFamily="18" charset="0"/>
                <a:ea typeface="SimSun" panose="02010600030101010101" pitchFamily="2" charset="-122"/>
              </a:rPr>
              <a:t>：</a:t>
            </a:r>
            <a:r>
              <a:rPr lang="zh-CN" altLang="en-US" sz="2000" b="1" dirty="0">
                <a:latin typeface="Arial" panose="020B0604020202020204" pitchFamily="34" charset="0"/>
                <a:ea typeface="SimSun" panose="02010600030101010101" pitchFamily="2" charset="-122"/>
              </a:rPr>
              <a:t>菌丝部分细胞原生质浓缩变圆，壁加厚，</a:t>
            </a:r>
            <a:r>
              <a:rPr lang="zh-CN" altLang="en-US" sz="2000" b="1" dirty="0">
                <a:solidFill>
                  <a:srgbClr val="FF3300"/>
                </a:solidFill>
                <a:latin typeface="Arial" panose="020B0604020202020204" pitchFamily="34" charset="0"/>
                <a:ea typeface="SimSun" panose="02010600030101010101" pitchFamily="2" charset="-122"/>
              </a:rPr>
              <a:t>球形</a:t>
            </a:r>
            <a:r>
              <a:rPr lang="zh-CN" altLang="en-US" sz="2000" b="1" dirty="0">
                <a:latin typeface="Arial" panose="020B0604020202020204" pitchFamily="34" charset="0"/>
                <a:ea typeface="SimSun" panose="02010600030101010101" pitchFamily="2" charset="-122"/>
              </a:rPr>
              <a:t>或</a:t>
            </a:r>
            <a:r>
              <a:rPr lang="zh-CN" altLang="en-US" sz="2000" b="1" dirty="0">
                <a:solidFill>
                  <a:srgbClr val="FF3300"/>
                </a:solidFill>
                <a:latin typeface="Arial" panose="020B0604020202020204" pitchFamily="34" charset="0"/>
                <a:ea typeface="SimSun" panose="02010600030101010101" pitchFamily="2" charset="-122"/>
              </a:rPr>
              <a:t>纺缍形</a:t>
            </a:r>
            <a:r>
              <a:rPr lang="zh-CN" altLang="en-US" sz="2000" b="1" dirty="0">
                <a:latin typeface="Arial" panose="020B0604020202020204" pitchFamily="34" charset="0"/>
                <a:ea typeface="SimSun" panose="02010600030101010101" pitchFamily="2" charset="-122"/>
              </a:rPr>
              <a:t>休眠体。</a:t>
            </a:r>
            <a:endParaRPr lang="zh-CN" altLang="en-US" sz="2000" dirty="0">
              <a:latin typeface="Times New Roman" panose="02020603050405020304" pitchFamily="18" charset="0"/>
              <a:ea typeface="SimSun" panose="02010600030101010101" pitchFamily="2" charset="-122"/>
            </a:endParaRPr>
          </a:p>
        </p:txBody>
      </p:sp>
      <p:pic>
        <p:nvPicPr>
          <p:cNvPr id="160777" name="Picture 9" descr="节孢子"/>
          <p:cNvPicPr>
            <a:picLocks noChangeAspect="1"/>
          </p:cNvPicPr>
          <p:nvPr/>
        </p:nvPicPr>
        <p:blipFill>
          <a:blip r:embed="rId2"/>
          <a:stretch>
            <a:fillRect/>
          </a:stretch>
        </p:blipFill>
        <p:spPr>
          <a:xfrm>
            <a:off x="5003800" y="476250"/>
            <a:ext cx="4000500" cy="3897313"/>
          </a:xfrm>
          <a:prstGeom prst="rect">
            <a:avLst/>
          </a:prstGeom>
          <a:noFill/>
          <a:ln w="28575" cap="flat" cmpd="sng">
            <a:solidFill>
              <a:srgbClr val="66FF33"/>
            </a:solidFill>
            <a:prstDash val="solid"/>
            <a:miter/>
            <a:headEnd type="none" w="med" len="med"/>
            <a:tailEnd type="none" w="med" len="med"/>
          </a:ln>
        </p:spPr>
      </p:pic>
      <p:sp>
        <p:nvSpPr>
          <p:cNvPr id="54278" name="Rectangle 10"/>
          <p:cNvSpPr/>
          <p:nvPr/>
        </p:nvSpPr>
        <p:spPr>
          <a:xfrm>
            <a:off x="4716463" y="4868863"/>
            <a:ext cx="4319587" cy="396875"/>
          </a:xfrm>
          <a:prstGeom prst="rect">
            <a:avLst/>
          </a:prstGeom>
          <a:noFill/>
          <a:ln w="9525">
            <a:noFill/>
          </a:ln>
        </p:spPr>
        <p:txBody>
          <a:bodyPr>
            <a:spAutoFit/>
          </a:bodyPr>
          <a:p>
            <a:pPr eaLnBrk="0" hangingPunct="0"/>
            <a:r>
              <a:rPr lang="zh-CN" altLang="en-US" sz="2000" b="1" dirty="0">
                <a:solidFill>
                  <a:srgbClr val="FF3300"/>
                </a:solidFill>
                <a:latin typeface="Times New Roman" panose="02020603050405020304" pitchFamily="18" charset="0"/>
                <a:ea typeface="SimSun" panose="02010600030101010101" pitchFamily="2" charset="-122"/>
              </a:rPr>
              <a:t>节孢子</a:t>
            </a:r>
            <a:r>
              <a:rPr lang="zh-CN" altLang="en-US" sz="2000" b="1" dirty="0">
                <a:latin typeface="Times New Roman" panose="02020603050405020304" pitchFamily="18" charset="0"/>
                <a:ea typeface="SimSun" panose="02010600030101010101" pitchFamily="2" charset="-122"/>
              </a:rPr>
              <a:t>：</a:t>
            </a:r>
            <a:r>
              <a:rPr lang="zh-CN" altLang="en-US" sz="2000" b="1" dirty="0">
                <a:latin typeface="Arial" panose="020B0604020202020204" pitchFamily="34" charset="0"/>
                <a:ea typeface="SimSun" panose="02010600030101010101" pitchFamily="2" charset="-122"/>
              </a:rPr>
              <a:t>菌丝断裂形成矩形的孢子。</a:t>
            </a:r>
            <a:endParaRPr lang="zh-CN" altLang="en-US" sz="2000" b="1" dirty="0">
              <a:latin typeface="Arial" panose="020B0604020202020204" pitchFamily="34"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160770"/>
                                        </p:tgtEl>
                                        <p:attrNameLst>
                                          <p:attrName>style.visibility</p:attrName>
                                        </p:attrNameLst>
                                      </p:cBhvr>
                                      <p:to>
                                        <p:strVal val="visible"/>
                                      </p:to>
                                    </p:set>
                                    <p:animEffect transition="in" filter="randombar(vertical)">
                                      <p:cBhvr>
                                        <p:cTn id="7" dur="500"/>
                                        <p:tgtEl>
                                          <p:spTgt spid="1607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160777"/>
                                        </p:tgtEl>
                                        <p:attrNameLst>
                                          <p:attrName>style.visibility</p:attrName>
                                        </p:attrNameLst>
                                      </p:cBhvr>
                                      <p:to>
                                        <p:strVal val="visible"/>
                                      </p:to>
                                    </p:set>
                                    <p:anim calcmode="lin" valueType="num">
                                      <p:cBhvr additive="base">
                                        <p:cTn id="12" dur="500" fill="hold"/>
                                        <p:tgtEl>
                                          <p:spTgt spid="160777"/>
                                        </p:tgtEl>
                                        <p:attrNameLst>
                                          <p:attrName>ppt_x</p:attrName>
                                        </p:attrNameLst>
                                      </p:cBhvr>
                                      <p:tavLst>
                                        <p:tav tm="0">
                                          <p:val>
                                            <p:strVal val="1+#ppt_w/2"/>
                                          </p:val>
                                        </p:tav>
                                        <p:tav tm="100000">
                                          <p:val>
                                            <p:strVal val="#ppt_x"/>
                                          </p:val>
                                        </p:tav>
                                      </p:tavLst>
                                    </p:anim>
                                    <p:anim calcmode="lin" valueType="num">
                                      <p:cBhvr additive="base">
                                        <p:cTn id="13" dur="500" fill="hold"/>
                                        <p:tgtEl>
                                          <p:spTgt spid="1607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5480" name="Picture 8" descr="92384jwav"/>
          <p:cNvPicPr>
            <a:picLocks noChangeAspect="1"/>
          </p:cNvPicPr>
          <p:nvPr/>
        </p:nvPicPr>
        <p:blipFill>
          <a:blip r:embed="rId1"/>
          <a:stretch>
            <a:fillRect/>
          </a:stretch>
        </p:blipFill>
        <p:spPr>
          <a:xfrm>
            <a:off x="6659563" y="3429000"/>
            <a:ext cx="2251075" cy="2814638"/>
          </a:xfrm>
          <a:prstGeom prst="rect">
            <a:avLst/>
          </a:prstGeom>
          <a:noFill/>
          <a:ln w="9525">
            <a:noFill/>
          </a:ln>
        </p:spPr>
      </p:pic>
      <p:sp>
        <p:nvSpPr>
          <p:cNvPr id="55299" name="Rectangle 14"/>
          <p:cNvSpPr/>
          <p:nvPr/>
        </p:nvSpPr>
        <p:spPr>
          <a:xfrm>
            <a:off x="6605588" y="2947988"/>
            <a:ext cx="2286000" cy="336550"/>
          </a:xfrm>
          <a:prstGeom prst="rect">
            <a:avLst/>
          </a:prstGeom>
          <a:solidFill>
            <a:srgbClr val="FFFF99"/>
          </a:solidFill>
          <a:ln w="9525">
            <a:noFill/>
          </a:ln>
        </p:spPr>
        <p:txBody>
          <a:bodyPr>
            <a:spAutoFit/>
          </a:bodyPr>
          <a:p>
            <a:pPr algn="ctr" eaLnBrk="0" hangingPunct="0"/>
            <a:r>
              <a:rPr lang="zh-CN" altLang="en-US" sz="1600" b="1" dirty="0">
                <a:solidFill>
                  <a:schemeClr val="tx2"/>
                </a:solidFill>
                <a:latin typeface="Verdana" panose="020B0604030504040204" pitchFamily="34" charset="0"/>
                <a:ea typeface="SimSun" panose="02010600030101010101" pitchFamily="2" charset="-122"/>
              </a:rPr>
              <a:t>青霉的分生孢子梗顶部</a:t>
            </a:r>
            <a:r>
              <a:rPr lang="zh-CN" altLang="en-US" sz="1600" b="1" dirty="0">
                <a:solidFill>
                  <a:schemeClr val="bg1"/>
                </a:solidFill>
                <a:latin typeface="Verdana" panose="020B0604030504040204" pitchFamily="34" charset="0"/>
                <a:ea typeface="SimSun" panose="02010600030101010101" pitchFamily="2" charset="-122"/>
              </a:rPr>
              <a:t> </a:t>
            </a:r>
            <a:endParaRPr lang="zh-CN" altLang="en-US" sz="900" b="1" dirty="0">
              <a:solidFill>
                <a:schemeClr val="bg1"/>
              </a:solidFill>
              <a:latin typeface="Verdana" panose="020B0604030504040204" pitchFamily="34" charset="0"/>
              <a:ea typeface="SimSun" panose="02010600030101010101" pitchFamily="2" charset="-122"/>
            </a:endParaRPr>
          </a:p>
        </p:txBody>
      </p:sp>
      <p:pic>
        <p:nvPicPr>
          <p:cNvPr id="105487" name="Picture 15" descr="9056jwa"/>
          <p:cNvPicPr>
            <a:picLocks noChangeAspect="1"/>
          </p:cNvPicPr>
          <p:nvPr/>
        </p:nvPicPr>
        <p:blipFill>
          <a:blip r:embed="rId2"/>
          <a:stretch>
            <a:fillRect/>
          </a:stretch>
        </p:blipFill>
        <p:spPr>
          <a:xfrm>
            <a:off x="3851275" y="4005263"/>
            <a:ext cx="2751138" cy="2201862"/>
          </a:xfrm>
          <a:prstGeom prst="rect">
            <a:avLst/>
          </a:prstGeom>
          <a:noFill/>
          <a:ln w="9525">
            <a:noFill/>
          </a:ln>
        </p:spPr>
      </p:pic>
      <p:sp>
        <p:nvSpPr>
          <p:cNvPr id="55301" name="Rectangle 16"/>
          <p:cNvSpPr/>
          <p:nvPr/>
        </p:nvSpPr>
        <p:spPr>
          <a:xfrm>
            <a:off x="3995738" y="3500438"/>
            <a:ext cx="2286000" cy="336550"/>
          </a:xfrm>
          <a:prstGeom prst="rect">
            <a:avLst/>
          </a:prstGeom>
          <a:solidFill>
            <a:srgbClr val="FFFF99"/>
          </a:solidFill>
          <a:ln w="9525">
            <a:noFill/>
          </a:ln>
        </p:spPr>
        <p:txBody>
          <a:bodyPr>
            <a:spAutoFit/>
          </a:bodyPr>
          <a:p>
            <a:pPr algn="ctr" eaLnBrk="0" hangingPunct="0"/>
            <a:r>
              <a:rPr lang="zh-CN" altLang="en-US" sz="1600" b="1" dirty="0">
                <a:solidFill>
                  <a:schemeClr val="tx2"/>
                </a:solidFill>
                <a:latin typeface="Verdana" panose="020B0604030504040204" pitchFamily="34" charset="0"/>
                <a:ea typeface="SimSun" panose="02010600030101010101" pitchFamily="2" charset="-122"/>
              </a:rPr>
              <a:t>曲霉的分生孢子顶囊部</a:t>
            </a:r>
            <a:r>
              <a:rPr lang="zh-CN" altLang="en-US" sz="1600" b="1" dirty="0">
                <a:solidFill>
                  <a:schemeClr val="bg1"/>
                </a:solidFill>
                <a:latin typeface="Verdana" panose="020B0604030504040204" pitchFamily="34" charset="0"/>
                <a:ea typeface="SimSun" panose="02010600030101010101" pitchFamily="2" charset="-122"/>
              </a:rPr>
              <a:t> </a:t>
            </a:r>
            <a:endParaRPr lang="zh-CN" altLang="en-US" sz="900" b="1" dirty="0">
              <a:solidFill>
                <a:schemeClr val="bg1"/>
              </a:solidFill>
              <a:latin typeface="Verdana" panose="020B0604030504040204" pitchFamily="34" charset="0"/>
              <a:ea typeface="SimSun" panose="02010600030101010101" pitchFamily="2" charset="-122"/>
            </a:endParaRPr>
          </a:p>
        </p:txBody>
      </p:sp>
      <p:pic>
        <p:nvPicPr>
          <p:cNvPr id="105489" name="Picture 17" descr="Image Bank: ./images/init_images\241MIKE.JPG"/>
          <p:cNvPicPr>
            <a:picLocks noChangeAspect="1"/>
          </p:cNvPicPr>
          <p:nvPr/>
        </p:nvPicPr>
        <p:blipFill>
          <a:blip r:embed="rId3"/>
          <a:stretch>
            <a:fillRect/>
          </a:stretch>
        </p:blipFill>
        <p:spPr>
          <a:xfrm>
            <a:off x="611188" y="4149725"/>
            <a:ext cx="3130550" cy="2081213"/>
          </a:xfrm>
          <a:prstGeom prst="rect">
            <a:avLst/>
          </a:prstGeom>
          <a:noFill/>
          <a:ln w="9525">
            <a:noFill/>
          </a:ln>
        </p:spPr>
      </p:pic>
      <p:sp>
        <p:nvSpPr>
          <p:cNvPr id="55303" name="Rectangle 18"/>
          <p:cNvSpPr/>
          <p:nvPr/>
        </p:nvSpPr>
        <p:spPr>
          <a:xfrm>
            <a:off x="1042988" y="3644900"/>
            <a:ext cx="2286000" cy="336550"/>
          </a:xfrm>
          <a:prstGeom prst="rect">
            <a:avLst/>
          </a:prstGeom>
          <a:solidFill>
            <a:srgbClr val="FF3300"/>
          </a:solidFill>
          <a:ln w="9525">
            <a:noFill/>
          </a:ln>
        </p:spPr>
        <p:txBody>
          <a:bodyPr>
            <a:spAutoFit/>
          </a:bodyPr>
          <a:p>
            <a:pPr algn="ctr" eaLnBrk="0" hangingPunct="0"/>
            <a:r>
              <a:rPr lang="zh-CN" altLang="en-US" sz="1600" b="1" dirty="0">
                <a:solidFill>
                  <a:schemeClr val="bg1"/>
                </a:solidFill>
                <a:latin typeface="Verdana" panose="020B0604030504040204" pitchFamily="34" charset="0"/>
                <a:ea typeface="SimSun" panose="02010600030101010101" pitchFamily="2" charset="-122"/>
              </a:rPr>
              <a:t>镰刀霉的大分生孢子 </a:t>
            </a:r>
            <a:endParaRPr lang="zh-CN" altLang="en-US" sz="900" b="1" dirty="0">
              <a:solidFill>
                <a:schemeClr val="bg1"/>
              </a:solidFill>
              <a:latin typeface="Verdana" panose="020B0604030504040204" pitchFamily="34" charset="0"/>
              <a:ea typeface="SimSun" panose="02010600030101010101" pitchFamily="2" charset="-122"/>
            </a:endParaRPr>
          </a:p>
        </p:txBody>
      </p:sp>
      <p:sp>
        <p:nvSpPr>
          <p:cNvPr id="105492" name="Text Box 20"/>
          <p:cNvSpPr txBox="1"/>
          <p:nvPr/>
        </p:nvSpPr>
        <p:spPr>
          <a:xfrm>
            <a:off x="468313" y="1455738"/>
            <a:ext cx="7456487" cy="1325562"/>
          </a:xfrm>
          <a:prstGeom prst="rect">
            <a:avLst/>
          </a:prstGeom>
          <a:noFill/>
          <a:ln w="9525">
            <a:noFill/>
          </a:ln>
        </p:spPr>
        <p:txBody>
          <a:bodyPr>
            <a:spAutoFit/>
          </a:bodyPr>
          <a:p>
            <a:pPr eaLnBrk="0" hangingPunct="0">
              <a:lnSpc>
                <a:spcPct val="135000"/>
              </a:lnSpc>
            </a:pPr>
            <a:r>
              <a:rPr lang="en-US" altLang="zh-CN" sz="2000" b="1" dirty="0">
                <a:latin typeface="Times New Roman" panose="02020603050405020304" pitchFamily="18" charset="0"/>
                <a:ea typeface="SimSun" panose="02010600030101010101" pitchFamily="2" charset="-122"/>
              </a:rPr>
              <a:t>     </a:t>
            </a:r>
            <a:r>
              <a:rPr lang="zh-CN" altLang="en-US" sz="2000" b="1" dirty="0">
                <a:latin typeface="Times New Roman" panose="02020603050405020304" pitchFamily="18" charset="0"/>
                <a:ea typeface="SimSun" panose="02010600030101010101" pitchFamily="2" charset="-122"/>
              </a:rPr>
              <a:t>菌丝顶端细胞或菌丝分化成的分生孢子梗的顶端细胞</a:t>
            </a:r>
            <a:r>
              <a:rPr lang="zh-CN" altLang="en-US" sz="2000" b="1" dirty="0">
                <a:solidFill>
                  <a:srgbClr val="FF3300"/>
                </a:solidFill>
                <a:latin typeface="Times New Roman" panose="02020603050405020304" pitchFamily="18" charset="0"/>
                <a:ea typeface="SimSun" panose="02010600030101010101" pitchFamily="2" charset="-122"/>
              </a:rPr>
              <a:t>分割缢缩</a:t>
            </a:r>
            <a:r>
              <a:rPr lang="zh-CN" altLang="en-US" sz="2000" b="1" dirty="0">
                <a:latin typeface="Times New Roman" panose="02020603050405020304" pitchFamily="18" charset="0"/>
                <a:ea typeface="SimSun" panose="02010600030101010101" pitchFamily="2" charset="-122"/>
              </a:rPr>
              <a:t>而成的单个或者成簇的孢子。孢子可以是</a:t>
            </a:r>
            <a:r>
              <a:rPr lang="zh-CN" altLang="en-US" sz="2000" b="1" dirty="0">
                <a:solidFill>
                  <a:srgbClr val="FF3300"/>
                </a:solidFill>
                <a:latin typeface="Times New Roman" panose="02020603050405020304" pitchFamily="18" charset="0"/>
                <a:ea typeface="SimSun" panose="02010600030101010101" pitchFamily="2" charset="-122"/>
              </a:rPr>
              <a:t>单细胞</a:t>
            </a:r>
            <a:r>
              <a:rPr lang="zh-CN" altLang="en-US" sz="2000" b="1" dirty="0">
                <a:latin typeface="Times New Roman" panose="02020603050405020304" pitchFamily="18" charset="0"/>
                <a:ea typeface="SimSun" panose="02010600030101010101" pitchFamily="2" charset="-122"/>
              </a:rPr>
              <a:t>的，内含单倍体核，也可是</a:t>
            </a:r>
            <a:r>
              <a:rPr lang="zh-CN" altLang="en-US" sz="2000" b="1" dirty="0">
                <a:solidFill>
                  <a:srgbClr val="FF3300"/>
                </a:solidFill>
                <a:latin typeface="Times New Roman" panose="02020603050405020304" pitchFamily="18" charset="0"/>
                <a:ea typeface="SimSun" panose="02010600030101010101" pitchFamily="2" charset="-122"/>
              </a:rPr>
              <a:t>多细胞</a:t>
            </a:r>
            <a:r>
              <a:rPr lang="zh-CN" altLang="en-US" sz="2000" b="1" dirty="0">
                <a:latin typeface="Times New Roman" panose="02020603050405020304" pitchFamily="18" charset="0"/>
                <a:ea typeface="SimSun" panose="02010600030101010101" pitchFamily="2" charset="-122"/>
              </a:rPr>
              <a:t>的，含有几个来自有丝分裂的单倍体核。</a:t>
            </a:r>
            <a:endParaRPr lang="zh-CN" altLang="en-US" sz="2000" b="1" dirty="0">
              <a:latin typeface="Times New Roman" panose="02020603050405020304" pitchFamily="18" charset="0"/>
              <a:ea typeface="SimSun" panose="02010600030101010101" pitchFamily="2" charset="-122"/>
            </a:endParaRPr>
          </a:p>
        </p:txBody>
      </p:sp>
      <p:sp>
        <p:nvSpPr>
          <p:cNvPr id="55305" name="Rectangle 21"/>
          <p:cNvSpPr/>
          <p:nvPr/>
        </p:nvSpPr>
        <p:spPr>
          <a:xfrm>
            <a:off x="684213" y="692150"/>
            <a:ext cx="1727200" cy="457200"/>
          </a:xfrm>
          <a:prstGeom prst="rect">
            <a:avLst/>
          </a:prstGeom>
          <a:noFill/>
          <a:ln w="9525">
            <a:noFill/>
          </a:ln>
        </p:spPr>
        <p:txBody>
          <a:bodyPr>
            <a:spAutoFit/>
          </a:bodyPr>
          <a:p>
            <a:pPr eaLnBrk="0" hangingPunct="0"/>
            <a:r>
              <a:rPr lang="zh-CN" altLang="en-US" sz="2400" b="1" dirty="0">
                <a:solidFill>
                  <a:srgbClr val="FF3300"/>
                </a:solidFill>
                <a:latin typeface="Times New Roman" panose="02020603050405020304" pitchFamily="18" charset="0"/>
                <a:ea typeface="SimSun" panose="02010600030101010101" pitchFamily="2" charset="-122"/>
              </a:rPr>
              <a:t>分生孢子</a:t>
            </a:r>
            <a:endParaRPr lang="zh-CN" altLang="en-US" sz="2400" dirty="0">
              <a:solidFill>
                <a:srgbClr val="FF3300"/>
              </a:solidFill>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05480"/>
                                        </p:tgtEl>
                                        <p:attrNameLst>
                                          <p:attrName>style.visibility</p:attrName>
                                        </p:attrNameLst>
                                      </p:cBhvr>
                                      <p:to>
                                        <p:strVal val="visible"/>
                                      </p:to>
                                    </p:set>
                                    <p:animEffect transition="in" filter="box(out)">
                                      <p:cBhvr>
                                        <p:cTn id="7" dur="500"/>
                                        <p:tgtEl>
                                          <p:spTgt spid="10548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6" fill="hold" nodeType="clickEffect">
                                  <p:stCondLst>
                                    <p:cond delay="0"/>
                                  </p:stCondLst>
                                  <p:childTnLst>
                                    <p:set>
                                      <p:cBhvr>
                                        <p:cTn id="11" dur="1" fill="hold">
                                          <p:stCondLst>
                                            <p:cond delay="0"/>
                                          </p:stCondLst>
                                        </p:cTn>
                                        <p:tgtEl>
                                          <p:spTgt spid="105487"/>
                                        </p:tgtEl>
                                        <p:attrNameLst>
                                          <p:attrName>style.visibility</p:attrName>
                                        </p:attrNameLst>
                                      </p:cBhvr>
                                      <p:to>
                                        <p:strVal val="visible"/>
                                      </p:to>
                                    </p:set>
                                    <p:anim calcmode="lin" valueType="num">
                                      <p:cBhvr>
                                        <p:cTn id="12" dur="500" fill="hold"/>
                                        <p:tgtEl>
                                          <p:spTgt spid="105487"/>
                                        </p:tgtEl>
                                        <p:attrNameLst>
                                          <p:attrName>ppt_w</p:attrName>
                                        </p:attrNameLst>
                                      </p:cBhvr>
                                      <p:tavLst>
                                        <p:tav tm="0">
                                          <p:val>
                                            <p:strVal val="(6*min(max(#ppt_w*#ppt_h,.3),1)-7.4)/-.7*#ppt_w"/>
                                          </p:val>
                                        </p:tav>
                                        <p:tav tm="100000">
                                          <p:val>
                                            <p:strVal val="#ppt_w"/>
                                          </p:val>
                                        </p:tav>
                                      </p:tavLst>
                                    </p:anim>
                                    <p:anim calcmode="lin" valueType="num">
                                      <p:cBhvr>
                                        <p:cTn id="13" dur="500" fill="hold"/>
                                        <p:tgtEl>
                                          <p:spTgt spid="105487"/>
                                        </p:tgtEl>
                                        <p:attrNameLst>
                                          <p:attrName>ppt_h</p:attrName>
                                        </p:attrNameLst>
                                      </p:cBhvr>
                                      <p:tavLst>
                                        <p:tav tm="0">
                                          <p:val>
                                            <p:strVal val="(6*min(max(#ppt_w*#ppt_h,.3),1)-7.4)/-.7*#ppt_h"/>
                                          </p:val>
                                        </p:tav>
                                        <p:tav tm="100000">
                                          <p:val>
                                            <p:strVal val="#ppt_h"/>
                                          </p:val>
                                        </p:tav>
                                      </p:tavLst>
                                    </p:anim>
                                    <p:anim calcmode="lin" valueType="num">
                                      <p:cBhvr>
                                        <p:cTn id="14" dur="500" fill="hold"/>
                                        <p:tgtEl>
                                          <p:spTgt spid="105487"/>
                                        </p:tgtEl>
                                        <p:attrNameLst>
                                          <p:attrName>ppt_x</p:attrName>
                                        </p:attrNameLst>
                                      </p:cBhvr>
                                      <p:tavLst>
                                        <p:tav tm="0">
                                          <p:val>
                                            <p:fltVal val="0.500000"/>
                                          </p:val>
                                        </p:tav>
                                        <p:tav tm="100000">
                                          <p:val>
                                            <p:strVal val="#ppt_x"/>
                                          </p:val>
                                        </p:tav>
                                      </p:tavLst>
                                    </p:anim>
                                    <p:anim calcmode="lin" valueType="num">
                                      <p:cBhvr>
                                        <p:cTn id="15" dur="500" fill="hold"/>
                                        <p:tgtEl>
                                          <p:spTgt spid="105487"/>
                                        </p:tgtEl>
                                        <p:attrNameLst>
                                          <p:attrName>ppt_y</p:attrName>
                                        </p:attrNameLst>
                                      </p:cBhvr>
                                      <p:tavLst>
                                        <p:tav tm="0">
                                          <p:val>
                                            <p:strVal val="1+(6*min(max(#ppt_w*#ppt_h,.3),1)-7.4)/-.7*#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05489"/>
                                        </p:tgtEl>
                                        <p:attrNameLst>
                                          <p:attrName>style.visibility</p:attrName>
                                        </p:attrNameLst>
                                      </p:cBhvr>
                                      <p:to>
                                        <p:strVal val="visible"/>
                                      </p:to>
                                    </p:set>
                                    <p:animEffect transition="in" filter="slide(fromBottom)">
                                      <p:cBhvr>
                                        <p:cTn id="20" dur="500"/>
                                        <p:tgtEl>
                                          <p:spTgt spid="105489"/>
                                        </p:tgtEl>
                                      </p:cBhvr>
                                    </p:animEffect>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105492"/>
                                        </p:tgtEl>
                                        <p:attrNameLst>
                                          <p:attrName>style.visibility</p:attrName>
                                        </p:attrNameLst>
                                      </p:cBhvr>
                                      <p:to>
                                        <p:strVal val="visible"/>
                                      </p:to>
                                    </p:set>
                                    <p:anim calcmode="lin" valueType="num">
                                      <p:cBhvr additive="base">
                                        <p:cTn id="24" dur="500" fill="hold"/>
                                        <p:tgtEl>
                                          <p:spTgt spid="105492"/>
                                        </p:tgtEl>
                                        <p:attrNameLst>
                                          <p:attrName>ppt_x</p:attrName>
                                        </p:attrNameLst>
                                      </p:cBhvr>
                                      <p:tavLst>
                                        <p:tav tm="0">
                                          <p:val>
                                            <p:strVal val="0-#ppt_w/2"/>
                                          </p:val>
                                        </p:tav>
                                        <p:tav tm="100000">
                                          <p:val>
                                            <p:strVal val="#ppt_x"/>
                                          </p:val>
                                        </p:tav>
                                      </p:tavLst>
                                    </p:anim>
                                    <p:anim calcmode="lin" valueType="num">
                                      <p:cBhvr additive="base">
                                        <p:cTn id="25" dur="500" fill="hold"/>
                                        <p:tgtEl>
                                          <p:spTgt spid="1054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9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17"/>
          <p:cNvSpPr/>
          <p:nvPr/>
        </p:nvSpPr>
        <p:spPr>
          <a:xfrm>
            <a:off x="539750" y="980440"/>
            <a:ext cx="4627563" cy="457200"/>
          </a:xfrm>
          <a:prstGeom prst="rect">
            <a:avLst/>
          </a:prstGeom>
          <a:noFill/>
          <a:ln w="9525">
            <a:noFill/>
          </a:ln>
        </p:spPr>
        <p:txBody>
          <a:bodyPr wrap="none">
            <a:spAutoFit/>
          </a:bodyPr>
          <a:p>
            <a:pPr eaLnBrk="0" hangingPunct="0"/>
            <a:r>
              <a:rPr lang="zh-CN" altLang="en-US" sz="2400" b="1" dirty="0">
                <a:solidFill>
                  <a:srgbClr val="FF3300"/>
                </a:solidFill>
                <a:latin typeface="SimSun" panose="02010600030101010101" pitchFamily="2" charset="-122"/>
                <a:ea typeface="SimSun" panose="02010600030101010101" pitchFamily="2" charset="-122"/>
              </a:rPr>
              <a:t>孢囊孢子</a:t>
            </a:r>
            <a:r>
              <a:rPr lang="en-US" altLang="zh-CN" sz="2400" b="1" dirty="0">
                <a:latin typeface="SimSun" panose="02010600030101010101" pitchFamily="2" charset="-122"/>
                <a:ea typeface="SimSun" panose="02010600030101010101" pitchFamily="2" charset="-122"/>
              </a:rPr>
              <a:t>:</a:t>
            </a:r>
            <a:r>
              <a:rPr lang="zh-CN" altLang="en-US" sz="2400" b="1" dirty="0">
                <a:latin typeface="SimSun" panose="02010600030101010101" pitchFamily="2" charset="-122"/>
                <a:ea typeface="SimSun" panose="02010600030101010101" pitchFamily="2" charset="-122"/>
              </a:rPr>
              <a:t>形成于孢子囊的孢子。</a:t>
            </a:r>
            <a:endParaRPr lang="zh-CN" altLang="en-US" sz="2400" b="1" dirty="0">
              <a:latin typeface="SimSun" panose="02010600030101010101" pitchFamily="2" charset="-122"/>
              <a:ea typeface="SimSun" panose="02010600030101010101" pitchFamily="2" charset="-122"/>
            </a:endParaRPr>
          </a:p>
        </p:txBody>
      </p:sp>
      <p:grpSp>
        <p:nvGrpSpPr>
          <p:cNvPr id="56323" name="Group 1041"/>
          <p:cNvGrpSpPr/>
          <p:nvPr/>
        </p:nvGrpSpPr>
        <p:grpSpPr>
          <a:xfrm>
            <a:off x="468313" y="1699578"/>
            <a:ext cx="4572000" cy="3822700"/>
            <a:chOff x="2608" y="1525"/>
            <a:chExt cx="2880" cy="2408"/>
          </a:xfrm>
        </p:grpSpPr>
        <p:pic>
          <p:nvPicPr>
            <p:cNvPr id="56326" name="Picture 19" descr="92749a"/>
            <p:cNvPicPr>
              <a:picLocks noChangeAspect="1"/>
            </p:cNvPicPr>
            <p:nvPr/>
          </p:nvPicPr>
          <p:blipFill>
            <a:blip r:embed="rId1"/>
            <a:stretch>
              <a:fillRect/>
            </a:stretch>
          </p:blipFill>
          <p:spPr>
            <a:xfrm>
              <a:off x="2608" y="1525"/>
              <a:ext cx="2880" cy="2408"/>
            </a:xfrm>
            <a:prstGeom prst="rect">
              <a:avLst/>
            </a:prstGeom>
            <a:noFill/>
            <a:ln w="9525">
              <a:noFill/>
            </a:ln>
          </p:spPr>
        </p:pic>
        <p:sp>
          <p:nvSpPr>
            <p:cNvPr id="56327" name="Rectangle 18"/>
            <p:cNvSpPr/>
            <p:nvPr/>
          </p:nvSpPr>
          <p:spPr>
            <a:xfrm>
              <a:off x="2744" y="3521"/>
              <a:ext cx="2585" cy="212"/>
            </a:xfrm>
            <a:prstGeom prst="rect">
              <a:avLst/>
            </a:prstGeom>
            <a:solidFill>
              <a:schemeClr val="bg1"/>
            </a:solidFill>
            <a:ln w="9525">
              <a:noFill/>
            </a:ln>
          </p:spPr>
          <p:txBody>
            <a:bodyPr>
              <a:spAutoFit/>
            </a:bodyPr>
            <a:p>
              <a:pPr eaLnBrk="0" hangingPunct="0"/>
              <a:r>
                <a:rPr lang="zh-CN" altLang="en-US" sz="1600" b="1" dirty="0">
                  <a:solidFill>
                    <a:srgbClr val="FF3300"/>
                  </a:solidFill>
                  <a:latin typeface="Arial" panose="020B0604020202020204" pitchFamily="34" charset="0"/>
                  <a:ea typeface="SimSun" panose="02010600030101010101" pitchFamily="2" charset="-122"/>
                </a:rPr>
                <a:t>根霉</a:t>
              </a:r>
              <a:r>
                <a:rPr lang="en-US" altLang="zh-CN" sz="1600" b="1" i="1" dirty="0">
                  <a:solidFill>
                    <a:srgbClr val="FF3300"/>
                  </a:solidFill>
                  <a:latin typeface="Arial" panose="020B0604020202020204" pitchFamily="34" charset="0"/>
                  <a:ea typeface="SimSun" panose="02010600030101010101" pitchFamily="2" charset="-122"/>
                </a:rPr>
                <a:t>Rhizopus</a:t>
              </a:r>
              <a:r>
                <a:rPr lang="en-US" altLang="zh-CN" sz="1600" b="1" dirty="0">
                  <a:solidFill>
                    <a:schemeClr val="bg1"/>
                  </a:solidFill>
                  <a:latin typeface="Arial" panose="020B0604020202020204" pitchFamily="34" charset="0"/>
                  <a:ea typeface="SimSun" panose="02010600030101010101" pitchFamily="2" charset="-122"/>
                </a:rPr>
                <a:t> </a:t>
              </a:r>
              <a:r>
                <a:rPr lang="zh-CN" altLang="en-US" sz="1600" b="1" dirty="0">
                  <a:solidFill>
                    <a:srgbClr val="FF3300"/>
                  </a:solidFill>
                  <a:latin typeface="Arial" panose="020B0604020202020204" pitchFamily="34" charset="0"/>
                  <a:ea typeface="SimSun" panose="02010600030101010101" pitchFamily="2" charset="-122"/>
                </a:rPr>
                <a:t>的孢囊孢子的扫描电镜照片</a:t>
              </a:r>
              <a:endParaRPr lang="zh-CN" altLang="en-US" sz="1600" b="1" dirty="0">
                <a:solidFill>
                  <a:schemeClr val="bg1"/>
                </a:solidFill>
                <a:latin typeface="Arial" panose="020B0604020202020204" pitchFamily="34" charset="0"/>
                <a:ea typeface="SimSun" panose="02010600030101010101" pitchFamily="2" charset="-122"/>
              </a:endParaRPr>
            </a:p>
          </p:txBody>
        </p:sp>
      </p:grpSp>
      <p:pic>
        <p:nvPicPr>
          <p:cNvPr id="129042" name="Picture 1042"/>
          <p:cNvPicPr>
            <a:picLocks noChangeAspect="1"/>
          </p:cNvPicPr>
          <p:nvPr/>
        </p:nvPicPr>
        <p:blipFill>
          <a:blip r:embed="rId2"/>
          <a:stretch>
            <a:fillRect/>
          </a:stretch>
        </p:blipFill>
        <p:spPr>
          <a:xfrm>
            <a:off x="5435600" y="1556703"/>
            <a:ext cx="2976563" cy="4038600"/>
          </a:xfrm>
          <a:prstGeom prst="rect">
            <a:avLst/>
          </a:prstGeom>
          <a:noFill/>
          <a:ln w="28575" cap="flat" cmpd="sng">
            <a:solidFill>
              <a:srgbClr val="FF0000"/>
            </a:solidFill>
            <a:prstDash val="solid"/>
            <a:miter/>
            <a:headEnd type="none" w="med" len="med"/>
            <a:tailEnd type="none" w="med" len="med"/>
          </a:ln>
        </p:spPr>
      </p:pic>
      <p:sp>
        <p:nvSpPr>
          <p:cNvPr id="56325" name="Rectangle 1043"/>
          <p:cNvSpPr/>
          <p:nvPr/>
        </p:nvSpPr>
        <p:spPr>
          <a:xfrm>
            <a:off x="4427538" y="5588953"/>
            <a:ext cx="4581525" cy="1187450"/>
          </a:xfrm>
          <a:prstGeom prst="rect">
            <a:avLst/>
          </a:prstGeom>
          <a:noFill/>
          <a:ln w="9525">
            <a:noFill/>
          </a:ln>
        </p:spPr>
        <p:txBody>
          <a:bodyPr>
            <a:spAutoFit/>
          </a:bodyPr>
          <a:p>
            <a:pPr eaLnBrk="0" hangingPunct="0">
              <a:lnSpc>
                <a:spcPct val="150000"/>
              </a:lnSpc>
            </a:pPr>
            <a:r>
              <a:rPr lang="en-US" altLang="zh-CN" sz="2400" b="1" dirty="0">
                <a:latin typeface="SimSun" panose="02010600030101010101" pitchFamily="2" charset="-122"/>
                <a:ea typeface="SimSun" panose="02010600030101010101" pitchFamily="2" charset="-122"/>
              </a:rPr>
              <a:t> </a:t>
            </a:r>
            <a:r>
              <a:rPr lang="zh-CN" altLang="en-US" sz="2400" b="1" dirty="0">
                <a:solidFill>
                  <a:srgbClr val="FF3300"/>
                </a:solidFill>
                <a:latin typeface="SimSun" panose="02010600030101010101" pitchFamily="2" charset="-122"/>
                <a:ea typeface="SimSun" panose="02010600030101010101" pitchFamily="2" charset="-122"/>
              </a:rPr>
              <a:t>游动孢子</a:t>
            </a:r>
            <a:r>
              <a:rPr lang="en-US" altLang="zh-CN" sz="2400" b="1" dirty="0">
                <a:latin typeface="SimSun" panose="02010600030101010101" pitchFamily="2" charset="-122"/>
                <a:ea typeface="SimSun" panose="02010600030101010101" pitchFamily="2" charset="-122"/>
              </a:rPr>
              <a:t>:</a:t>
            </a:r>
            <a:r>
              <a:rPr lang="zh-CN" altLang="en-US" sz="2400" b="1" dirty="0">
                <a:latin typeface="SimSun" panose="02010600030101010101" pitchFamily="2" charset="-122"/>
                <a:ea typeface="SimSun" panose="02010600030101010101" pitchFamily="2" charset="-122"/>
              </a:rPr>
              <a:t>形成于孢子囊内的并具有鞭毛，能</a:t>
            </a:r>
            <a:r>
              <a:rPr lang="zh-CN" altLang="en-US" sz="2400" b="1" dirty="0">
                <a:solidFill>
                  <a:srgbClr val="0000FF"/>
                </a:solidFill>
                <a:latin typeface="SimSun" panose="02010600030101010101" pitchFamily="2" charset="-122"/>
                <a:ea typeface="SimSun" panose="02010600030101010101" pitchFamily="2" charset="-122"/>
              </a:rPr>
              <a:t>运动</a:t>
            </a:r>
            <a:r>
              <a:rPr lang="zh-CN" altLang="en-US" sz="2400" b="1" dirty="0">
                <a:latin typeface="SimSun" panose="02010600030101010101" pitchFamily="2" charset="-122"/>
                <a:ea typeface="SimSun" panose="02010600030101010101" pitchFamily="2" charset="-122"/>
              </a:rPr>
              <a:t>的无性孢子。</a:t>
            </a:r>
            <a:endParaRPr lang="zh-CN" altLang="en-US" sz="2400" b="1" dirty="0">
              <a:latin typeface="SimSun" panose="02010600030101010101" pitchFamily="2" charset="-122"/>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9042"/>
                                        </p:tgtEl>
                                        <p:attrNameLst>
                                          <p:attrName>style.visibility</p:attrName>
                                        </p:attrNameLst>
                                      </p:cBhvr>
                                      <p:to>
                                        <p:strVal val="visible"/>
                                      </p:to>
                                    </p:set>
                                    <p:animEffect transition="in" filter="dissolve">
                                      <p:cBhvr>
                                        <p:cTn id="7" dur="500"/>
                                        <p:tgtEl>
                                          <p:spTgt spid="129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67995" y="1557020"/>
            <a:ext cx="7830820" cy="4528820"/>
          </a:xfrm>
          <a:prstGeom prst="rect">
            <a:avLst/>
          </a:prstGeom>
        </p:spPr>
      </p:pic>
      <p:sp>
        <p:nvSpPr>
          <p:cNvPr id="3" name="文本框 2"/>
          <p:cNvSpPr txBox="1"/>
          <p:nvPr/>
        </p:nvSpPr>
        <p:spPr>
          <a:xfrm>
            <a:off x="467995" y="836930"/>
            <a:ext cx="1407795" cy="583565"/>
          </a:xfrm>
          <a:prstGeom prst="rect">
            <a:avLst/>
          </a:prstGeom>
          <a:noFill/>
        </p:spPr>
        <p:txBody>
          <a:bodyPr wrap="none" rtlCol="0" anchor="t">
            <a:spAutoFit/>
          </a:bodyPr>
          <a:p>
            <a:r>
              <a:rPr lang="zh-CN" altLang="en-US" sz="3200" b="1" dirty="0">
                <a:solidFill>
                  <a:srgbClr val="C00000"/>
                </a:solidFill>
                <a:latin typeface="黑体" panose="02010609060101010101" pitchFamily="2" charset="-122"/>
                <a:ea typeface="黑体" panose="02010609060101010101" pitchFamily="2" charset="-122"/>
                <a:sym typeface="+mn-ea"/>
              </a:rPr>
              <a:t>节孢子</a:t>
            </a:r>
            <a:endParaRPr lang="zh-CN" altLang="en-US" sz="3200" b="1" dirty="0">
              <a:solidFill>
                <a:srgbClr val="C00000"/>
              </a:solidFill>
              <a:latin typeface="黑体" panose="02010609060101010101" pitchFamily="2" charset="-122"/>
              <a:ea typeface="黑体" panose="02010609060101010101" pitchFamily="2" charset="-122"/>
              <a:sym typeface="+mn-ea"/>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1026"/>
          <p:cNvSpPr/>
          <p:nvPr/>
        </p:nvSpPr>
        <p:spPr>
          <a:xfrm>
            <a:off x="611505" y="1628775"/>
            <a:ext cx="8159750" cy="4739005"/>
          </a:xfrm>
          <a:prstGeom prst="rect">
            <a:avLst/>
          </a:prstGeom>
          <a:noFill/>
          <a:ln w="9525">
            <a:noFill/>
          </a:ln>
        </p:spPr>
        <p:txBody>
          <a:bodyPr wrap="square">
            <a:spAutoFit/>
          </a:bodyPr>
          <a:p>
            <a:pPr>
              <a:lnSpc>
                <a:spcPct val="125000"/>
              </a:lnSpc>
              <a:spcBef>
                <a:spcPct val="50000"/>
              </a:spcBef>
            </a:pPr>
            <a:r>
              <a:rPr lang="en-US" altLang="zh-CN" sz="2800" dirty="0">
                <a:solidFill>
                  <a:srgbClr val="993300"/>
                </a:solidFill>
                <a:latin typeface="黑体" panose="02010609060101010101" pitchFamily="2" charset="-122"/>
                <a:ea typeface="黑体" panose="02010609060101010101" pitchFamily="2" charset="-122"/>
              </a:rPr>
              <a:t>3</a:t>
            </a:r>
            <a:r>
              <a:rPr lang="zh-CN" altLang="en-US" sz="2800" dirty="0">
                <a:solidFill>
                  <a:srgbClr val="993300"/>
                </a:solidFill>
                <a:latin typeface="黑体" panose="02010609060101010101" pitchFamily="2" charset="-122"/>
                <a:ea typeface="黑体" panose="02010609060101010101" pitchFamily="2" charset="-122"/>
              </a:rPr>
              <a:t>、代谢： </a:t>
            </a:r>
            <a:r>
              <a:rPr lang="zh-CN" altLang="en-US" sz="2800" dirty="0">
                <a:solidFill>
                  <a:srgbClr val="00B0F0"/>
                </a:solidFill>
                <a:latin typeface="黑体" panose="02010609060101010101" pitchFamily="2" charset="-122"/>
                <a:ea typeface="黑体" panose="02010609060101010101" pitchFamily="2" charset="-122"/>
              </a:rPr>
              <a:t>有许多特殊的辅酶</a:t>
            </a:r>
            <a:r>
              <a:rPr lang="zh-CN" altLang="en-US" sz="2800" dirty="0">
                <a:latin typeface="黑体" panose="02010609060101010101" pitchFamily="2" charset="-122"/>
                <a:ea typeface="黑体" panose="02010609060101010101" pitchFamily="2" charset="-122"/>
              </a:rPr>
              <a:t>，</a:t>
            </a:r>
            <a:r>
              <a:rPr lang="zh-CN" altLang="en-US" sz="2400" dirty="0">
                <a:latin typeface="黑体" panose="02010609060101010101" pitchFamily="2" charset="-122"/>
                <a:ea typeface="黑体" panose="02010609060101010101" pitchFamily="2" charset="-122"/>
              </a:rPr>
              <a:t>如绝对厌氧的产甲烷菌有辅酶</a:t>
            </a:r>
            <a:r>
              <a:rPr lang="en-US" altLang="zh-CN" sz="2400" dirty="0">
                <a:latin typeface="黑体" panose="02010609060101010101" pitchFamily="2" charset="-122"/>
                <a:ea typeface="黑体" panose="02010609060101010101" pitchFamily="2" charset="-122"/>
              </a:rPr>
              <a:t>M</a:t>
            </a:r>
            <a:r>
              <a:rPr lang="zh-CN" altLang="en-US" sz="2400" dirty="0">
                <a:latin typeface="黑体" panose="02010609060101010101" pitchFamily="2" charset="-122"/>
                <a:ea typeface="黑体" panose="02010609060101010101" pitchFamily="2" charset="-122"/>
              </a:rPr>
              <a:t>、</a:t>
            </a:r>
            <a:r>
              <a:rPr lang="en-US" altLang="zh-CN" sz="2400" dirty="0">
                <a:latin typeface="黑体" panose="02010609060101010101" pitchFamily="2" charset="-122"/>
                <a:ea typeface="黑体" panose="02010609060101010101" pitchFamily="2" charset="-122"/>
              </a:rPr>
              <a:t>F420</a:t>
            </a:r>
            <a:r>
              <a:rPr lang="zh-CN" altLang="en-US" sz="2400" dirty="0">
                <a:latin typeface="黑体" panose="02010609060101010101" pitchFamily="2" charset="-122"/>
                <a:ea typeface="黑体" panose="02010609060101010101" pitchFamily="2" charset="-122"/>
              </a:rPr>
              <a:t>、</a:t>
            </a:r>
            <a:r>
              <a:rPr lang="en-US" altLang="zh-CN" sz="2400" dirty="0">
                <a:latin typeface="黑体" panose="02010609060101010101" pitchFamily="2" charset="-122"/>
                <a:ea typeface="黑体" panose="02010609060101010101" pitchFamily="2" charset="-122"/>
              </a:rPr>
              <a:t>F430</a:t>
            </a:r>
            <a:r>
              <a:rPr lang="zh-CN" altLang="en-US" sz="2400" dirty="0">
                <a:latin typeface="黑体" panose="02010609060101010101" pitchFamily="2" charset="-122"/>
                <a:ea typeface="黑体" panose="02010609060101010101" pitchFamily="2" charset="-122"/>
              </a:rPr>
              <a:t>等。</a:t>
            </a:r>
            <a:r>
              <a:rPr lang="zh-CN" altLang="en-US" sz="2800" dirty="0">
                <a:latin typeface="黑体" panose="02010609060101010101" pitchFamily="2" charset="-122"/>
                <a:ea typeface="黑体" panose="02010609060101010101" pitchFamily="2" charset="-122"/>
              </a:rPr>
              <a:t>异养型、自养型和不完全光合作用。</a:t>
            </a:r>
            <a:endParaRPr lang="zh-CN" altLang="en-US" sz="2800" dirty="0">
              <a:latin typeface="黑体" panose="02010609060101010101" pitchFamily="2" charset="-122"/>
              <a:ea typeface="黑体" panose="02010609060101010101" pitchFamily="2" charset="-122"/>
            </a:endParaRPr>
          </a:p>
          <a:p>
            <a:pPr>
              <a:lnSpc>
                <a:spcPct val="125000"/>
              </a:lnSpc>
              <a:spcBef>
                <a:spcPct val="50000"/>
              </a:spcBef>
            </a:pPr>
            <a:r>
              <a:rPr lang="en-US" altLang="zh-CN" sz="2800" dirty="0">
                <a:solidFill>
                  <a:srgbClr val="993300"/>
                </a:solidFill>
                <a:latin typeface="黑体" panose="02010609060101010101" pitchFamily="2" charset="-122"/>
                <a:ea typeface="黑体" panose="02010609060101010101" pitchFamily="2" charset="-122"/>
              </a:rPr>
              <a:t>4</a:t>
            </a:r>
            <a:r>
              <a:rPr lang="zh-CN" altLang="en-US" sz="2800" dirty="0">
                <a:solidFill>
                  <a:srgbClr val="993300"/>
                </a:solidFill>
                <a:latin typeface="黑体" panose="02010609060101010101" pitchFamily="2" charset="-122"/>
                <a:ea typeface="黑体" panose="02010609060101010101" pitchFamily="2" charset="-122"/>
              </a:rPr>
              <a:t>、呼吸类型：</a:t>
            </a:r>
            <a:r>
              <a:rPr lang="zh-CN" altLang="en-US" sz="2400" dirty="0">
                <a:solidFill>
                  <a:srgbClr val="00B0F0"/>
                </a:solidFill>
                <a:latin typeface="黑体" panose="02010609060101010101" pitchFamily="2" charset="-122"/>
                <a:ea typeface="黑体" panose="02010609060101010101" pitchFamily="2" charset="-122"/>
              </a:rPr>
              <a:t>多为严格厌氧</a:t>
            </a:r>
            <a:r>
              <a:rPr lang="zh-CN" altLang="en-US" sz="2400" dirty="0">
                <a:latin typeface="黑体" panose="02010609060101010101" pitchFamily="2" charset="-122"/>
                <a:ea typeface="黑体" panose="02010609060101010101" pitchFamily="2" charset="-122"/>
              </a:rPr>
              <a:t>、兼性厌氧，少数专性好氧</a:t>
            </a:r>
            <a:endParaRPr lang="zh-CN" altLang="en-US" sz="2400" dirty="0">
              <a:latin typeface="黑体" panose="02010609060101010101" pitchFamily="2" charset="-122"/>
              <a:ea typeface="黑体" panose="02010609060101010101" pitchFamily="2" charset="-122"/>
            </a:endParaRPr>
          </a:p>
          <a:p>
            <a:pPr>
              <a:lnSpc>
                <a:spcPct val="125000"/>
              </a:lnSpc>
              <a:spcBef>
                <a:spcPct val="50000"/>
              </a:spcBef>
            </a:pPr>
            <a:r>
              <a:rPr lang="en-US" altLang="zh-CN" sz="2800" dirty="0">
                <a:solidFill>
                  <a:srgbClr val="993300"/>
                </a:solidFill>
                <a:latin typeface="黑体" panose="02010609060101010101" pitchFamily="2" charset="-122"/>
                <a:ea typeface="黑体" panose="02010609060101010101" pitchFamily="2" charset="-122"/>
              </a:rPr>
              <a:t>5</a:t>
            </a:r>
            <a:r>
              <a:rPr lang="zh-CN" altLang="en-US" sz="2800" dirty="0">
                <a:solidFill>
                  <a:srgbClr val="993300"/>
                </a:solidFill>
                <a:latin typeface="黑体" panose="02010609060101010101" pitchFamily="2" charset="-122"/>
                <a:ea typeface="黑体" panose="02010609060101010101" pitchFamily="2" charset="-122"/>
              </a:rPr>
              <a:t>、繁殖速度：</a:t>
            </a:r>
            <a:r>
              <a:rPr lang="zh-CN" altLang="en-US" sz="2800" dirty="0">
                <a:solidFill>
                  <a:srgbClr val="00B0F0"/>
                </a:solidFill>
                <a:latin typeface="黑体" panose="02010609060101010101" pitchFamily="2" charset="-122"/>
                <a:ea typeface="黑体" panose="02010609060101010101" pitchFamily="2" charset="-122"/>
              </a:rPr>
              <a:t>较慢，进化也比细菌慢</a:t>
            </a:r>
            <a:endParaRPr lang="zh-CN" altLang="en-US" sz="2800" dirty="0">
              <a:solidFill>
                <a:srgbClr val="00B0F0"/>
              </a:solidFill>
              <a:latin typeface="黑体" panose="02010609060101010101" pitchFamily="2" charset="-122"/>
              <a:ea typeface="黑体" panose="02010609060101010101" pitchFamily="2" charset="-122"/>
            </a:endParaRPr>
          </a:p>
          <a:p>
            <a:pPr fontAlgn="t">
              <a:lnSpc>
                <a:spcPct val="125000"/>
              </a:lnSpc>
              <a:spcBef>
                <a:spcPct val="50000"/>
              </a:spcBef>
              <a:buClrTx/>
              <a:buSzTx/>
              <a:buFontTx/>
              <a:buNone/>
            </a:pPr>
            <a:r>
              <a:rPr lang="en-US" altLang="zh-CN" sz="2800" dirty="0">
                <a:solidFill>
                  <a:srgbClr val="993300"/>
                </a:solidFill>
                <a:latin typeface="黑体" panose="02010609060101010101" pitchFamily="2" charset="-122"/>
                <a:ea typeface="黑体" panose="02010609060101010101" pitchFamily="2" charset="-122"/>
                <a:sym typeface="+mn-ea"/>
              </a:rPr>
              <a:t>6</a:t>
            </a:r>
            <a:r>
              <a:rPr lang="zh-CN" altLang="en-US" sz="2800" dirty="0">
                <a:solidFill>
                  <a:srgbClr val="993300"/>
                </a:solidFill>
                <a:latin typeface="黑体" panose="02010609060101010101" pitchFamily="2" charset="-122"/>
                <a:ea typeface="黑体" panose="02010609060101010101" pitchFamily="2" charset="-122"/>
                <a:sym typeface="+mn-ea"/>
              </a:rPr>
              <a:t>、</a:t>
            </a:r>
            <a:r>
              <a:rPr lang="zh-CN" altLang="en-US" sz="2800" dirty="0">
                <a:solidFill>
                  <a:srgbClr val="993300"/>
                </a:solidFill>
                <a:latin typeface="Times New Roman" panose="02020603050405020304" pitchFamily="18" charset="0"/>
                <a:ea typeface="黑体" panose="02010609060101010101" pitchFamily="2" charset="-122"/>
                <a:sym typeface="+mn-ea"/>
              </a:rPr>
              <a:t>生活习性：</a:t>
            </a:r>
            <a:r>
              <a:rPr lang="zh-CN" altLang="en-US" sz="2000" dirty="0">
                <a:solidFill>
                  <a:srgbClr val="00B0F0"/>
                </a:solidFill>
                <a:latin typeface="Times New Roman" panose="02020603050405020304" pitchFamily="18" charset="0"/>
                <a:ea typeface="黑体" panose="02010609060101010101" pitchFamily="2" charset="-122"/>
                <a:sym typeface="+mn-ea"/>
              </a:rPr>
              <a:t>多生活在极端环境</a:t>
            </a:r>
            <a:r>
              <a:rPr lang="zh-CN" altLang="en-US" sz="2000" dirty="0">
                <a:latin typeface="Times New Roman" panose="02020603050405020304" pitchFamily="18" charset="0"/>
                <a:ea typeface="黑体" panose="02010609060101010101" pitchFamily="2" charset="-122"/>
                <a:sym typeface="+mn-ea"/>
              </a:rPr>
              <a:t>，如高温、极热、极酸、绝对厌氧。牛、白蚁和海洋生物体内产甲烷。有特殊的代谢途径，有的古菌还有热稳定性酶和其他特殊酶。具有开发应用价值。</a:t>
            </a:r>
            <a:endParaRPr lang="zh-CN" altLang="en-US" sz="2000" dirty="0">
              <a:solidFill>
                <a:srgbClr val="993300"/>
              </a:solidFill>
              <a:latin typeface="Times New Roman" panose="02020603050405020304" pitchFamily="18" charset="0"/>
              <a:ea typeface="黑体" panose="02010609060101010101" pitchFamily="2"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433C232C-B112-4AD7-A84A-41D8932B0BA3"/>
          <p:cNvPicPr>
            <a:picLocks noChangeAspect="1"/>
          </p:cNvPicPr>
          <p:nvPr/>
        </p:nvPicPr>
        <p:blipFill>
          <a:blip r:embed="rId1"/>
          <a:stretch>
            <a:fillRect/>
          </a:stretch>
        </p:blipFill>
        <p:spPr>
          <a:xfrm>
            <a:off x="467995" y="2277110"/>
            <a:ext cx="7885430" cy="2746375"/>
          </a:xfrm>
          <a:prstGeom prst="rect">
            <a:avLst/>
          </a:prstGeom>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1" name="Rectangle 4"/>
          <p:cNvSpPr/>
          <p:nvPr/>
        </p:nvSpPr>
        <p:spPr>
          <a:xfrm>
            <a:off x="755650" y="908050"/>
            <a:ext cx="2479675" cy="457200"/>
          </a:xfrm>
          <a:prstGeom prst="rect">
            <a:avLst/>
          </a:prstGeom>
          <a:noFill/>
          <a:ln w="9525">
            <a:noFill/>
          </a:ln>
        </p:spPr>
        <p:txBody>
          <a:bodyPr wrap="none">
            <a:spAutoFit/>
          </a:bodyPr>
          <a:p>
            <a:pPr eaLnBrk="0" hangingPunct="0"/>
            <a:r>
              <a:rPr lang="en-US" altLang="zh-CN" sz="2400" dirty="0">
                <a:solidFill>
                  <a:srgbClr val="0000FF"/>
                </a:solidFill>
                <a:latin typeface="Times New Roman" panose="02020603050405020304" pitchFamily="18" charset="0"/>
                <a:ea typeface="SimSun" panose="02010600030101010101" pitchFamily="2" charset="-122"/>
              </a:rPr>
              <a:t>2</a:t>
            </a:r>
            <a:r>
              <a:rPr lang="zh-CN" altLang="en-US" sz="2400"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有性孢子繁殖</a:t>
            </a:r>
            <a:endParaRPr lang="zh-CN" altLang="en-US" sz="2400" dirty="0">
              <a:latin typeface="Times New Roman" panose="02020603050405020304" pitchFamily="18" charset="0"/>
              <a:ea typeface="SimSun" panose="02010600030101010101" pitchFamily="2" charset="-122"/>
            </a:endParaRPr>
          </a:p>
        </p:txBody>
      </p:sp>
      <p:sp>
        <p:nvSpPr>
          <p:cNvPr id="2052" name="Text Box 5"/>
          <p:cNvSpPr txBox="1"/>
          <p:nvPr/>
        </p:nvSpPr>
        <p:spPr>
          <a:xfrm>
            <a:off x="281305" y="2783205"/>
            <a:ext cx="4800600" cy="1260475"/>
          </a:xfrm>
          <a:prstGeom prst="rect">
            <a:avLst/>
          </a:prstGeom>
          <a:noFill/>
          <a:ln w="9525">
            <a:noFill/>
          </a:ln>
        </p:spPr>
        <p:txBody>
          <a:bodyPr>
            <a:spAutoFit/>
          </a:bodyPr>
          <a:p>
            <a:pPr eaLnBrk="0" hangingPunct="0">
              <a:lnSpc>
                <a:spcPct val="160000"/>
              </a:lnSpc>
            </a:pPr>
            <a:endParaRPr lang="en-US" altLang="zh-CN" sz="2400" b="1" dirty="0">
              <a:latin typeface="Times New Roman" panose="02020603050405020304" pitchFamily="18" charset="0"/>
              <a:ea typeface="SimSun" panose="02010600030101010101" pitchFamily="2" charset="-122"/>
            </a:endParaRPr>
          </a:p>
          <a:p>
            <a:pPr eaLnBrk="0" hangingPunct="0">
              <a:lnSpc>
                <a:spcPct val="160000"/>
              </a:lnSpc>
            </a:pPr>
            <a:endParaRPr lang="en-US" altLang="zh-CN" sz="2400" b="1" dirty="0">
              <a:latin typeface="Times New Roman" panose="02020603050405020304" pitchFamily="18" charset="0"/>
              <a:ea typeface="SimSun" panose="02010600030101010101" pitchFamily="2" charset="-122"/>
            </a:endParaRPr>
          </a:p>
        </p:txBody>
      </p:sp>
      <p:sp>
        <p:nvSpPr>
          <p:cNvPr id="165894" name="Rectangle 6"/>
          <p:cNvSpPr/>
          <p:nvPr/>
        </p:nvSpPr>
        <p:spPr>
          <a:xfrm>
            <a:off x="469265" y="1508443"/>
            <a:ext cx="2736850" cy="457200"/>
          </a:xfrm>
          <a:prstGeom prst="rect">
            <a:avLst/>
          </a:prstGeom>
          <a:noFill/>
          <a:ln w="3175">
            <a:noFill/>
          </a:ln>
        </p:spPr>
        <p:txBody>
          <a:bodyPr wrap="none">
            <a:spAutoFit/>
          </a:bodyPr>
          <a:p>
            <a:pPr eaLnBrk="0" hangingPunct="0"/>
            <a:r>
              <a:rPr lang="zh-CN" altLang="en-US" sz="2400" b="1" dirty="0">
                <a:solidFill>
                  <a:srgbClr val="FF3300"/>
                </a:solidFill>
                <a:latin typeface="Times New Roman" panose="02020603050405020304" pitchFamily="18" charset="0"/>
                <a:ea typeface="SimSun" panose="02010600030101010101" pitchFamily="2" charset="-122"/>
              </a:rPr>
              <a:t>霉菌有性繁殖过程</a:t>
            </a:r>
            <a:r>
              <a:rPr lang="en-US" altLang="zh-CN" sz="2400" b="1" dirty="0">
                <a:solidFill>
                  <a:srgbClr val="FF3300"/>
                </a:solidFill>
                <a:latin typeface="Times New Roman" panose="02020603050405020304" pitchFamily="18" charset="0"/>
                <a:ea typeface="SimSun" panose="02010600030101010101" pitchFamily="2" charset="-122"/>
              </a:rPr>
              <a:t>:</a:t>
            </a:r>
            <a:endParaRPr lang="en-US" altLang="zh-CN" sz="2400" b="1" dirty="0">
              <a:solidFill>
                <a:srgbClr val="FF3300"/>
              </a:solidFill>
              <a:latin typeface="Times New Roman" panose="02020603050405020304" pitchFamily="18" charset="0"/>
              <a:ea typeface="SimSun" panose="02010600030101010101" pitchFamily="2" charset="-122"/>
            </a:endParaRPr>
          </a:p>
        </p:txBody>
      </p:sp>
      <p:sp>
        <p:nvSpPr>
          <p:cNvPr id="165895" name="Rectangle 7"/>
          <p:cNvSpPr/>
          <p:nvPr/>
        </p:nvSpPr>
        <p:spPr>
          <a:xfrm>
            <a:off x="403543" y="1991043"/>
            <a:ext cx="3603625" cy="457200"/>
          </a:xfrm>
          <a:prstGeom prst="rect">
            <a:avLst/>
          </a:prstGeom>
          <a:noFill/>
          <a:ln w="9525">
            <a:noFill/>
          </a:ln>
        </p:spPr>
        <p:txBody>
          <a:bodyPr wrap="none">
            <a:spAutoFit/>
          </a:bodyPr>
          <a:p>
            <a:pPr eaLnBrk="0" hangingPunct="0"/>
            <a:r>
              <a:rPr lang="en-US" altLang="zh-CN" sz="2400" b="1" dirty="0">
                <a:latin typeface="Times New Roman" panose="02020603050405020304" pitchFamily="18" charset="0"/>
                <a:ea typeface="SimSun" panose="02010600030101010101" pitchFamily="2" charset="-122"/>
              </a:rPr>
              <a:t>(1)</a:t>
            </a:r>
            <a:r>
              <a:rPr lang="zh-CN" altLang="en-US" sz="2400" b="1" dirty="0">
                <a:latin typeface="Times New Roman" panose="02020603050405020304" pitchFamily="18" charset="0"/>
                <a:ea typeface="SimSun" panose="02010600030101010101" pitchFamily="2" charset="-122"/>
              </a:rPr>
              <a:t>质配（形成双核细胞）</a:t>
            </a:r>
            <a:endParaRPr lang="zh-CN" altLang="en-US" sz="2400" b="1" dirty="0">
              <a:latin typeface="Times New Roman" panose="02020603050405020304" pitchFamily="18" charset="0"/>
              <a:ea typeface="SimSun" panose="02010600030101010101" pitchFamily="2" charset="-122"/>
            </a:endParaRPr>
          </a:p>
        </p:txBody>
      </p:sp>
      <p:sp>
        <p:nvSpPr>
          <p:cNvPr id="165896" name="Rectangle 8"/>
          <p:cNvSpPr/>
          <p:nvPr/>
        </p:nvSpPr>
        <p:spPr>
          <a:xfrm>
            <a:off x="403543" y="2638743"/>
            <a:ext cx="4522787" cy="457200"/>
          </a:xfrm>
          <a:prstGeom prst="rect">
            <a:avLst/>
          </a:prstGeom>
          <a:noFill/>
          <a:ln w="9525">
            <a:noFill/>
          </a:ln>
        </p:spPr>
        <p:txBody>
          <a:bodyPr wrap="none">
            <a:spAutoFit/>
          </a:bodyPr>
          <a:p>
            <a:pPr eaLnBrk="0" hangingPunct="0"/>
            <a:r>
              <a:rPr lang="en-US" altLang="zh-CN" sz="2400" b="1" dirty="0">
                <a:latin typeface="Times New Roman" panose="02020603050405020304" pitchFamily="18" charset="0"/>
                <a:ea typeface="SimSun" panose="02010600030101010101" pitchFamily="2" charset="-122"/>
              </a:rPr>
              <a:t>(2)</a:t>
            </a:r>
            <a:r>
              <a:rPr lang="zh-CN" altLang="en-US" sz="2400" b="1" dirty="0">
                <a:latin typeface="Times New Roman" panose="02020603050405020304" pitchFamily="18" charset="0"/>
                <a:ea typeface="SimSun" panose="02010600030101010101" pitchFamily="2" charset="-122"/>
              </a:rPr>
              <a:t>核配（产生二倍体接合子核）</a:t>
            </a:r>
            <a:endParaRPr lang="zh-CN" altLang="en-US" sz="2400" b="1" dirty="0">
              <a:latin typeface="Times New Roman" panose="02020603050405020304" pitchFamily="18" charset="0"/>
              <a:ea typeface="SimSun" panose="02010600030101010101" pitchFamily="2" charset="-122"/>
            </a:endParaRPr>
          </a:p>
        </p:txBody>
      </p:sp>
      <p:sp>
        <p:nvSpPr>
          <p:cNvPr id="165897" name="Rectangle 9"/>
          <p:cNvSpPr/>
          <p:nvPr/>
        </p:nvSpPr>
        <p:spPr>
          <a:xfrm>
            <a:off x="395923" y="3069590"/>
            <a:ext cx="3603625" cy="676275"/>
          </a:xfrm>
          <a:prstGeom prst="rect">
            <a:avLst/>
          </a:prstGeom>
          <a:noFill/>
          <a:ln w="9525">
            <a:noFill/>
          </a:ln>
        </p:spPr>
        <p:txBody>
          <a:bodyPr wrap="none">
            <a:spAutoFit/>
          </a:bodyPr>
          <a:p>
            <a:pPr eaLnBrk="0" hangingPunct="0">
              <a:lnSpc>
                <a:spcPct val="160000"/>
              </a:lnSpc>
            </a:pPr>
            <a:r>
              <a:rPr lang="en-US" altLang="zh-CN" sz="2400" b="1" dirty="0">
                <a:latin typeface="Times New Roman" panose="02020603050405020304" pitchFamily="18" charset="0"/>
                <a:ea typeface="SimSun" panose="02010600030101010101" pitchFamily="2" charset="-122"/>
              </a:rPr>
              <a:t>(3)</a:t>
            </a:r>
            <a:r>
              <a:rPr lang="zh-CN" altLang="en-US" sz="2400" b="1" dirty="0">
                <a:latin typeface="Times New Roman" panose="02020603050405020304" pitchFamily="18" charset="0"/>
                <a:ea typeface="SimSun" panose="02010600030101010101" pitchFamily="2" charset="-122"/>
              </a:rPr>
              <a:t>减数分裂（单倍体核）</a:t>
            </a:r>
            <a:endParaRPr lang="zh-CN" altLang="en-US" sz="2400" b="1" dirty="0">
              <a:latin typeface="Times New Roman" panose="02020603050405020304" pitchFamily="18" charset="0"/>
              <a:ea typeface="SimSun" panose="02010600030101010101" pitchFamily="2" charset="-122"/>
            </a:endParaRPr>
          </a:p>
        </p:txBody>
      </p:sp>
      <p:pic>
        <p:nvPicPr>
          <p:cNvPr id="3" name="图片 2"/>
          <p:cNvPicPr>
            <a:picLocks noChangeAspect="1"/>
          </p:cNvPicPr>
          <p:nvPr/>
        </p:nvPicPr>
        <p:blipFill>
          <a:blip r:embed="rId1"/>
          <a:stretch>
            <a:fillRect/>
          </a:stretch>
        </p:blipFill>
        <p:spPr>
          <a:xfrm>
            <a:off x="839470" y="4166870"/>
            <a:ext cx="7449820" cy="2613025"/>
          </a:xfrm>
          <a:prstGeom prst="rect">
            <a:avLst/>
          </a:prstGeom>
        </p:spPr>
      </p:pic>
      <p:graphicFrame>
        <p:nvGraphicFramePr>
          <p:cNvPr id="4" name="Object 2"/>
          <p:cNvGraphicFramePr>
            <a:graphicFrameLocks noChangeAspect="1"/>
          </p:cNvGraphicFramePr>
          <p:nvPr/>
        </p:nvGraphicFramePr>
        <p:xfrm>
          <a:off x="5507990" y="1556703"/>
          <a:ext cx="2514600" cy="2852737"/>
        </p:xfrm>
        <a:graphic>
          <a:graphicData uri="http://schemas.openxmlformats.org/presentationml/2006/ole">
            <mc:AlternateContent xmlns:mc="http://schemas.openxmlformats.org/markup-compatibility/2006">
              <mc:Choice xmlns:v="urn:schemas-microsoft-com:vml" Requires="v">
                <p:oleObj spid="_x0000_s5" name="" r:id="rId2" imgW="1343025" imgH="1524000" progId="MSPhotoEd.3">
                  <p:embed/>
                </p:oleObj>
              </mc:Choice>
              <mc:Fallback>
                <p:oleObj name="" r:id="rId2" imgW="1343025" imgH="1524000" progId="MSPhotoEd.3">
                  <p:embed/>
                  <p:pic>
                    <p:nvPicPr>
                      <p:cNvPr id="0" name="图片 3075"/>
                      <p:cNvPicPr/>
                      <p:nvPr/>
                    </p:nvPicPr>
                    <p:blipFill>
                      <a:blip r:embed="rId3"/>
                      <a:stretch>
                        <a:fillRect/>
                      </a:stretch>
                    </p:blipFill>
                    <p:spPr>
                      <a:xfrm>
                        <a:off x="5507990" y="1556703"/>
                        <a:ext cx="2514600" cy="2852737"/>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65894"/>
                                        </p:tgtEl>
                                        <p:attrNameLst>
                                          <p:attrName>style.visibility</p:attrName>
                                        </p:attrNameLst>
                                      </p:cBhvr>
                                      <p:to>
                                        <p:strVal val="visible"/>
                                      </p:to>
                                    </p:set>
                                    <p:anim calcmode="lin" valueType="num">
                                      <p:cBhvr>
                                        <p:cTn id="7" dur="500" fill="hold"/>
                                        <p:tgtEl>
                                          <p:spTgt spid="165894"/>
                                        </p:tgtEl>
                                        <p:attrNameLst>
                                          <p:attrName>ppt_w</p:attrName>
                                        </p:attrNameLst>
                                      </p:cBhvr>
                                      <p:tavLst>
                                        <p:tav tm="0">
                                          <p:val>
                                            <p:strVal val="(6*min(max(#ppt_w*#ppt_h,.3),1)-7.4)/-.7*#ppt_w"/>
                                          </p:val>
                                        </p:tav>
                                        <p:tav tm="100000">
                                          <p:val>
                                            <p:strVal val="#ppt_w"/>
                                          </p:val>
                                        </p:tav>
                                      </p:tavLst>
                                    </p:anim>
                                    <p:anim calcmode="lin" valueType="num">
                                      <p:cBhvr>
                                        <p:cTn id="8" dur="500" fill="hold"/>
                                        <p:tgtEl>
                                          <p:spTgt spid="165894"/>
                                        </p:tgtEl>
                                        <p:attrNameLst>
                                          <p:attrName>ppt_h</p:attrName>
                                        </p:attrNameLst>
                                      </p:cBhvr>
                                      <p:tavLst>
                                        <p:tav tm="0">
                                          <p:val>
                                            <p:strVal val="(6*min(max(#ppt_w*#ppt_h,.3),1)-7.4)/-.7*#ppt_h"/>
                                          </p:val>
                                        </p:tav>
                                        <p:tav tm="100000">
                                          <p:val>
                                            <p:strVal val="#ppt_h"/>
                                          </p:val>
                                        </p:tav>
                                      </p:tavLst>
                                    </p:anim>
                                    <p:anim calcmode="lin" valueType="num">
                                      <p:cBhvr>
                                        <p:cTn id="9" dur="500" fill="hold"/>
                                        <p:tgtEl>
                                          <p:spTgt spid="165894"/>
                                        </p:tgtEl>
                                        <p:attrNameLst>
                                          <p:attrName>ppt_x</p:attrName>
                                        </p:attrNameLst>
                                      </p:cBhvr>
                                      <p:tavLst>
                                        <p:tav tm="0">
                                          <p:val>
                                            <p:fltVal val="0.500000"/>
                                          </p:val>
                                        </p:tav>
                                        <p:tav tm="100000">
                                          <p:val>
                                            <p:strVal val="#ppt_x"/>
                                          </p:val>
                                        </p:tav>
                                      </p:tavLst>
                                    </p:anim>
                                    <p:anim calcmode="lin" valueType="num">
                                      <p:cBhvr>
                                        <p:cTn id="10" dur="500" fill="hold"/>
                                        <p:tgtEl>
                                          <p:spTgt spid="165894"/>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65895"/>
                                        </p:tgtEl>
                                        <p:attrNameLst>
                                          <p:attrName>style.visibility</p:attrName>
                                        </p:attrNameLst>
                                      </p:cBhvr>
                                      <p:to>
                                        <p:strVal val="visible"/>
                                      </p:to>
                                    </p:set>
                                    <p:animEffect transition="in" filter="box(in)">
                                      <p:cBhvr>
                                        <p:cTn id="15" dur="500"/>
                                        <p:tgtEl>
                                          <p:spTgt spid="16589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5" fill="hold" grpId="0" nodeType="clickEffect">
                                  <p:stCondLst>
                                    <p:cond delay="0"/>
                                  </p:stCondLst>
                                  <p:childTnLst>
                                    <p:set>
                                      <p:cBhvr>
                                        <p:cTn id="19" dur="1" fill="hold">
                                          <p:stCondLst>
                                            <p:cond delay="0"/>
                                          </p:stCondLst>
                                        </p:cTn>
                                        <p:tgtEl>
                                          <p:spTgt spid="165896"/>
                                        </p:tgtEl>
                                        <p:attrNameLst>
                                          <p:attrName>style.visibility</p:attrName>
                                        </p:attrNameLst>
                                      </p:cBhvr>
                                      <p:to>
                                        <p:strVal val="visible"/>
                                      </p:to>
                                    </p:set>
                                    <p:animEffect transition="in" filter="blinds(vertical)">
                                      <p:cBhvr>
                                        <p:cTn id="20" dur="500"/>
                                        <p:tgtEl>
                                          <p:spTgt spid="165896"/>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528" fill="hold" grpId="0" nodeType="clickEffect">
                                  <p:stCondLst>
                                    <p:cond delay="0"/>
                                  </p:stCondLst>
                                  <p:childTnLst>
                                    <p:set>
                                      <p:cBhvr>
                                        <p:cTn id="24" dur="1" fill="hold">
                                          <p:stCondLst>
                                            <p:cond delay="0"/>
                                          </p:stCondLst>
                                        </p:cTn>
                                        <p:tgtEl>
                                          <p:spTgt spid="165897"/>
                                        </p:tgtEl>
                                        <p:attrNameLst>
                                          <p:attrName>style.visibility</p:attrName>
                                        </p:attrNameLst>
                                      </p:cBhvr>
                                      <p:to>
                                        <p:strVal val="visible"/>
                                      </p:to>
                                    </p:set>
                                    <p:anim calcmode="lin" valueType="num">
                                      <p:cBhvr>
                                        <p:cTn id="25" dur="500" fill="hold"/>
                                        <p:tgtEl>
                                          <p:spTgt spid="165897"/>
                                        </p:tgtEl>
                                        <p:attrNameLst>
                                          <p:attrName>ppt_w</p:attrName>
                                        </p:attrNameLst>
                                      </p:cBhvr>
                                      <p:tavLst>
                                        <p:tav tm="0">
                                          <p:val>
                                            <p:fltVal val="0.000000"/>
                                          </p:val>
                                        </p:tav>
                                        <p:tav tm="100000">
                                          <p:val>
                                            <p:strVal val="#ppt_w"/>
                                          </p:val>
                                        </p:tav>
                                      </p:tavLst>
                                    </p:anim>
                                    <p:anim calcmode="lin" valueType="num">
                                      <p:cBhvr>
                                        <p:cTn id="26" dur="500" fill="hold"/>
                                        <p:tgtEl>
                                          <p:spTgt spid="165897"/>
                                        </p:tgtEl>
                                        <p:attrNameLst>
                                          <p:attrName>ppt_h</p:attrName>
                                        </p:attrNameLst>
                                      </p:cBhvr>
                                      <p:tavLst>
                                        <p:tav tm="0">
                                          <p:val>
                                            <p:fltVal val="0.000000"/>
                                          </p:val>
                                        </p:tav>
                                        <p:tav tm="100000">
                                          <p:val>
                                            <p:strVal val="#ppt_h"/>
                                          </p:val>
                                        </p:tav>
                                      </p:tavLst>
                                    </p:anim>
                                    <p:anim calcmode="lin" valueType="num">
                                      <p:cBhvr>
                                        <p:cTn id="27" dur="500" fill="hold"/>
                                        <p:tgtEl>
                                          <p:spTgt spid="165897"/>
                                        </p:tgtEl>
                                        <p:attrNameLst>
                                          <p:attrName>ppt_x</p:attrName>
                                        </p:attrNameLst>
                                      </p:cBhvr>
                                      <p:tavLst>
                                        <p:tav tm="0">
                                          <p:val>
                                            <p:fltVal val="0.500000"/>
                                          </p:val>
                                        </p:tav>
                                        <p:tav tm="100000">
                                          <p:val>
                                            <p:strVal val="#ppt_x"/>
                                          </p:val>
                                        </p:tav>
                                      </p:tavLst>
                                    </p:anim>
                                    <p:anim calcmode="lin" valueType="num">
                                      <p:cBhvr>
                                        <p:cTn id="28" dur="500" fill="hold"/>
                                        <p:tgtEl>
                                          <p:spTgt spid="165897"/>
                                        </p:tgtEl>
                                        <p:attrNameLst>
                                          <p:attrName>ppt_y</p:attrName>
                                        </p:attrNameLst>
                                      </p:cBhvr>
                                      <p:tavLst>
                                        <p:tav tm="0">
                                          <p:val>
                                            <p:fltVal val="0.500000"/>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0-#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4" grpId="0"/>
      <p:bldP spid="165895" grpId="0"/>
      <p:bldP spid="165896" grpId="0"/>
      <p:bldP spid="16589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1" name="Rectangle 4"/>
          <p:cNvSpPr/>
          <p:nvPr/>
        </p:nvSpPr>
        <p:spPr>
          <a:xfrm>
            <a:off x="755650" y="908050"/>
            <a:ext cx="2479675" cy="457200"/>
          </a:xfrm>
          <a:prstGeom prst="rect">
            <a:avLst/>
          </a:prstGeom>
          <a:noFill/>
          <a:ln w="9525">
            <a:noFill/>
          </a:ln>
        </p:spPr>
        <p:txBody>
          <a:bodyPr wrap="none">
            <a:spAutoFit/>
          </a:bodyPr>
          <a:p>
            <a:pPr eaLnBrk="0" hangingPunct="0"/>
            <a:r>
              <a:rPr lang="en-US" altLang="zh-CN" sz="2400" dirty="0">
                <a:solidFill>
                  <a:srgbClr val="0000FF"/>
                </a:solidFill>
                <a:latin typeface="Times New Roman" panose="02020603050405020304" pitchFamily="18" charset="0"/>
                <a:ea typeface="SimSun" panose="02010600030101010101" pitchFamily="2" charset="-122"/>
              </a:rPr>
              <a:t>2</a:t>
            </a:r>
            <a:r>
              <a:rPr lang="zh-CN" altLang="en-US" sz="2400"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有性孢子繁殖</a:t>
            </a:r>
            <a:endParaRPr lang="zh-CN" altLang="en-US" sz="2400" dirty="0">
              <a:latin typeface="Times New Roman" panose="02020603050405020304" pitchFamily="18" charset="0"/>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612140" y="2060575"/>
            <a:ext cx="8190865" cy="3210560"/>
          </a:xfrm>
          <a:prstGeom prst="rect">
            <a:avLst/>
          </a:prstGeom>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15"/>
          <p:cNvSpPr/>
          <p:nvPr/>
        </p:nvSpPr>
        <p:spPr>
          <a:xfrm>
            <a:off x="539750" y="260350"/>
            <a:ext cx="5040313" cy="1187450"/>
          </a:xfrm>
          <a:prstGeom prst="rect">
            <a:avLst/>
          </a:prstGeom>
          <a:noFill/>
          <a:ln w="9525">
            <a:noFill/>
          </a:ln>
        </p:spPr>
        <p:txBody>
          <a:bodyPr>
            <a:spAutoFit/>
          </a:bodyPr>
          <a:p>
            <a:pPr eaLnBrk="0" hangingPunct="0"/>
            <a:r>
              <a:rPr lang="zh-CN" altLang="en-US" sz="2400" b="1" dirty="0">
                <a:solidFill>
                  <a:srgbClr val="FF3300"/>
                </a:solidFill>
                <a:latin typeface="SimSun" panose="02010600030101010101" pitchFamily="2" charset="-122"/>
                <a:ea typeface="SimSun" panose="02010600030101010101" pitchFamily="2" charset="-122"/>
              </a:rPr>
              <a:t>卵孢子</a:t>
            </a:r>
            <a:r>
              <a:rPr lang="en-US" altLang="zh-CN" sz="2400" b="1" dirty="0">
                <a:latin typeface="SimSun" panose="02010600030101010101" pitchFamily="2" charset="-122"/>
                <a:ea typeface="SimSun" panose="02010600030101010101" pitchFamily="2" charset="-122"/>
              </a:rPr>
              <a:t>:</a:t>
            </a:r>
            <a:r>
              <a:rPr lang="zh-CN" altLang="en-US" sz="2400" b="1" dirty="0">
                <a:latin typeface="SimSun" panose="02010600030101010101" pitchFamily="2" charset="-122"/>
                <a:ea typeface="SimSun" panose="02010600030101010101" pitchFamily="2" charset="-122"/>
              </a:rPr>
              <a:t>菌丝分化成不同形的配偶细胞（</a:t>
            </a:r>
            <a:r>
              <a:rPr lang="zh-CN" altLang="en-US" sz="2400" b="1" dirty="0">
                <a:solidFill>
                  <a:srgbClr val="0000FF"/>
                </a:solidFill>
                <a:latin typeface="SimSun" panose="02010600030101010101" pitchFamily="2" charset="-122"/>
                <a:ea typeface="SimSun" panose="02010600030101010101" pitchFamily="2" charset="-122"/>
              </a:rPr>
              <a:t>雄器、藏卵器</a:t>
            </a:r>
            <a:r>
              <a:rPr lang="zh-CN" altLang="en-US" sz="2400" b="1" dirty="0">
                <a:latin typeface="SimSun" panose="02010600030101010101" pitchFamily="2" charset="-122"/>
                <a:ea typeface="SimSun" panose="02010600030101010101" pitchFamily="2" charset="-122"/>
              </a:rPr>
              <a:t>）结合，形成具双层外壁的孢子。</a:t>
            </a:r>
            <a:endParaRPr lang="zh-CN" altLang="en-US" sz="2400" dirty="0">
              <a:latin typeface="SimSun" panose="02010600030101010101" pitchFamily="2" charset="-122"/>
              <a:ea typeface="SimSun" panose="02010600030101010101" pitchFamily="2" charset="-122"/>
            </a:endParaRPr>
          </a:p>
        </p:txBody>
      </p:sp>
      <p:pic>
        <p:nvPicPr>
          <p:cNvPr id="128016" name="Picture 16" descr="11003"/>
          <p:cNvPicPr>
            <a:picLocks noChangeAspect="1"/>
          </p:cNvPicPr>
          <p:nvPr/>
        </p:nvPicPr>
        <p:blipFill>
          <a:blip r:embed="rId1"/>
          <a:stretch>
            <a:fillRect/>
          </a:stretch>
        </p:blipFill>
        <p:spPr>
          <a:xfrm>
            <a:off x="6588125" y="2924175"/>
            <a:ext cx="2425700" cy="3409950"/>
          </a:xfrm>
          <a:prstGeom prst="rect">
            <a:avLst/>
          </a:prstGeom>
          <a:noFill/>
          <a:ln w="9525">
            <a:noFill/>
          </a:ln>
        </p:spPr>
      </p:pic>
      <p:pic>
        <p:nvPicPr>
          <p:cNvPr id="128017" name="Picture 17" descr="11002"/>
          <p:cNvPicPr>
            <a:picLocks noChangeAspect="1"/>
          </p:cNvPicPr>
          <p:nvPr/>
        </p:nvPicPr>
        <p:blipFill>
          <a:blip r:embed="rId2"/>
          <a:stretch>
            <a:fillRect/>
          </a:stretch>
        </p:blipFill>
        <p:spPr>
          <a:xfrm>
            <a:off x="3995738" y="2924175"/>
            <a:ext cx="2425700" cy="3409950"/>
          </a:xfrm>
          <a:prstGeom prst="rect">
            <a:avLst/>
          </a:prstGeom>
          <a:noFill/>
          <a:ln w="9525">
            <a:noFill/>
          </a:ln>
        </p:spPr>
      </p:pic>
      <p:pic>
        <p:nvPicPr>
          <p:cNvPr id="57349" name="Picture 20" descr="2-11"/>
          <p:cNvPicPr>
            <a:picLocks noChangeAspect="1"/>
          </p:cNvPicPr>
          <p:nvPr/>
        </p:nvPicPr>
        <p:blipFill>
          <a:blip r:embed="rId3"/>
          <a:stretch>
            <a:fillRect/>
          </a:stretch>
        </p:blipFill>
        <p:spPr>
          <a:xfrm>
            <a:off x="6316663" y="0"/>
            <a:ext cx="2827337" cy="2852738"/>
          </a:xfrm>
          <a:prstGeom prst="rect">
            <a:avLst/>
          </a:prstGeom>
          <a:noFill/>
          <a:ln w="9525">
            <a:noFill/>
          </a:ln>
        </p:spPr>
      </p:pic>
      <p:pic>
        <p:nvPicPr>
          <p:cNvPr id="57350" name="Picture 22" descr="09112019201563814"/>
          <p:cNvPicPr>
            <a:picLocks noChangeAspect="1"/>
          </p:cNvPicPr>
          <p:nvPr/>
        </p:nvPicPr>
        <p:blipFill>
          <a:blip r:embed="rId4"/>
          <a:stretch>
            <a:fillRect/>
          </a:stretch>
        </p:blipFill>
        <p:spPr>
          <a:xfrm>
            <a:off x="468313" y="2924175"/>
            <a:ext cx="3384550" cy="32527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2000"/>
                                  </p:stCondLst>
                                  <p:childTnLst>
                                    <p:set>
                                      <p:cBhvr>
                                        <p:cTn id="6" dur="1" fill="hold">
                                          <p:stCondLst>
                                            <p:cond delay="0"/>
                                          </p:stCondLst>
                                        </p:cTn>
                                        <p:tgtEl>
                                          <p:spTgt spid="128017"/>
                                        </p:tgtEl>
                                        <p:attrNameLst>
                                          <p:attrName>style.visibility</p:attrName>
                                        </p:attrNameLst>
                                      </p:cBhvr>
                                      <p:to>
                                        <p:strVal val="visible"/>
                                      </p:to>
                                    </p:set>
                                    <p:anim calcmode="lin" valueType="num">
                                      <p:cBhvr>
                                        <p:cTn id="7" dur="500" fill="hold"/>
                                        <p:tgtEl>
                                          <p:spTgt spid="128017"/>
                                        </p:tgtEl>
                                        <p:attrNameLst>
                                          <p:attrName>ppt_w</p:attrName>
                                        </p:attrNameLst>
                                      </p:cBhvr>
                                      <p:tavLst>
                                        <p:tav tm="0">
                                          <p:val>
                                            <p:fltVal val="0.000000"/>
                                          </p:val>
                                        </p:tav>
                                        <p:tav tm="100000">
                                          <p:val>
                                            <p:strVal val="#ppt_w"/>
                                          </p:val>
                                        </p:tav>
                                      </p:tavLst>
                                    </p:anim>
                                    <p:anim calcmode="lin" valueType="num">
                                      <p:cBhvr>
                                        <p:cTn id="8" dur="500" fill="hold"/>
                                        <p:tgtEl>
                                          <p:spTgt spid="128017"/>
                                        </p:tgtEl>
                                        <p:attrNameLst>
                                          <p:attrName>ppt_h</p:attrName>
                                        </p:attrNameLst>
                                      </p:cBhvr>
                                      <p:tavLst>
                                        <p:tav tm="0">
                                          <p:val>
                                            <p:fltVal val="0.000000"/>
                                          </p:val>
                                        </p:tav>
                                        <p:tav tm="100000">
                                          <p:val>
                                            <p:strVal val="#ppt_h"/>
                                          </p:val>
                                        </p:tav>
                                      </p:tavLst>
                                    </p:anim>
                                    <p:anim calcmode="lin" valueType="num">
                                      <p:cBhvr>
                                        <p:cTn id="9" dur="500" fill="hold"/>
                                        <p:tgtEl>
                                          <p:spTgt spid="128017"/>
                                        </p:tgtEl>
                                        <p:attrNameLst>
                                          <p:attrName>ppt_x</p:attrName>
                                        </p:attrNameLst>
                                      </p:cBhvr>
                                      <p:tavLst>
                                        <p:tav tm="0">
                                          <p:val>
                                            <p:fltVal val="0.500000"/>
                                          </p:val>
                                        </p:tav>
                                        <p:tav tm="100000">
                                          <p:val>
                                            <p:strVal val="#ppt_x"/>
                                          </p:val>
                                        </p:tav>
                                      </p:tavLst>
                                    </p:anim>
                                    <p:anim calcmode="lin" valueType="num">
                                      <p:cBhvr>
                                        <p:cTn id="10" dur="500" fill="hold"/>
                                        <p:tgtEl>
                                          <p:spTgt spid="128017"/>
                                        </p:tgtEl>
                                        <p:attrNameLst>
                                          <p:attrName>ppt_y</p:attrName>
                                        </p:attrNameLst>
                                      </p:cBhvr>
                                      <p:tavLst>
                                        <p:tav tm="0">
                                          <p:val>
                                            <p:fltVal val="0.500000"/>
                                          </p:val>
                                        </p:tav>
                                        <p:tav tm="100000">
                                          <p:val>
                                            <p:strVal val="#ppt_y"/>
                                          </p:val>
                                        </p:tav>
                                      </p:tavLst>
                                    </p:anim>
                                  </p:childTnLst>
                                </p:cTn>
                              </p:par>
                            </p:childTnLst>
                          </p:cTn>
                        </p:par>
                        <p:par>
                          <p:cTn id="11" fill="hold">
                            <p:stCondLst>
                              <p:cond delay="2500"/>
                            </p:stCondLst>
                            <p:childTnLst>
                              <p:par>
                                <p:cTn id="12" presetID="3" presetClass="entr" presetSubtype="5" fill="hold" nodeType="afterEffect">
                                  <p:stCondLst>
                                    <p:cond delay="2000"/>
                                  </p:stCondLst>
                                  <p:childTnLst>
                                    <p:set>
                                      <p:cBhvr>
                                        <p:cTn id="13" dur="1" fill="hold">
                                          <p:stCondLst>
                                            <p:cond delay="0"/>
                                          </p:stCondLst>
                                        </p:cTn>
                                        <p:tgtEl>
                                          <p:spTgt spid="128016"/>
                                        </p:tgtEl>
                                        <p:attrNameLst>
                                          <p:attrName>style.visibility</p:attrName>
                                        </p:attrNameLst>
                                      </p:cBhvr>
                                      <p:to>
                                        <p:strVal val="visible"/>
                                      </p:to>
                                    </p:set>
                                    <p:animEffect transition="in" filter="blinds(vertical)">
                                      <p:cBhvr>
                                        <p:cTn id="14" dur="500"/>
                                        <p:tgtEl>
                                          <p:spTgt spid="128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6915" name="Picture 3" descr="接合孢子a"/>
          <p:cNvPicPr>
            <a:picLocks noChangeAspect="1"/>
          </p:cNvPicPr>
          <p:nvPr/>
        </p:nvPicPr>
        <p:blipFill>
          <a:blip r:embed="rId1"/>
          <a:stretch>
            <a:fillRect/>
          </a:stretch>
        </p:blipFill>
        <p:spPr>
          <a:xfrm>
            <a:off x="3048000" y="2743200"/>
            <a:ext cx="2514600" cy="1524000"/>
          </a:xfrm>
          <a:prstGeom prst="rect">
            <a:avLst/>
          </a:prstGeom>
          <a:noFill/>
          <a:ln w="9525" cap="flat" cmpd="sng">
            <a:solidFill>
              <a:srgbClr val="FF0000"/>
            </a:solidFill>
            <a:prstDash val="solid"/>
            <a:miter/>
            <a:headEnd type="none" w="med" len="med"/>
            <a:tailEnd type="none" w="med" len="med"/>
          </a:ln>
        </p:spPr>
      </p:pic>
      <p:pic>
        <p:nvPicPr>
          <p:cNvPr id="166916" name="Picture 4" descr="接合孢子b"/>
          <p:cNvPicPr>
            <a:picLocks noChangeAspect="1"/>
          </p:cNvPicPr>
          <p:nvPr/>
        </p:nvPicPr>
        <p:blipFill>
          <a:blip r:embed="rId2"/>
          <a:stretch>
            <a:fillRect/>
          </a:stretch>
        </p:blipFill>
        <p:spPr>
          <a:xfrm>
            <a:off x="6248400" y="2743200"/>
            <a:ext cx="2438400" cy="1527175"/>
          </a:xfrm>
          <a:prstGeom prst="rect">
            <a:avLst/>
          </a:prstGeom>
          <a:noFill/>
          <a:ln w="9525" cap="flat" cmpd="sng">
            <a:solidFill>
              <a:srgbClr val="FF0000"/>
            </a:solidFill>
            <a:prstDash val="solid"/>
            <a:miter/>
            <a:headEnd type="none" w="med" len="med"/>
            <a:tailEnd type="none" w="med" len="med"/>
          </a:ln>
        </p:spPr>
      </p:pic>
      <p:pic>
        <p:nvPicPr>
          <p:cNvPr id="166917" name="Picture 5" descr="接合孢子c"/>
          <p:cNvPicPr>
            <a:picLocks noChangeAspect="1"/>
          </p:cNvPicPr>
          <p:nvPr/>
        </p:nvPicPr>
        <p:blipFill>
          <a:blip r:embed="rId3"/>
          <a:stretch>
            <a:fillRect/>
          </a:stretch>
        </p:blipFill>
        <p:spPr>
          <a:xfrm>
            <a:off x="6324600" y="4876800"/>
            <a:ext cx="2362200" cy="1524000"/>
          </a:xfrm>
          <a:prstGeom prst="rect">
            <a:avLst/>
          </a:prstGeom>
          <a:noFill/>
          <a:ln w="9525" cap="flat" cmpd="sng">
            <a:solidFill>
              <a:srgbClr val="FF0000"/>
            </a:solidFill>
            <a:prstDash val="solid"/>
            <a:miter/>
            <a:headEnd type="none" w="med" len="med"/>
            <a:tailEnd type="none" w="med" len="med"/>
          </a:ln>
        </p:spPr>
      </p:pic>
      <p:pic>
        <p:nvPicPr>
          <p:cNvPr id="166918" name="Picture 6" descr="接合孢子d"/>
          <p:cNvPicPr>
            <a:picLocks noChangeAspect="1"/>
          </p:cNvPicPr>
          <p:nvPr/>
        </p:nvPicPr>
        <p:blipFill>
          <a:blip r:embed="rId4"/>
          <a:stretch>
            <a:fillRect/>
          </a:stretch>
        </p:blipFill>
        <p:spPr>
          <a:xfrm>
            <a:off x="3048000" y="4724400"/>
            <a:ext cx="2514600" cy="1571625"/>
          </a:xfrm>
          <a:prstGeom prst="rect">
            <a:avLst/>
          </a:prstGeom>
          <a:noFill/>
          <a:ln w="9525" cap="flat" cmpd="sng">
            <a:solidFill>
              <a:srgbClr val="FF0000"/>
            </a:solidFill>
            <a:prstDash val="solid"/>
            <a:miter/>
            <a:headEnd type="none" w="med" len="med"/>
            <a:tailEnd type="none" w="med" len="med"/>
          </a:ln>
        </p:spPr>
      </p:pic>
      <p:sp>
        <p:nvSpPr>
          <p:cNvPr id="166919" name="AutoShape 7"/>
          <p:cNvSpPr/>
          <p:nvPr/>
        </p:nvSpPr>
        <p:spPr>
          <a:xfrm>
            <a:off x="5638800" y="3200400"/>
            <a:ext cx="609600" cy="457200"/>
          </a:xfrm>
          <a:prstGeom prst="rightArrow">
            <a:avLst>
              <a:gd name="adj1" fmla="val 50000"/>
              <a:gd name="adj2" fmla="val 33333"/>
            </a:avLst>
          </a:prstGeom>
          <a:solidFill>
            <a:srgbClr val="66FF33"/>
          </a:solidFill>
          <a:ln w="9525" cap="flat" cmpd="sng">
            <a:solidFill>
              <a:srgbClr val="FFFFCC"/>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66920" name="AutoShape 8"/>
          <p:cNvSpPr/>
          <p:nvPr/>
        </p:nvSpPr>
        <p:spPr>
          <a:xfrm>
            <a:off x="7239000" y="4343400"/>
            <a:ext cx="533400" cy="533400"/>
          </a:xfrm>
          <a:prstGeom prst="downArrow">
            <a:avLst>
              <a:gd name="adj1" fmla="val 50000"/>
              <a:gd name="adj2" fmla="val 25000"/>
            </a:avLst>
          </a:prstGeom>
          <a:solidFill>
            <a:srgbClr val="66FF33"/>
          </a:solidFill>
          <a:ln w="9525" cap="flat" cmpd="sng">
            <a:solidFill>
              <a:srgbClr val="FFFFCC"/>
            </a:solidFill>
            <a:prstDash val="solid"/>
            <a:miter/>
            <a:headEnd type="none" w="med" len="med"/>
            <a:tailEnd type="none" w="med" len="med"/>
          </a:ln>
        </p:spPr>
        <p:txBody>
          <a:bodyPr vert="eaVert" wrap="none" anchor="ctr" anchorCtr="0"/>
          <a:p>
            <a:endParaRPr lang="zh-CN" altLang="en-US" dirty="0">
              <a:latin typeface="Arial" panose="020B0604020202020204" pitchFamily="34" charset="0"/>
              <a:ea typeface="SimSun" panose="02010600030101010101" pitchFamily="2" charset="-122"/>
            </a:endParaRPr>
          </a:p>
        </p:txBody>
      </p:sp>
      <p:sp>
        <p:nvSpPr>
          <p:cNvPr id="166921" name="AutoShape 9"/>
          <p:cNvSpPr/>
          <p:nvPr/>
        </p:nvSpPr>
        <p:spPr>
          <a:xfrm>
            <a:off x="5562600" y="5334000"/>
            <a:ext cx="685800" cy="457200"/>
          </a:xfrm>
          <a:prstGeom prst="leftArrow">
            <a:avLst>
              <a:gd name="adj1" fmla="val 50000"/>
              <a:gd name="adj2" fmla="val 37500"/>
            </a:avLst>
          </a:prstGeom>
          <a:solidFill>
            <a:srgbClr val="66FF33"/>
          </a:solidFill>
          <a:ln w="9525" cap="flat" cmpd="sng">
            <a:solidFill>
              <a:srgbClr val="FFFFCC"/>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58377" name="Rectangle 10"/>
          <p:cNvSpPr/>
          <p:nvPr/>
        </p:nvSpPr>
        <p:spPr>
          <a:xfrm>
            <a:off x="323850" y="2565400"/>
            <a:ext cx="2647950" cy="469900"/>
          </a:xfrm>
          <a:prstGeom prst="rect">
            <a:avLst/>
          </a:prstGeom>
          <a:solidFill>
            <a:srgbClr val="0000FF"/>
          </a:solidFill>
          <a:ln w="12700" cap="rnd" cmpd="sng">
            <a:solidFill>
              <a:schemeClr val="tx1"/>
            </a:solidFill>
            <a:prstDash val="sysDot"/>
            <a:miter/>
            <a:headEnd type="none" w="med" len="med"/>
            <a:tailEnd type="none" w="med" len="med"/>
          </a:ln>
        </p:spPr>
        <p:txBody>
          <a:bodyPr wrap="none">
            <a:spAutoFit/>
          </a:bodyPr>
          <a:p>
            <a:pPr eaLnBrk="0" hangingPunct="0"/>
            <a:r>
              <a:rPr lang="zh-CN" altLang="en-US" sz="2400" b="1" dirty="0">
                <a:solidFill>
                  <a:schemeClr val="bg1"/>
                </a:solidFill>
                <a:latin typeface="Times New Roman" panose="02020603050405020304" pitchFamily="18" charset="0"/>
                <a:ea typeface="_x000B__x000C_"/>
              </a:rPr>
              <a:t>接合孢子形成过程</a:t>
            </a:r>
            <a:endParaRPr lang="zh-CN" altLang="en-US" sz="2400" dirty="0">
              <a:solidFill>
                <a:schemeClr val="bg1"/>
              </a:solidFill>
              <a:latin typeface="Times New Roman" panose="02020603050405020304" pitchFamily="18" charset="0"/>
              <a:ea typeface="_x000B__x000C_"/>
            </a:endParaRPr>
          </a:p>
        </p:txBody>
      </p:sp>
      <p:sp>
        <p:nvSpPr>
          <p:cNvPr id="166927" name="Rectangle 15"/>
          <p:cNvSpPr/>
          <p:nvPr/>
        </p:nvSpPr>
        <p:spPr>
          <a:xfrm>
            <a:off x="609600" y="4495800"/>
            <a:ext cx="2286000" cy="1743075"/>
          </a:xfrm>
          <a:prstGeom prst="rect">
            <a:avLst/>
          </a:prstGeom>
          <a:solidFill>
            <a:srgbClr val="FFFFCC"/>
          </a:solidFill>
          <a:ln w="9525">
            <a:noFill/>
          </a:ln>
        </p:spPr>
        <p:txBody>
          <a:bodyPr>
            <a:spAutoFit/>
          </a:bodyPr>
          <a:p>
            <a:pPr eaLnBrk="0" hangingPunct="0">
              <a:lnSpc>
                <a:spcPct val="150000"/>
              </a:lnSpc>
            </a:pPr>
            <a:r>
              <a:rPr lang="en-US" altLang="zh-CN" sz="1800" b="1" dirty="0">
                <a:solidFill>
                  <a:srgbClr val="FF3300"/>
                </a:solidFill>
                <a:latin typeface="黑体" panose="02010609060101010101" pitchFamily="2" charset="-122"/>
                <a:ea typeface="黑体" panose="02010609060101010101" pitchFamily="2" charset="-122"/>
              </a:rPr>
              <a:t>a.</a:t>
            </a:r>
            <a:r>
              <a:rPr lang="zh-CN" altLang="en-US" sz="1800" b="1" dirty="0">
                <a:solidFill>
                  <a:srgbClr val="FF3300"/>
                </a:solidFill>
                <a:latin typeface="黑体" panose="02010609060101010101" pitchFamily="2" charset="-122"/>
                <a:ea typeface="黑体" panose="02010609060101010101" pitchFamily="2" charset="-122"/>
              </a:rPr>
              <a:t>菌丝→原配子囊</a:t>
            </a:r>
            <a:endParaRPr lang="zh-CN" altLang="en-US" sz="1800" b="1" dirty="0">
              <a:solidFill>
                <a:srgbClr val="FF3300"/>
              </a:solidFill>
              <a:latin typeface="黑体" panose="02010609060101010101" pitchFamily="2" charset="-122"/>
              <a:ea typeface="黑体" panose="02010609060101010101" pitchFamily="2" charset="-122"/>
            </a:endParaRPr>
          </a:p>
          <a:p>
            <a:pPr eaLnBrk="0" hangingPunct="0">
              <a:lnSpc>
                <a:spcPct val="150000"/>
              </a:lnSpc>
            </a:pPr>
            <a:r>
              <a:rPr lang="en-US" altLang="zh-CN" sz="1800" b="1" dirty="0">
                <a:solidFill>
                  <a:srgbClr val="FF3300"/>
                </a:solidFill>
                <a:latin typeface="黑体" panose="02010609060101010101" pitchFamily="2" charset="-122"/>
                <a:ea typeface="黑体" panose="02010609060101010101" pitchFamily="2" charset="-122"/>
              </a:rPr>
              <a:t>b.</a:t>
            </a:r>
            <a:r>
              <a:rPr lang="zh-CN" altLang="en-US" sz="1800" b="1" dirty="0">
                <a:solidFill>
                  <a:srgbClr val="FF3300"/>
                </a:solidFill>
                <a:latin typeface="黑体" panose="02010609060101010101" pitchFamily="2" charset="-122"/>
                <a:ea typeface="黑体" panose="02010609060101010101" pitchFamily="2" charset="-122"/>
              </a:rPr>
              <a:t>原配子囊→配子囊</a:t>
            </a:r>
            <a:endParaRPr lang="zh-CN" altLang="en-US" sz="1800" b="1" dirty="0">
              <a:solidFill>
                <a:srgbClr val="FF3300"/>
              </a:solidFill>
              <a:latin typeface="黑体" panose="02010609060101010101" pitchFamily="2" charset="-122"/>
              <a:ea typeface="黑体" panose="02010609060101010101" pitchFamily="2" charset="-122"/>
            </a:endParaRPr>
          </a:p>
          <a:p>
            <a:pPr eaLnBrk="0" hangingPunct="0">
              <a:lnSpc>
                <a:spcPct val="150000"/>
              </a:lnSpc>
            </a:pPr>
            <a:r>
              <a:rPr lang="en-US" altLang="zh-CN" sz="1800" b="1" dirty="0">
                <a:solidFill>
                  <a:srgbClr val="FF3300"/>
                </a:solidFill>
                <a:latin typeface="黑体" panose="02010609060101010101" pitchFamily="2" charset="-122"/>
                <a:ea typeface="黑体" panose="02010609060101010101" pitchFamily="2" charset="-122"/>
              </a:rPr>
              <a:t>c.</a:t>
            </a:r>
            <a:r>
              <a:rPr lang="zh-CN" altLang="en-US" sz="1800" b="1" dirty="0">
                <a:solidFill>
                  <a:srgbClr val="FF3300"/>
                </a:solidFill>
                <a:latin typeface="黑体" panose="02010609060101010101" pitchFamily="2" charset="-122"/>
                <a:ea typeface="黑体" panose="02010609060101010101" pitchFamily="2" charset="-122"/>
              </a:rPr>
              <a:t>配子囊结合形成接合孢子</a:t>
            </a:r>
            <a:endParaRPr lang="zh-CN" altLang="en-US" sz="1800" b="1" dirty="0">
              <a:solidFill>
                <a:srgbClr val="FF3300"/>
              </a:solidFill>
              <a:latin typeface="黑体" panose="02010609060101010101" pitchFamily="2" charset="-122"/>
              <a:ea typeface="黑体" panose="02010609060101010101" pitchFamily="2" charset="-122"/>
            </a:endParaRPr>
          </a:p>
        </p:txBody>
      </p:sp>
      <p:sp>
        <p:nvSpPr>
          <p:cNvPr id="166928" name="AutoShape 16"/>
          <p:cNvSpPr/>
          <p:nvPr/>
        </p:nvSpPr>
        <p:spPr>
          <a:xfrm>
            <a:off x="2438400" y="3200400"/>
            <a:ext cx="609600" cy="457200"/>
          </a:xfrm>
          <a:prstGeom prst="rightArrow">
            <a:avLst>
              <a:gd name="adj1" fmla="val 50000"/>
              <a:gd name="adj2" fmla="val 33333"/>
            </a:avLst>
          </a:prstGeom>
          <a:solidFill>
            <a:srgbClr val="66FF33"/>
          </a:solidFill>
          <a:ln w="9525" cap="flat" cmpd="sng">
            <a:solidFill>
              <a:srgbClr val="FFFFCC"/>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66930" name="Text Box 18"/>
          <p:cNvSpPr txBox="1"/>
          <p:nvPr/>
        </p:nvSpPr>
        <p:spPr>
          <a:xfrm>
            <a:off x="395288" y="692150"/>
            <a:ext cx="5111750" cy="1196975"/>
          </a:xfrm>
          <a:prstGeom prst="rect">
            <a:avLst/>
          </a:prstGeom>
          <a:solidFill>
            <a:srgbClr val="FFFFCC"/>
          </a:solidFill>
          <a:ln w="9525" cap="flat" cmpd="sng">
            <a:solidFill>
              <a:schemeClr val="tx1"/>
            </a:solidFill>
            <a:prstDash val="solid"/>
            <a:miter/>
            <a:headEnd type="none" w="med" len="med"/>
            <a:tailEnd type="none" w="med" len="med"/>
          </a:ln>
        </p:spPr>
        <p:txBody>
          <a:bodyPr>
            <a:spAutoFit/>
          </a:bodyPr>
          <a:p>
            <a:pPr eaLnBrk="0" hangingPunct="0">
              <a:spcBef>
                <a:spcPct val="50000"/>
              </a:spcBef>
            </a:pPr>
            <a:r>
              <a:rPr lang="zh-CN" altLang="en-US" sz="2400" b="1" dirty="0">
                <a:latin typeface="SimSun" panose="02010600030101010101" pitchFamily="2" charset="-122"/>
                <a:ea typeface="SimSun" panose="02010600030101010101" pitchFamily="2" charset="-122"/>
              </a:rPr>
              <a:t>接合孢子</a:t>
            </a:r>
            <a:r>
              <a:rPr lang="en-US" altLang="zh-CN" sz="2400" b="1" dirty="0">
                <a:latin typeface="SimSun" panose="02010600030101010101" pitchFamily="2" charset="-122"/>
                <a:ea typeface="SimSun" panose="02010600030101010101" pitchFamily="2" charset="-122"/>
              </a:rPr>
              <a:t>:</a:t>
            </a:r>
            <a:r>
              <a:rPr lang="zh-CN" altLang="en-US" sz="2400" b="1" dirty="0">
                <a:latin typeface="SimSun" panose="02010600030101010101" pitchFamily="2" charset="-122"/>
                <a:ea typeface="SimSun" panose="02010600030101010101" pitchFamily="2" charset="-122"/>
              </a:rPr>
              <a:t>由两菌丝生出形态相同或略有不同配子囊接合而成的</a:t>
            </a:r>
            <a:r>
              <a:rPr lang="zh-CN" altLang="en-US" sz="2400" b="1" dirty="0">
                <a:solidFill>
                  <a:schemeClr val="tx2"/>
                </a:solidFill>
                <a:latin typeface="SimSun" panose="02010600030101010101" pitchFamily="2" charset="-122"/>
                <a:ea typeface="_x000B__x000C_"/>
              </a:rPr>
              <a:t>厚壁、粗糙、黑壳</a:t>
            </a:r>
            <a:r>
              <a:rPr lang="zh-CN" altLang="en-US" sz="2400" b="1" dirty="0">
                <a:latin typeface="SimSun" panose="02010600030101010101" pitchFamily="2" charset="-122"/>
                <a:ea typeface="SimSun" panose="02010600030101010101" pitchFamily="2" charset="-122"/>
              </a:rPr>
              <a:t>孢子。</a:t>
            </a:r>
            <a:endParaRPr lang="zh-CN" altLang="en-US" sz="2400" b="1" dirty="0">
              <a:latin typeface="SimSun" panose="02010600030101010101" pitchFamily="2" charset="-122"/>
              <a:ea typeface="SimSun" panose="02010600030101010101" pitchFamily="2" charset="-122"/>
            </a:endParaRPr>
          </a:p>
        </p:txBody>
      </p:sp>
      <p:pic>
        <p:nvPicPr>
          <p:cNvPr id="58381" name="Picture 22"/>
          <p:cNvPicPr>
            <a:picLocks noChangeAspect="1"/>
          </p:cNvPicPr>
          <p:nvPr/>
        </p:nvPicPr>
        <p:blipFill>
          <a:blip r:embed="rId5"/>
          <a:stretch>
            <a:fillRect/>
          </a:stretch>
        </p:blipFill>
        <p:spPr>
          <a:xfrm>
            <a:off x="5724525" y="0"/>
            <a:ext cx="3419475" cy="2644775"/>
          </a:xfrm>
          <a:prstGeom prst="rect">
            <a:avLst/>
          </a:prstGeom>
          <a:noFill/>
          <a:ln w="9525">
            <a:noFill/>
          </a:ln>
        </p:spPr>
      </p:pic>
      <p:pic>
        <p:nvPicPr>
          <p:cNvPr id="58382" name="Picture 23"/>
          <p:cNvPicPr>
            <a:picLocks noChangeAspect="1"/>
          </p:cNvPicPr>
          <p:nvPr/>
        </p:nvPicPr>
        <p:blipFill>
          <a:blip r:embed="rId6"/>
          <a:stretch>
            <a:fillRect/>
          </a:stretch>
        </p:blipFill>
        <p:spPr>
          <a:xfrm>
            <a:off x="5614988" y="44450"/>
            <a:ext cx="3529012" cy="41751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6927"/>
                                        </p:tgtEl>
                                        <p:attrNameLst>
                                          <p:attrName>style.visibility</p:attrName>
                                        </p:attrNameLst>
                                      </p:cBhvr>
                                      <p:to>
                                        <p:strVal val="visible"/>
                                      </p:to>
                                    </p:set>
                                    <p:anim calcmode="lin" valueType="num">
                                      <p:cBhvr additive="base">
                                        <p:cTn id="7" dur="500" fill="hold"/>
                                        <p:tgtEl>
                                          <p:spTgt spid="166927"/>
                                        </p:tgtEl>
                                        <p:attrNameLst>
                                          <p:attrName>ppt_x</p:attrName>
                                        </p:attrNameLst>
                                      </p:cBhvr>
                                      <p:tavLst>
                                        <p:tav tm="0">
                                          <p:val>
                                            <p:strVal val="0-#ppt_w/2"/>
                                          </p:val>
                                        </p:tav>
                                        <p:tav tm="100000">
                                          <p:val>
                                            <p:strVal val="#ppt_x"/>
                                          </p:val>
                                        </p:tav>
                                      </p:tavLst>
                                    </p:anim>
                                    <p:anim calcmode="lin" valueType="num">
                                      <p:cBhvr additive="base">
                                        <p:cTn id="8" dur="500" fill="hold"/>
                                        <p:tgtEl>
                                          <p:spTgt spid="1669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8" fill="hold" grpId="0" nodeType="afterEffect">
                                  <p:stCondLst>
                                    <p:cond delay="0"/>
                                  </p:stCondLst>
                                  <p:childTnLst>
                                    <p:set>
                                      <p:cBhvr>
                                        <p:cTn id="11" dur="1" fill="hold">
                                          <p:stCondLst>
                                            <p:cond delay="0"/>
                                          </p:stCondLst>
                                        </p:cTn>
                                        <p:tgtEl>
                                          <p:spTgt spid="166928"/>
                                        </p:tgtEl>
                                        <p:attrNameLst>
                                          <p:attrName>style.visibility</p:attrName>
                                        </p:attrNameLst>
                                      </p:cBhvr>
                                      <p:to>
                                        <p:strVal val="visible"/>
                                      </p:to>
                                    </p:set>
                                    <p:anim calcmode="lin" valueType="num">
                                      <p:cBhvr>
                                        <p:cTn id="12" dur="500" fill="hold"/>
                                        <p:tgtEl>
                                          <p:spTgt spid="166928"/>
                                        </p:tgtEl>
                                        <p:attrNameLst>
                                          <p:attrName>ppt_x</p:attrName>
                                        </p:attrNameLst>
                                      </p:cBhvr>
                                      <p:tavLst>
                                        <p:tav tm="0">
                                          <p:val>
                                            <p:strVal val="#ppt_x-#ppt_w/2"/>
                                          </p:val>
                                        </p:tav>
                                        <p:tav tm="100000">
                                          <p:val>
                                            <p:strVal val="#ppt_x"/>
                                          </p:val>
                                        </p:tav>
                                      </p:tavLst>
                                    </p:anim>
                                    <p:anim calcmode="lin" valueType="num">
                                      <p:cBhvr>
                                        <p:cTn id="13" dur="500" fill="hold"/>
                                        <p:tgtEl>
                                          <p:spTgt spid="166928"/>
                                        </p:tgtEl>
                                        <p:attrNameLst>
                                          <p:attrName>ppt_y</p:attrName>
                                        </p:attrNameLst>
                                      </p:cBhvr>
                                      <p:tavLst>
                                        <p:tav tm="0">
                                          <p:val>
                                            <p:strVal val="#ppt_y"/>
                                          </p:val>
                                        </p:tav>
                                        <p:tav tm="100000">
                                          <p:val>
                                            <p:strVal val="#ppt_y"/>
                                          </p:val>
                                        </p:tav>
                                      </p:tavLst>
                                    </p:anim>
                                    <p:anim calcmode="lin" valueType="num">
                                      <p:cBhvr>
                                        <p:cTn id="14" dur="500" fill="hold"/>
                                        <p:tgtEl>
                                          <p:spTgt spid="166928"/>
                                        </p:tgtEl>
                                        <p:attrNameLst>
                                          <p:attrName>ppt_w</p:attrName>
                                        </p:attrNameLst>
                                      </p:cBhvr>
                                      <p:tavLst>
                                        <p:tav tm="0">
                                          <p:val>
                                            <p:fltVal val="0.000000"/>
                                          </p:val>
                                        </p:tav>
                                        <p:tav tm="100000">
                                          <p:val>
                                            <p:strVal val="#ppt_w"/>
                                          </p:val>
                                        </p:tav>
                                      </p:tavLst>
                                    </p:anim>
                                    <p:anim calcmode="lin" valueType="num">
                                      <p:cBhvr>
                                        <p:cTn id="15" dur="500" fill="hold"/>
                                        <p:tgtEl>
                                          <p:spTgt spid="166928"/>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66915"/>
                                        </p:tgtEl>
                                        <p:attrNameLst>
                                          <p:attrName>style.visibility</p:attrName>
                                        </p:attrNameLst>
                                      </p:cBhvr>
                                      <p:to>
                                        <p:strVal val="visible"/>
                                      </p:to>
                                    </p:set>
                                    <p:animEffect transition="in" filter="wipe(left)">
                                      <p:cBhvr>
                                        <p:cTn id="20" dur="500"/>
                                        <p:tgtEl>
                                          <p:spTgt spid="166915"/>
                                        </p:tgtEl>
                                      </p:cBhvr>
                                    </p:animEffect>
                                  </p:childTnLst>
                                </p:cTn>
                              </p:par>
                            </p:childTnLst>
                          </p:cTn>
                        </p:par>
                        <p:par>
                          <p:cTn id="21" fill="hold">
                            <p:stCondLst>
                              <p:cond delay="500"/>
                            </p:stCondLst>
                            <p:childTnLst>
                              <p:par>
                                <p:cTn id="22" presetID="17" presetClass="entr" presetSubtype="8" fill="hold" grpId="0" nodeType="afterEffect">
                                  <p:stCondLst>
                                    <p:cond delay="0"/>
                                  </p:stCondLst>
                                  <p:childTnLst>
                                    <p:set>
                                      <p:cBhvr>
                                        <p:cTn id="23" dur="1" fill="hold">
                                          <p:stCondLst>
                                            <p:cond delay="0"/>
                                          </p:stCondLst>
                                        </p:cTn>
                                        <p:tgtEl>
                                          <p:spTgt spid="166919"/>
                                        </p:tgtEl>
                                        <p:attrNameLst>
                                          <p:attrName>style.visibility</p:attrName>
                                        </p:attrNameLst>
                                      </p:cBhvr>
                                      <p:to>
                                        <p:strVal val="visible"/>
                                      </p:to>
                                    </p:set>
                                    <p:anim calcmode="lin" valueType="num">
                                      <p:cBhvr>
                                        <p:cTn id="24" dur="500" fill="hold"/>
                                        <p:tgtEl>
                                          <p:spTgt spid="166919"/>
                                        </p:tgtEl>
                                        <p:attrNameLst>
                                          <p:attrName>ppt_x</p:attrName>
                                        </p:attrNameLst>
                                      </p:cBhvr>
                                      <p:tavLst>
                                        <p:tav tm="0">
                                          <p:val>
                                            <p:strVal val="#ppt_x-#ppt_w/2"/>
                                          </p:val>
                                        </p:tav>
                                        <p:tav tm="100000">
                                          <p:val>
                                            <p:strVal val="#ppt_x"/>
                                          </p:val>
                                        </p:tav>
                                      </p:tavLst>
                                    </p:anim>
                                    <p:anim calcmode="lin" valueType="num">
                                      <p:cBhvr>
                                        <p:cTn id="25" dur="500" fill="hold"/>
                                        <p:tgtEl>
                                          <p:spTgt spid="166919"/>
                                        </p:tgtEl>
                                        <p:attrNameLst>
                                          <p:attrName>ppt_y</p:attrName>
                                        </p:attrNameLst>
                                      </p:cBhvr>
                                      <p:tavLst>
                                        <p:tav tm="0">
                                          <p:val>
                                            <p:strVal val="#ppt_y"/>
                                          </p:val>
                                        </p:tav>
                                        <p:tav tm="100000">
                                          <p:val>
                                            <p:strVal val="#ppt_y"/>
                                          </p:val>
                                        </p:tav>
                                      </p:tavLst>
                                    </p:anim>
                                    <p:anim calcmode="lin" valueType="num">
                                      <p:cBhvr>
                                        <p:cTn id="26" dur="500" fill="hold"/>
                                        <p:tgtEl>
                                          <p:spTgt spid="166919"/>
                                        </p:tgtEl>
                                        <p:attrNameLst>
                                          <p:attrName>ppt_w</p:attrName>
                                        </p:attrNameLst>
                                      </p:cBhvr>
                                      <p:tavLst>
                                        <p:tav tm="0">
                                          <p:val>
                                            <p:fltVal val="0.000000"/>
                                          </p:val>
                                        </p:tav>
                                        <p:tav tm="100000">
                                          <p:val>
                                            <p:strVal val="#ppt_w"/>
                                          </p:val>
                                        </p:tav>
                                      </p:tavLst>
                                    </p:anim>
                                    <p:anim calcmode="lin" valueType="num">
                                      <p:cBhvr>
                                        <p:cTn id="27" dur="500" fill="hold"/>
                                        <p:tgtEl>
                                          <p:spTgt spid="166919"/>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66916"/>
                                        </p:tgtEl>
                                        <p:attrNameLst>
                                          <p:attrName>style.visibility</p:attrName>
                                        </p:attrNameLst>
                                      </p:cBhvr>
                                      <p:to>
                                        <p:strVal val="visible"/>
                                      </p:to>
                                    </p:set>
                                    <p:animEffect transition="in" filter="wipe(left)">
                                      <p:cBhvr>
                                        <p:cTn id="32" dur="500"/>
                                        <p:tgtEl>
                                          <p:spTgt spid="166916"/>
                                        </p:tgtEl>
                                      </p:cBhvr>
                                    </p:animEffect>
                                  </p:childTnLst>
                                </p:cTn>
                              </p:par>
                            </p:childTnLst>
                          </p:cTn>
                        </p:par>
                        <p:par>
                          <p:cTn id="33" fill="hold">
                            <p:stCondLst>
                              <p:cond delay="500"/>
                            </p:stCondLst>
                            <p:childTnLst>
                              <p:par>
                                <p:cTn id="34" presetID="17" presetClass="entr" presetSubtype="1" fill="hold" grpId="0" nodeType="afterEffect">
                                  <p:stCondLst>
                                    <p:cond delay="0"/>
                                  </p:stCondLst>
                                  <p:childTnLst>
                                    <p:set>
                                      <p:cBhvr>
                                        <p:cTn id="35" dur="1" fill="hold">
                                          <p:stCondLst>
                                            <p:cond delay="0"/>
                                          </p:stCondLst>
                                        </p:cTn>
                                        <p:tgtEl>
                                          <p:spTgt spid="166920"/>
                                        </p:tgtEl>
                                        <p:attrNameLst>
                                          <p:attrName>style.visibility</p:attrName>
                                        </p:attrNameLst>
                                      </p:cBhvr>
                                      <p:to>
                                        <p:strVal val="visible"/>
                                      </p:to>
                                    </p:set>
                                    <p:anim calcmode="lin" valueType="num">
                                      <p:cBhvr>
                                        <p:cTn id="36" dur="500" fill="hold"/>
                                        <p:tgtEl>
                                          <p:spTgt spid="166920"/>
                                        </p:tgtEl>
                                        <p:attrNameLst>
                                          <p:attrName>ppt_x</p:attrName>
                                        </p:attrNameLst>
                                      </p:cBhvr>
                                      <p:tavLst>
                                        <p:tav tm="0">
                                          <p:val>
                                            <p:strVal val="#ppt_x"/>
                                          </p:val>
                                        </p:tav>
                                        <p:tav tm="100000">
                                          <p:val>
                                            <p:strVal val="#ppt_x"/>
                                          </p:val>
                                        </p:tav>
                                      </p:tavLst>
                                    </p:anim>
                                    <p:anim calcmode="lin" valueType="num">
                                      <p:cBhvr>
                                        <p:cTn id="37" dur="500" fill="hold"/>
                                        <p:tgtEl>
                                          <p:spTgt spid="166920"/>
                                        </p:tgtEl>
                                        <p:attrNameLst>
                                          <p:attrName>ppt_y</p:attrName>
                                        </p:attrNameLst>
                                      </p:cBhvr>
                                      <p:tavLst>
                                        <p:tav tm="0">
                                          <p:val>
                                            <p:strVal val="#ppt_y-#ppt_h/2"/>
                                          </p:val>
                                        </p:tav>
                                        <p:tav tm="100000">
                                          <p:val>
                                            <p:strVal val="#ppt_y"/>
                                          </p:val>
                                        </p:tav>
                                      </p:tavLst>
                                    </p:anim>
                                    <p:anim calcmode="lin" valueType="num">
                                      <p:cBhvr>
                                        <p:cTn id="38" dur="500" fill="hold"/>
                                        <p:tgtEl>
                                          <p:spTgt spid="166920"/>
                                        </p:tgtEl>
                                        <p:attrNameLst>
                                          <p:attrName>ppt_w</p:attrName>
                                        </p:attrNameLst>
                                      </p:cBhvr>
                                      <p:tavLst>
                                        <p:tav tm="0">
                                          <p:val>
                                            <p:strVal val="#ppt_w"/>
                                          </p:val>
                                        </p:tav>
                                        <p:tav tm="100000">
                                          <p:val>
                                            <p:strVal val="#ppt_w"/>
                                          </p:val>
                                        </p:tav>
                                      </p:tavLst>
                                    </p:anim>
                                    <p:anim calcmode="lin" valueType="num">
                                      <p:cBhvr>
                                        <p:cTn id="39" dur="500" fill="hold"/>
                                        <p:tgtEl>
                                          <p:spTgt spid="166920"/>
                                        </p:tgtEl>
                                        <p:attrNameLst>
                                          <p:attrName>ppt_h</p:attrName>
                                        </p:attrNameLst>
                                      </p:cBhvr>
                                      <p:tavLst>
                                        <p:tav tm="0">
                                          <p:val>
                                            <p:fltVal val="0.00000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166917"/>
                                        </p:tgtEl>
                                        <p:attrNameLst>
                                          <p:attrName>style.visibility</p:attrName>
                                        </p:attrNameLst>
                                      </p:cBhvr>
                                      <p:to>
                                        <p:strVal val="visible"/>
                                      </p:to>
                                    </p:set>
                                    <p:animEffect transition="in" filter="wipe(right)">
                                      <p:cBhvr>
                                        <p:cTn id="44" dur="500"/>
                                        <p:tgtEl>
                                          <p:spTgt spid="166917"/>
                                        </p:tgtEl>
                                      </p:cBhvr>
                                    </p:animEffect>
                                  </p:childTnLst>
                                </p:cTn>
                              </p:par>
                            </p:childTnLst>
                          </p:cTn>
                        </p:par>
                        <p:par>
                          <p:cTn id="45" fill="hold">
                            <p:stCondLst>
                              <p:cond delay="500"/>
                            </p:stCondLst>
                            <p:childTnLst>
                              <p:par>
                                <p:cTn id="46" presetID="17" presetClass="entr" presetSubtype="2" fill="hold" grpId="0" nodeType="afterEffect">
                                  <p:stCondLst>
                                    <p:cond delay="0"/>
                                  </p:stCondLst>
                                  <p:childTnLst>
                                    <p:set>
                                      <p:cBhvr>
                                        <p:cTn id="47" dur="1" fill="hold">
                                          <p:stCondLst>
                                            <p:cond delay="0"/>
                                          </p:stCondLst>
                                        </p:cTn>
                                        <p:tgtEl>
                                          <p:spTgt spid="166921"/>
                                        </p:tgtEl>
                                        <p:attrNameLst>
                                          <p:attrName>style.visibility</p:attrName>
                                        </p:attrNameLst>
                                      </p:cBhvr>
                                      <p:to>
                                        <p:strVal val="visible"/>
                                      </p:to>
                                    </p:set>
                                    <p:anim calcmode="lin" valueType="num">
                                      <p:cBhvr>
                                        <p:cTn id="48" dur="500" fill="hold"/>
                                        <p:tgtEl>
                                          <p:spTgt spid="166921"/>
                                        </p:tgtEl>
                                        <p:attrNameLst>
                                          <p:attrName>ppt_x</p:attrName>
                                        </p:attrNameLst>
                                      </p:cBhvr>
                                      <p:tavLst>
                                        <p:tav tm="0">
                                          <p:val>
                                            <p:strVal val="#ppt_x+#ppt_w/2"/>
                                          </p:val>
                                        </p:tav>
                                        <p:tav tm="100000">
                                          <p:val>
                                            <p:strVal val="#ppt_x"/>
                                          </p:val>
                                        </p:tav>
                                      </p:tavLst>
                                    </p:anim>
                                    <p:anim calcmode="lin" valueType="num">
                                      <p:cBhvr>
                                        <p:cTn id="49" dur="500" fill="hold"/>
                                        <p:tgtEl>
                                          <p:spTgt spid="166921"/>
                                        </p:tgtEl>
                                        <p:attrNameLst>
                                          <p:attrName>ppt_y</p:attrName>
                                        </p:attrNameLst>
                                      </p:cBhvr>
                                      <p:tavLst>
                                        <p:tav tm="0">
                                          <p:val>
                                            <p:strVal val="#ppt_y"/>
                                          </p:val>
                                        </p:tav>
                                        <p:tav tm="100000">
                                          <p:val>
                                            <p:strVal val="#ppt_y"/>
                                          </p:val>
                                        </p:tav>
                                      </p:tavLst>
                                    </p:anim>
                                    <p:anim calcmode="lin" valueType="num">
                                      <p:cBhvr>
                                        <p:cTn id="50" dur="500" fill="hold"/>
                                        <p:tgtEl>
                                          <p:spTgt spid="166921"/>
                                        </p:tgtEl>
                                        <p:attrNameLst>
                                          <p:attrName>ppt_w</p:attrName>
                                        </p:attrNameLst>
                                      </p:cBhvr>
                                      <p:tavLst>
                                        <p:tav tm="0">
                                          <p:val>
                                            <p:fltVal val="0.000000"/>
                                          </p:val>
                                        </p:tav>
                                        <p:tav tm="100000">
                                          <p:val>
                                            <p:strVal val="#ppt_w"/>
                                          </p:val>
                                        </p:tav>
                                      </p:tavLst>
                                    </p:anim>
                                    <p:anim calcmode="lin" valueType="num">
                                      <p:cBhvr>
                                        <p:cTn id="51" dur="500" fill="hold"/>
                                        <p:tgtEl>
                                          <p:spTgt spid="166921"/>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66918"/>
                                        </p:tgtEl>
                                        <p:attrNameLst>
                                          <p:attrName>style.visibility</p:attrName>
                                        </p:attrNameLst>
                                      </p:cBhvr>
                                      <p:to>
                                        <p:strVal val="visible"/>
                                      </p:to>
                                    </p:set>
                                    <p:animEffect transition="in" filter="wipe(right)">
                                      <p:cBhvr>
                                        <p:cTn id="56" dur="500"/>
                                        <p:tgtEl>
                                          <p:spTgt spid="166918"/>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66930"/>
                                        </p:tgtEl>
                                        <p:attrNameLst>
                                          <p:attrName>style.visibility</p:attrName>
                                        </p:attrNameLst>
                                      </p:cBhvr>
                                      <p:to>
                                        <p:strVal val="visible"/>
                                      </p:to>
                                    </p:set>
                                    <p:animEffect transition="in" filter="blinds(horizontal)">
                                      <p:cBhvr>
                                        <p:cTn id="61" dur="500"/>
                                        <p:tgtEl>
                                          <p:spTgt spid="166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9" grpId="0" animBg="1"/>
      <p:bldP spid="166920" grpId="0" animBg="1"/>
      <p:bldP spid="166921" grpId="0" animBg="1"/>
      <p:bldP spid="166927" grpId="0" animBg="1"/>
      <p:bldP spid="166928" grpId="0" animBg="1"/>
      <p:bldP spid="16693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9" name="Rectangle 13"/>
          <p:cNvSpPr/>
          <p:nvPr/>
        </p:nvSpPr>
        <p:spPr>
          <a:xfrm>
            <a:off x="467995" y="836930"/>
            <a:ext cx="5329238" cy="570865"/>
          </a:xfrm>
          <a:prstGeom prst="rect">
            <a:avLst/>
          </a:prstGeom>
          <a:noFill/>
          <a:ln w="9525">
            <a:noFill/>
          </a:ln>
        </p:spPr>
        <p:txBody>
          <a:bodyPr>
            <a:spAutoFit/>
          </a:bodyPr>
          <a:p>
            <a:pPr eaLnBrk="0" hangingPunct="0">
              <a:lnSpc>
                <a:spcPct val="130000"/>
              </a:lnSpc>
            </a:pPr>
            <a:r>
              <a:rPr lang="zh-CN" altLang="en-US" sz="2400" b="1" dirty="0">
                <a:solidFill>
                  <a:srgbClr val="FF0000"/>
                </a:solidFill>
                <a:latin typeface="SimSun" panose="02010600030101010101" pitchFamily="2" charset="-122"/>
                <a:ea typeface="SimSun" panose="02010600030101010101" pitchFamily="2" charset="-122"/>
              </a:rPr>
              <a:t>子囊孢子</a:t>
            </a:r>
            <a:endParaRPr lang="zh-CN" altLang="en-US" sz="2400" b="1" dirty="0">
              <a:solidFill>
                <a:srgbClr val="FF0000"/>
              </a:solidFill>
              <a:latin typeface="SimSun" panose="02010600030101010101" pitchFamily="2" charset="-122"/>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467995" y="1557020"/>
            <a:ext cx="6367145" cy="3851910"/>
          </a:xfrm>
          <a:prstGeom prst="rect">
            <a:avLst/>
          </a:prstGeom>
        </p:spPr>
      </p:pic>
      <p:pic>
        <p:nvPicPr>
          <p:cNvPr id="3" name="图片 2"/>
          <p:cNvPicPr>
            <a:picLocks noChangeAspect="1"/>
          </p:cNvPicPr>
          <p:nvPr/>
        </p:nvPicPr>
        <p:blipFill>
          <a:blip r:embed="rId2"/>
          <a:stretch>
            <a:fillRect/>
          </a:stretch>
        </p:blipFill>
        <p:spPr>
          <a:xfrm>
            <a:off x="4211955" y="5373370"/>
            <a:ext cx="4635500" cy="1451610"/>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0418" name="Group 2"/>
          <p:cNvGrpSpPr/>
          <p:nvPr/>
        </p:nvGrpSpPr>
        <p:grpSpPr>
          <a:xfrm>
            <a:off x="900113" y="765175"/>
            <a:ext cx="7921625" cy="5403850"/>
            <a:chOff x="0" y="235"/>
            <a:chExt cx="5760" cy="3736"/>
          </a:xfrm>
        </p:grpSpPr>
        <p:pic>
          <p:nvPicPr>
            <p:cNvPr id="60419" name="Picture 3" descr="子囊菌纲的有性繁殖"/>
            <p:cNvPicPr>
              <a:picLocks noChangeAspect="1"/>
            </p:cNvPicPr>
            <p:nvPr/>
          </p:nvPicPr>
          <p:blipFill>
            <a:blip r:embed="rId1"/>
            <a:stretch>
              <a:fillRect/>
            </a:stretch>
          </p:blipFill>
          <p:spPr>
            <a:xfrm>
              <a:off x="0" y="235"/>
              <a:ext cx="5760" cy="3734"/>
            </a:xfrm>
            <a:prstGeom prst="rect">
              <a:avLst/>
            </a:prstGeom>
            <a:noFill/>
            <a:ln w="9525">
              <a:noFill/>
            </a:ln>
          </p:spPr>
        </p:pic>
        <p:sp>
          <p:nvSpPr>
            <p:cNvPr id="60420" name="Text Box 4"/>
            <p:cNvSpPr txBox="1"/>
            <p:nvPr/>
          </p:nvSpPr>
          <p:spPr>
            <a:xfrm>
              <a:off x="1338" y="3612"/>
              <a:ext cx="816" cy="359"/>
            </a:xfrm>
            <a:prstGeom prst="rect">
              <a:avLst/>
            </a:prstGeom>
            <a:solidFill>
              <a:schemeClr val="bg1"/>
            </a:solidFill>
            <a:ln w="9525">
              <a:noFill/>
            </a:ln>
          </p:spPr>
          <p:txBody>
            <a:bodyPr>
              <a:spAutoFit/>
            </a:bodyPr>
            <a:p>
              <a:pPr>
                <a:spcBef>
                  <a:spcPct val="50000"/>
                </a:spcBef>
              </a:pPr>
              <a:r>
                <a:rPr lang="en-US" altLang="zh-CN" sz="2800" dirty="0">
                  <a:latin typeface="Times New Roman" panose="02020603050405020304" pitchFamily="18" charset="0"/>
                  <a:ea typeface="SimSun" panose="02010600030101010101" pitchFamily="2" charset="-122"/>
                </a:rPr>
                <a:t>             </a:t>
              </a:r>
              <a:endParaRPr lang="en-US" altLang="zh-CN" sz="2800" dirty="0">
                <a:latin typeface="Times New Roman" panose="02020603050405020304" pitchFamily="18" charset="0"/>
                <a:ea typeface="SimSun" panose="02010600030101010101" pitchFamily="2" charset="-122"/>
              </a:endParaRPr>
            </a:p>
          </p:txBody>
        </p:sp>
      </p:gr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39750" y="1772920"/>
            <a:ext cx="7632700" cy="3856355"/>
          </a:xfrm>
          <a:prstGeom prst="rect">
            <a:avLst/>
          </a:prstGeom>
        </p:spPr>
      </p:pic>
      <p:sp>
        <p:nvSpPr>
          <p:cNvPr id="59399" name="Rectangle 13"/>
          <p:cNvSpPr/>
          <p:nvPr/>
        </p:nvSpPr>
        <p:spPr>
          <a:xfrm>
            <a:off x="467995" y="836930"/>
            <a:ext cx="5329238" cy="570865"/>
          </a:xfrm>
          <a:prstGeom prst="rect">
            <a:avLst/>
          </a:prstGeom>
          <a:noFill/>
          <a:ln w="9525">
            <a:noFill/>
          </a:ln>
        </p:spPr>
        <p:txBody>
          <a:bodyPr>
            <a:spAutoFit/>
          </a:bodyPr>
          <a:p>
            <a:pPr eaLnBrk="0" hangingPunct="0">
              <a:lnSpc>
                <a:spcPct val="130000"/>
              </a:lnSpc>
            </a:pPr>
            <a:r>
              <a:rPr lang="zh-CN" altLang="en-US" sz="2400" b="1" dirty="0">
                <a:solidFill>
                  <a:srgbClr val="FF0000"/>
                </a:solidFill>
                <a:latin typeface="SimSun" panose="02010600030101010101" pitchFamily="2" charset="-122"/>
                <a:ea typeface="SimSun" panose="02010600030101010101" pitchFamily="2" charset="-122"/>
              </a:rPr>
              <a:t>生活史</a:t>
            </a:r>
            <a:endParaRPr lang="zh-CN" altLang="en-US" sz="2400" b="1" dirty="0">
              <a:solidFill>
                <a:srgbClr val="FF0000"/>
              </a:solidFill>
              <a:latin typeface="SimSun" panose="02010600030101010101" pitchFamily="2" charset="-122"/>
              <a:ea typeface="SimSun" panose="02010600030101010101" pitchFamily="2"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3"/>
          <p:cNvSpPr/>
          <p:nvPr/>
        </p:nvSpPr>
        <p:spPr>
          <a:xfrm>
            <a:off x="900113" y="908050"/>
            <a:ext cx="3144837" cy="457200"/>
          </a:xfrm>
          <a:prstGeom prst="rect">
            <a:avLst/>
          </a:prstGeom>
          <a:noFill/>
          <a:ln w="9525">
            <a:noFill/>
          </a:ln>
        </p:spPr>
        <p:txBody>
          <a:bodyPr wrap="none">
            <a:spAutoFit/>
          </a:bodyPr>
          <a:p>
            <a:pPr eaLnBrk="0" hangingPunct="0"/>
            <a:r>
              <a:rPr lang="en-US" altLang="zh-CN" sz="2400" b="1" dirty="0">
                <a:latin typeface="Times New Roman" panose="02020603050405020304" pitchFamily="18" charset="0"/>
                <a:ea typeface="SimSun" panose="02010600030101010101" pitchFamily="2" charset="-122"/>
              </a:rPr>
              <a:t>(</a:t>
            </a:r>
            <a:r>
              <a:rPr lang="zh-CN" altLang="en-US" sz="2400" b="1" dirty="0">
                <a:latin typeface="Times New Roman" panose="02020603050405020304" pitchFamily="18" charset="0"/>
                <a:ea typeface="SimSun" panose="02010600030101010101" pitchFamily="2" charset="-122"/>
              </a:rPr>
              <a:t>三</a:t>
            </a:r>
            <a:r>
              <a:rPr lang="en-US" altLang="zh-CN" sz="2400" b="1" dirty="0">
                <a:latin typeface="Times New Roman" panose="02020603050405020304" pitchFamily="18" charset="0"/>
                <a:ea typeface="SimSun" panose="02010600030101010101" pitchFamily="2" charset="-122"/>
              </a:rPr>
              <a:t>)</a:t>
            </a:r>
            <a:r>
              <a:rPr lang="zh-CN" altLang="en-US" sz="2400" b="1" dirty="0">
                <a:latin typeface="Times New Roman" panose="02020603050405020304" pitchFamily="18" charset="0"/>
                <a:ea typeface="SimSun" panose="02010600030101010101" pitchFamily="2" charset="-122"/>
              </a:rPr>
              <a:t>、霉菌的菌落特征</a:t>
            </a:r>
            <a:endParaRPr lang="zh-CN" altLang="en-US" sz="2400" b="1" dirty="0">
              <a:latin typeface="Times New Roman" panose="02020603050405020304" pitchFamily="18" charset="0"/>
              <a:ea typeface="SimSun" panose="02010600030101010101" pitchFamily="2" charset="-122"/>
            </a:endParaRPr>
          </a:p>
        </p:txBody>
      </p:sp>
      <p:pic>
        <p:nvPicPr>
          <p:cNvPr id="121881" name="Picture 25" descr="点青霉菌落"/>
          <p:cNvPicPr>
            <a:picLocks noChangeAspect="1"/>
          </p:cNvPicPr>
          <p:nvPr/>
        </p:nvPicPr>
        <p:blipFill>
          <a:blip r:embed="rId1"/>
          <a:stretch>
            <a:fillRect/>
          </a:stretch>
        </p:blipFill>
        <p:spPr>
          <a:xfrm>
            <a:off x="684213" y="4292600"/>
            <a:ext cx="2590800" cy="2085975"/>
          </a:xfrm>
          <a:prstGeom prst="rect">
            <a:avLst/>
          </a:prstGeom>
          <a:noFill/>
          <a:ln w="28575" cap="flat" cmpd="sng">
            <a:solidFill>
              <a:srgbClr val="66FF33"/>
            </a:solidFill>
            <a:prstDash val="solid"/>
            <a:miter/>
            <a:headEnd type="none" w="med" len="med"/>
            <a:tailEnd type="none" w="med" len="med"/>
          </a:ln>
        </p:spPr>
      </p:pic>
      <p:pic>
        <p:nvPicPr>
          <p:cNvPr id="121882" name="Picture 26" descr="黑根霉菌落"/>
          <p:cNvPicPr>
            <a:picLocks noChangeAspect="1"/>
          </p:cNvPicPr>
          <p:nvPr/>
        </p:nvPicPr>
        <p:blipFill>
          <a:blip r:embed="rId2"/>
          <a:stretch>
            <a:fillRect/>
          </a:stretch>
        </p:blipFill>
        <p:spPr>
          <a:xfrm>
            <a:off x="3419475" y="4292600"/>
            <a:ext cx="2470150" cy="2066925"/>
          </a:xfrm>
          <a:prstGeom prst="rect">
            <a:avLst/>
          </a:prstGeom>
          <a:noFill/>
          <a:ln w="28575" cap="flat" cmpd="sng">
            <a:solidFill>
              <a:srgbClr val="66FF33"/>
            </a:solidFill>
            <a:prstDash val="solid"/>
            <a:miter/>
            <a:headEnd type="none" w="med" len="med"/>
            <a:tailEnd type="none" w="med" len="med"/>
          </a:ln>
        </p:spPr>
      </p:pic>
      <p:sp>
        <p:nvSpPr>
          <p:cNvPr id="61445" name="Text Box 27"/>
          <p:cNvSpPr txBox="1"/>
          <p:nvPr/>
        </p:nvSpPr>
        <p:spPr>
          <a:xfrm>
            <a:off x="609600" y="2819400"/>
            <a:ext cx="8153400" cy="1552575"/>
          </a:xfrm>
          <a:prstGeom prst="rect">
            <a:avLst/>
          </a:prstGeom>
          <a:noFill/>
          <a:ln w="9525">
            <a:noFill/>
          </a:ln>
        </p:spPr>
        <p:txBody>
          <a:bodyPr>
            <a:spAutoFit/>
          </a:bodyPr>
          <a:p>
            <a:pPr eaLnBrk="0" hangingPunct="0"/>
            <a:endParaRPr lang="en-US" altLang="zh-CN" sz="2400" dirty="0">
              <a:latin typeface="Times New Roman" panose="02020603050405020304" pitchFamily="18" charset="0"/>
              <a:ea typeface="SimSun" panose="02010600030101010101" pitchFamily="2" charset="-122"/>
            </a:endParaRPr>
          </a:p>
          <a:p>
            <a:pPr eaLnBrk="0" hangingPunct="0"/>
            <a:endParaRPr lang="en-US" altLang="zh-CN" sz="2400" dirty="0">
              <a:latin typeface="Times New Roman" panose="02020603050405020304" pitchFamily="18" charset="0"/>
              <a:ea typeface="SimSun" panose="02010600030101010101" pitchFamily="2" charset="-122"/>
            </a:endParaRPr>
          </a:p>
          <a:p>
            <a:pPr eaLnBrk="0" hangingPunct="0"/>
            <a:endParaRPr lang="en-US" altLang="zh-CN" sz="2400" dirty="0">
              <a:latin typeface="Times New Roman" panose="02020603050405020304" pitchFamily="18" charset="0"/>
              <a:ea typeface="SimSun" panose="02010600030101010101" pitchFamily="2" charset="-122"/>
            </a:endParaRPr>
          </a:p>
          <a:p>
            <a:pPr eaLnBrk="0" hangingPunct="0"/>
            <a:endParaRPr lang="en-US" altLang="zh-CN" sz="2400" dirty="0">
              <a:latin typeface="Times New Roman" panose="02020603050405020304" pitchFamily="18" charset="0"/>
              <a:ea typeface="SimSun" panose="02010600030101010101" pitchFamily="2" charset="-122"/>
            </a:endParaRPr>
          </a:p>
        </p:txBody>
      </p:sp>
      <p:grpSp>
        <p:nvGrpSpPr>
          <p:cNvPr id="61446" name="Group 33"/>
          <p:cNvGrpSpPr/>
          <p:nvPr/>
        </p:nvGrpSpPr>
        <p:grpSpPr>
          <a:xfrm>
            <a:off x="1476375" y="1700213"/>
            <a:ext cx="5621338" cy="2052637"/>
            <a:chOff x="930" y="1237"/>
            <a:chExt cx="3541" cy="1293"/>
          </a:xfrm>
        </p:grpSpPr>
        <p:sp>
          <p:nvSpPr>
            <p:cNvPr id="61448" name="Rectangle 28"/>
            <p:cNvSpPr/>
            <p:nvPr/>
          </p:nvSpPr>
          <p:spPr>
            <a:xfrm>
              <a:off x="930" y="1237"/>
              <a:ext cx="3348" cy="288"/>
            </a:xfrm>
            <a:prstGeom prst="rect">
              <a:avLst/>
            </a:prstGeom>
            <a:noFill/>
            <a:ln w="9525">
              <a:noFill/>
            </a:ln>
          </p:spPr>
          <p:txBody>
            <a:bodyPr wrap="none">
              <a:spAutoFit/>
            </a:bodyPr>
            <a:p>
              <a:pPr eaLnBrk="0" hangingPunct="0"/>
              <a:r>
                <a:rPr lang="en-US" altLang="zh-CN" sz="2400" b="1" dirty="0">
                  <a:latin typeface="Times New Roman" panose="02020603050405020304" pitchFamily="18" charset="0"/>
                  <a:ea typeface="SimSun" panose="02010600030101010101" pitchFamily="2" charset="-122"/>
                </a:rPr>
                <a:t>1.</a:t>
              </a:r>
              <a:r>
                <a:rPr lang="zh-CN" altLang="en-US" sz="2400" b="1" dirty="0">
                  <a:latin typeface="Times New Roman" panose="02020603050405020304" pitchFamily="18" charset="0"/>
                  <a:ea typeface="SimSun" panose="02010600030101010101" pitchFamily="2" charset="-122"/>
                </a:rPr>
                <a:t>菌落形态：绒毛状、絮状、蜘蛛网状</a:t>
              </a:r>
              <a:endParaRPr lang="zh-CN" altLang="en-US" sz="2400" b="1" dirty="0">
                <a:latin typeface="Times New Roman" panose="02020603050405020304" pitchFamily="18" charset="0"/>
                <a:ea typeface="SimSun" panose="02010600030101010101" pitchFamily="2" charset="-122"/>
              </a:endParaRPr>
            </a:p>
          </p:txBody>
        </p:sp>
        <p:grpSp>
          <p:nvGrpSpPr>
            <p:cNvPr id="61449" name="Group 32"/>
            <p:cNvGrpSpPr/>
            <p:nvPr/>
          </p:nvGrpSpPr>
          <p:grpSpPr>
            <a:xfrm>
              <a:off x="930" y="1570"/>
              <a:ext cx="3541" cy="960"/>
              <a:chOff x="432" y="1440"/>
              <a:chExt cx="3541" cy="960"/>
            </a:xfrm>
          </p:grpSpPr>
          <p:sp>
            <p:nvSpPr>
              <p:cNvPr id="61450" name="Rectangle 29"/>
              <p:cNvSpPr/>
              <p:nvPr/>
            </p:nvSpPr>
            <p:spPr>
              <a:xfrm>
                <a:off x="432" y="1440"/>
                <a:ext cx="3155" cy="288"/>
              </a:xfrm>
              <a:prstGeom prst="rect">
                <a:avLst/>
              </a:prstGeom>
              <a:noFill/>
              <a:ln w="9525">
                <a:noFill/>
              </a:ln>
            </p:spPr>
            <p:txBody>
              <a:bodyPr wrap="none">
                <a:spAutoFit/>
              </a:bodyPr>
              <a:p>
                <a:pPr eaLnBrk="0" hangingPunct="0"/>
                <a:r>
                  <a:rPr lang="en-US" altLang="zh-CN" sz="2400" dirty="0">
                    <a:latin typeface="Times New Roman" panose="02020603050405020304" pitchFamily="18" charset="0"/>
                    <a:ea typeface="SimSun" panose="02010600030101010101" pitchFamily="2" charset="-122"/>
                  </a:rPr>
                  <a:t>2.</a:t>
                </a:r>
                <a:r>
                  <a:rPr lang="zh-CN" altLang="en-US" sz="2400" b="1" dirty="0">
                    <a:latin typeface="Times New Roman" panose="02020603050405020304" pitchFamily="18" charset="0"/>
                    <a:ea typeface="SimSun" panose="02010600030101010101" pitchFamily="2" charset="-122"/>
                  </a:rPr>
                  <a:t>菌落大小：较放线菌、细菌大得多</a:t>
                </a:r>
                <a:endParaRPr lang="zh-CN" altLang="en-US" sz="2400" b="1" dirty="0">
                  <a:latin typeface="Times New Roman" panose="02020603050405020304" pitchFamily="18" charset="0"/>
                  <a:ea typeface="SimSun" panose="02010600030101010101" pitchFamily="2" charset="-122"/>
                </a:endParaRPr>
              </a:p>
            </p:txBody>
          </p:sp>
          <p:sp>
            <p:nvSpPr>
              <p:cNvPr id="61451" name="Rectangle 30"/>
              <p:cNvSpPr/>
              <p:nvPr/>
            </p:nvSpPr>
            <p:spPr>
              <a:xfrm>
                <a:off x="432" y="1776"/>
                <a:ext cx="2576" cy="288"/>
              </a:xfrm>
              <a:prstGeom prst="rect">
                <a:avLst/>
              </a:prstGeom>
              <a:noFill/>
              <a:ln w="9525">
                <a:noFill/>
              </a:ln>
            </p:spPr>
            <p:txBody>
              <a:bodyPr wrap="none">
                <a:spAutoFit/>
              </a:bodyPr>
              <a:p>
                <a:pPr eaLnBrk="0" hangingPunct="0"/>
                <a:r>
                  <a:rPr lang="en-US" altLang="zh-CN" sz="2400" dirty="0">
                    <a:latin typeface="Times New Roman" panose="02020603050405020304" pitchFamily="18" charset="0"/>
                    <a:ea typeface="SimSun" panose="02010600030101010101" pitchFamily="2" charset="-122"/>
                  </a:rPr>
                  <a:t>3.</a:t>
                </a:r>
                <a:r>
                  <a:rPr lang="zh-CN" altLang="en-US" sz="2400" b="1" dirty="0">
                    <a:latin typeface="Times New Roman" panose="02020603050405020304" pitchFamily="18" charset="0"/>
                    <a:ea typeface="SimSun" panose="02010600030101010101" pitchFamily="2" charset="-122"/>
                  </a:rPr>
                  <a:t>菌落外形：圆形、无限发展</a:t>
                </a:r>
                <a:endParaRPr lang="zh-CN" altLang="en-US" sz="2400" b="1" dirty="0">
                  <a:latin typeface="Times New Roman" panose="02020603050405020304" pitchFamily="18" charset="0"/>
                  <a:ea typeface="SimSun" panose="02010600030101010101" pitchFamily="2" charset="-122"/>
                </a:endParaRPr>
              </a:p>
            </p:txBody>
          </p:sp>
          <p:sp>
            <p:nvSpPr>
              <p:cNvPr id="61452" name="Rectangle 31"/>
              <p:cNvSpPr/>
              <p:nvPr/>
            </p:nvSpPr>
            <p:spPr>
              <a:xfrm>
                <a:off x="432" y="2112"/>
                <a:ext cx="3541" cy="288"/>
              </a:xfrm>
              <a:prstGeom prst="rect">
                <a:avLst/>
              </a:prstGeom>
              <a:noFill/>
              <a:ln w="9525">
                <a:noFill/>
              </a:ln>
            </p:spPr>
            <p:txBody>
              <a:bodyPr wrap="none">
                <a:spAutoFit/>
              </a:bodyPr>
              <a:p>
                <a:pPr eaLnBrk="0" hangingPunct="0"/>
                <a:r>
                  <a:rPr lang="en-US" altLang="zh-CN" sz="2400" dirty="0">
                    <a:latin typeface="Times New Roman" panose="02020603050405020304" pitchFamily="18" charset="0"/>
                    <a:ea typeface="SimSun" panose="02010600030101010101" pitchFamily="2" charset="-122"/>
                  </a:rPr>
                  <a:t>4.</a:t>
                </a:r>
                <a:r>
                  <a:rPr lang="zh-CN" altLang="en-US" sz="2400" b="1" dirty="0">
                    <a:latin typeface="Times New Roman" panose="02020603050405020304" pitchFamily="18" charset="0"/>
                    <a:ea typeface="SimSun" panose="02010600030101010101" pitchFamily="2" charset="-122"/>
                  </a:rPr>
                  <a:t>颜色：孢子或孢子梗色素、胞外色素。</a:t>
                </a:r>
                <a:endParaRPr lang="zh-CN" altLang="en-US" sz="2400" b="1" dirty="0">
                  <a:latin typeface="Times New Roman" panose="02020603050405020304" pitchFamily="18" charset="0"/>
                  <a:ea typeface="SimSun" panose="02010600030101010101" pitchFamily="2" charset="-122"/>
                </a:endParaRPr>
              </a:p>
            </p:txBody>
          </p:sp>
        </p:grpSp>
      </p:grpSp>
      <p:pic>
        <p:nvPicPr>
          <p:cNvPr id="61447" name="Picture 34"/>
          <p:cNvPicPr>
            <a:picLocks noChangeAspect="1"/>
          </p:cNvPicPr>
          <p:nvPr/>
        </p:nvPicPr>
        <p:blipFill>
          <a:blip r:embed="rId3"/>
          <a:stretch>
            <a:fillRect/>
          </a:stretch>
        </p:blipFill>
        <p:spPr>
          <a:xfrm>
            <a:off x="6156325" y="4292600"/>
            <a:ext cx="2303463" cy="2089150"/>
          </a:xfrm>
          <a:prstGeom prst="rect">
            <a:avLst/>
          </a:prstGeom>
          <a:noFill/>
          <a:ln w="28575" cap="flat" cmpd="sng">
            <a:solidFill>
              <a:srgbClr val="00FF00"/>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21881"/>
                                        </p:tgtEl>
                                        <p:attrNameLst>
                                          <p:attrName>style.visibility</p:attrName>
                                        </p:attrNameLst>
                                      </p:cBhvr>
                                      <p:to>
                                        <p:strVal val="visible"/>
                                      </p:to>
                                    </p:set>
                                    <p:anim calcmode="lin" valueType="num">
                                      <p:cBhvr>
                                        <p:cTn id="7" dur="500" fill="hold"/>
                                        <p:tgtEl>
                                          <p:spTgt spid="121881"/>
                                        </p:tgtEl>
                                        <p:attrNameLst>
                                          <p:attrName>ppt_w</p:attrName>
                                        </p:attrNameLst>
                                      </p:cBhvr>
                                      <p:tavLst>
                                        <p:tav tm="0">
                                          <p:val>
                                            <p:strVal val="4*#ppt_w"/>
                                          </p:val>
                                        </p:tav>
                                        <p:tav tm="100000">
                                          <p:val>
                                            <p:strVal val="#ppt_w"/>
                                          </p:val>
                                        </p:tav>
                                      </p:tavLst>
                                    </p:anim>
                                    <p:anim calcmode="lin" valueType="num">
                                      <p:cBhvr>
                                        <p:cTn id="8" dur="500" fill="hold"/>
                                        <p:tgtEl>
                                          <p:spTgt spid="121881"/>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121882"/>
                                        </p:tgtEl>
                                        <p:attrNameLst>
                                          <p:attrName>style.visibility</p:attrName>
                                        </p:attrNameLst>
                                      </p:cBhvr>
                                      <p:to>
                                        <p:strVal val="visible"/>
                                      </p:to>
                                    </p:set>
                                    <p:anim calcmode="lin" valueType="num">
                                      <p:cBhvr>
                                        <p:cTn id="13" dur="1000" fill="hold"/>
                                        <p:tgtEl>
                                          <p:spTgt spid="121882"/>
                                        </p:tgtEl>
                                        <p:attrNameLst>
                                          <p:attrName>ppt_w</p:attrName>
                                        </p:attrNameLst>
                                      </p:cBhvr>
                                      <p:tavLst>
                                        <p:tav tm="0">
                                          <p:val>
                                            <p:fltVal val="0.000000"/>
                                          </p:val>
                                        </p:tav>
                                        <p:tav tm="100000">
                                          <p:val>
                                            <p:strVal val="#ppt_w"/>
                                          </p:val>
                                        </p:tav>
                                      </p:tavLst>
                                    </p:anim>
                                    <p:anim calcmode="lin" valueType="num">
                                      <p:cBhvr>
                                        <p:cTn id="14" dur="1000" fill="hold"/>
                                        <p:tgtEl>
                                          <p:spTgt spid="121882"/>
                                        </p:tgtEl>
                                        <p:attrNameLst>
                                          <p:attrName>ppt_h</p:attrName>
                                        </p:attrNameLst>
                                      </p:cBhvr>
                                      <p:tavLst>
                                        <p:tav tm="0">
                                          <p:val>
                                            <p:fltVal val="0.000000"/>
                                          </p:val>
                                        </p:tav>
                                        <p:tav tm="100000">
                                          <p:val>
                                            <p:strVal val="#ppt_h"/>
                                          </p:val>
                                        </p:tav>
                                      </p:tavLst>
                                    </p:anim>
                                    <p:anim calcmode="lin" valueType="num">
                                      <p:cBhvr>
                                        <p:cTn id="15" dur="1000" fill="hold"/>
                                        <p:tgtEl>
                                          <p:spTgt spid="121882"/>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12188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6" name="Picture 2" descr="黄曲霉"/>
          <p:cNvPicPr>
            <a:picLocks noChangeAspect="1"/>
          </p:cNvPicPr>
          <p:nvPr/>
        </p:nvPicPr>
        <p:blipFill>
          <a:blip r:embed="rId1"/>
          <a:stretch>
            <a:fillRect/>
          </a:stretch>
        </p:blipFill>
        <p:spPr>
          <a:xfrm>
            <a:off x="539750" y="404813"/>
            <a:ext cx="8388350" cy="3146425"/>
          </a:xfrm>
          <a:prstGeom prst="rect">
            <a:avLst/>
          </a:prstGeom>
          <a:noFill/>
          <a:ln w="9525">
            <a:noFill/>
          </a:ln>
        </p:spPr>
      </p:pic>
      <p:pic>
        <p:nvPicPr>
          <p:cNvPr id="62467" name="Picture 3" descr="E:\新建文件夹\Penicillin and other antibiotics.files\penicil2.jpg"/>
          <p:cNvPicPr>
            <a:picLocks noChangeAspect="1"/>
          </p:cNvPicPr>
          <p:nvPr/>
        </p:nvPicPr>
        <p:blipFill>
          <a:blip r:embed="rId2" r:link="rId3"/>
          <a:stretch>
            <a:fillRect/>
          </a:stretch>
        </p:blipFill>
        <p:spPr>
          <a:xfrm>
            <a:off x="971550" y="3573463"/>
            <a:ext cx="7632700" cy="2951162"/>
          </a:xfrm>
          <a:prstGeom prst="rect">
            <a:avLst/>
          </a:prstGeom>
          <a:noFill/>
          <a:ln w="9525" cap="flat" cmpd="sng">
            <a:solidFill>
              <a:srgbClr val="FF0066"/>
            </a:solidFill>
            <a:prstDash val="solid"/>
            <a:miter/>
            <a:headEnd type="none" w="med" len="med"/>
            <a:tailEnd type="none" w="med" len="med"/>
          </a:ln>
        </p:spPr>
      </p:pic>
      <p:sp>
        <p:nvSpPr>
          <p:cNvPr id="62468" name="Text Box 5"/>
          <p:cNvSpPr txBox="1"/>
          <p:nvPr/>
        </p:nvSpPr>
        <p:spPr>
          <a:xfrm>
            <a:off x="398463" y="4652963"/>
            <a:ext cx="549275" cy="846137"/>
          </a:xfrm>
          <a:prstGeom prst="rect">
            <a:avLst/>
          </a:prstGeom>
          <a:solidFill>
            <a:schemeClr val="bg1"/>
          </a:solidFill>
          <a:ln w="9525">
            <a:noFill/>
          </a:ln>
        </p:spPr>
        <p:txBody>
          <a:bodyPr vert="eaVert" wrap="none">
            <a:spAutoFit/>
          </a:bodyPr>
          <a:p>
            <a:pPr>
              <a:spcBef>
                <a:spcPct val="50000"/>
              </a:spcBef>
            </a:pPr>
            <a:r>
              <a:rPr lang="zh-CN" altLang="en-US" sz="2400" b="1" dirty="0">
                <a:latin typeface="SimSun" panose="02010600030101010101" pitchFamily="2" charset="-122"/>
                <a:ea typeface="SimSun" panose="02010600030101010101" pitchFamily="2" charset="-122"/>
              </a:rPr>
              <a:t>青 霉</a:t>
            </a:r>
            <a:endParaRPr lang="zh-CN" altLang="en-US" sz="2400" b="1" dirty="0">
              <a:latin typeface="SimSun" panose="02010600030101010101" pitchFamily="2" charset="-122"/>
              <a:ea typeface="SimSun"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4"/>
          <p:cNvSpPr txBox="1"/>
          <p:nvPr/>
        </p:nvSpPr>
        <p:spPr>
          <a:xfrm>
            <a:off x="4495800" y="381000"/>
            <a:ext cx="3352800" cy="457200"/>
          </a:xfrm>
          <a:prstGeom prst="rect">
            <a:avLst/>
          </a:prstGeom>
          <a:noFill/>
          <a:ln w="9525">
            <a:noFill/>
          </a:ln>
        </p:spPr>
        <p:txBody>
          <a:bodyPr>
            <a:spAutoFit/>
          </a:bodyPr>
          <a:p>
            <a:pPr>
              <a:spcBef>
                <a:spcPct val="50000"/>
              </a:spcBef>
            </a:pPr>
            <a:endParaRPr lang="zh-CN" altLang="zh-CN" sz="2400" dirty="0">
              <a:latin typeface="Times New Roman" panose="02020603050405020304" pitchFamily="18" charset="0"/>
              <a:ea typeface="SimSun" panose="02010600030101010101" pitchFamily="2" charset="-122"/>
            </a:endParaRPr>
          </a:p>
        </p:txBody>
      </p:sp>
      <p:sp>
        <p:nvSpPr>
          <p:cNvPr id="13315" name="Text Box 5"/>
          <p:cNvSpPr txBox="1"/>
          <p:nvPr/>
        </p:nvSpPr>
        <p:spPr>
          <a:xfrm>
            <a:off x="468313" y="620713"/>
            <a:ext cx="4267200" cy="762000"/>
          </a:xfrm>
          <a:prstGeom prst="rect">
            <a:avLst/>
          </a:prstGeom>
          <a:noFill/>
          <a:ln w="9525">
            <a:noFill/>
          </a:ln>
        </p:spPr>
        <p:txBody>
          <a:bodyPr>
            <a:spAutoFit/>
          </a:bodyPr>
          <a:p>
            <a:pPr>
              <a:spcBef>
                <a:spcPct val="50000"/>
              </a:spcBef>
            </a:pPr>
            <a:r>
              <a:rPr lang="zh-CN" altLang="en-US" sz="4400" b="1" dirty="0">
                <a:solidFill>
                  <a:srgbClr val="993300"/>
                </a:solidFill>
                <a:latin typeface="黑体" panose="02010609060101010101" pitchFamily="2" charset="-122"/>
                <a:ea typeface="黑体" panose="02010609060101010101" pitchFamily="2" charset="-122"/>
              </a:rPr>
              <a:t>古生菌的分类</a:t>
            </a:r>
            <a:endParaRPr lang="zh-CN" altLang="en-US" sz="4400" b="1" dirty="0">
              <a:solidFill>
                <a:srgbClr val="993300"/>
              </a:solidFill>
              <a:latin typeface="黑体" panose="02010609060101010101" pitchFamily="2" charset="-122"/>
              <a:ea typeface="黑体" panose="02010609060101010101" pitchFamily="2" charset="-122"/>
            </a:endParaRPr>
          </a:p>
        </p:txBody>
      </p:sp>
      <p:grpSp>
        <p:nvGrpSpPr>
          <p:cNvPr id="13316" name="Group 3"/>
          <p:cNvGrpSpPr/>
          <p:nvPr/>
        </p:nvGrpSpPr>
        <p:grpSpPr>
          <a:xfrm>
            <a:off x="466725" y="1557338"/>
            <a:ext cx="7561263" cy="3455987"/>
            <a:chOff x="-3" y="400"/>
            <a:chExt cx="3200" cy="1099"/>
          </a:xfrm>
        </p:grpSpPr>
        <p:grpSp>
          <p:nvGrpSpPr>
            <p:cNvPr id="13318" name="Group 4"/>
            <p:cNvGrpSpPr/>
            <p:nvPr/>
          </p:nvGrpSpPr>
          <p:grpSpPr>
            <a:xfrm>
              <a:off x="0" y="403"/>
              <a:ext cx="3194" cy="1093"/>
              <a:chOff x="0" y="403"/>
              <a:chExt cx="3194" cy="1093"/>
            </a:xfrm>
          </p:grpSpPr>
          <p:grpSp>
            <p:nvGrpSpPr>
              <p:cNvPr id="13320" name="Group 5"/>
              <p:cNvGrpSpPr/>
              <p:nvPr/>
            </p:nvGrpSpPr>
            <p:grpSpPr>
              <a:xfrm>
                <a:off x="0" y="403"/>
                <a:ext cx="1753" cy="1093"/>
                <a:chOff x="0" y="403"/>
                <a:chExt cx="1753" cy="1093"/>
              </a:xfrm>
            </p:grpSpPr>
            <p:sp>
              <p:nvSpPr>
                <p:cNvPr id="13324" name="Rectangle 6"/>
                <p:cNvSpPr/>
                <p:nvPr/>
              </p:nvSpPr>
              <p:spPr>
                <a:xfrm>
                  <a:off x="43" y="403"/>
                  <a:ext cx="1667" cy="1093"/>
                </a:xfrm>
                <a:prstGeom prst="rect">
                  <a:avLst/>
                </a:prstGeom>
                <a:noFill/>
                <a:ln w="9525">
                  <a:noFill/>
                </a:ln>
              </p:spPr>
              <p:txBody>
                <a:bodyPr/>
                <a:p>
                  <a:pPr indent="282575">
                    <a:lnSpc>
                      <a:spcPct val="130000"/>
                    </a:lnSpc>
                  </a:pPr>
                  <a:r>
                    <a:rPr lang="zh-CN" altLang="en-US" sz="2400" dirty="0">
                      <a:latin typeface="黑体" panose="02010609060101010101" pitchFamily="2" charset="-122"/>
                      <a:ea typeface="黑体" panose="02010609060101010101" pitchFamily="2" charset="-122"/>
                    </a:rPr>
                    <a:t>按照古菌的生活习性和生理特征，可分为：</a:t>
                  </a:r>
                  <a:endParaRPr lang="zh-CN" altLang="en-US" sz="2400" dirty="0">
                    <a:latin typeface="黑体" panose="02010609060101010101" pitchFamily="2" charset="-122"/>
                    <a:ea typeface="黑体" panose="02010609060101010101" pitchFamily="2" charset="-122"/>
                  </a:endParaRPr>
                </a:p>
                <a:p>
                  <a:pPr indent="282575">
                    <a:lnSpc>
                      <a:spcPct val="130000"/>
                    </a:lnSpc>
                  </a:pPr>
                  <a:r>
                    <a:rPr lang="zh-CN" altLang="en-US" sz="2400" dirty="0">
                      <a:latin typeface="黑体" panose="02010609060101010101" pitchFamily="2" charset="-122"/>
                      <a:ea typeface="黑体" panose="02010609060101010101" pitchFamily="2" charset="-122"/>
                    </a:rPr>
                    <a:t>  </a:t>
                  </a:r>
                  <a:r>
                    <a:rPr lang="zh-CN" altLang="en-US" sz="2400" dirty="0">
                      <a:solidFill>
                        <a:srgbClr val="0033CC"/>
                      </a:solidFill>
                      <a:latin typeface="黑体" panose="02010609060101010101" pitchFamily="2" charset="-122"/>
                      <a:ea typeface="黑体" panose="02010609060101010101" pitchFamily="2" charset="-122"/>
                    </a:rPr>
                    <a:t>产甲烷菌</a:t>
                  </a:r>
                  <a:endParaRPr lang="zh-CN" altLang="en-US" sz="2400" dirty="0">
                    <a:solidFill>
                      <a:srgbClr val="0033CC"/>
                    </a:solidFill>
                    <a:latin typeface="黑体" panose="02010609060101010101" pitchFamily="2" charset="-122"/>
                    <a:ea typeface="黑体" panose="02010609060101010101" pitchFamily="2" charset="-122"/>
                  </a:endParaRPr>
                </a:p>
                <a:p>
                  <a:pPr indent="282575">
                    <a:lnSpc>
                      <a:spcPct val="130000"/>
                    </a:lnSpc>
                  </a:pPr>
                  <a:r>
                    <a:rPr lang="zh-CN" altLang="en-US" sz="2400" dirty="0">
                      <a:latin typeface="黑体" panose="02010609060101010101" pitchFamily="2" charset="-122"/>
                      <a:ea typeface="黑体" panose="02010609060101010101" pitchFamily="2" charset="-122"/>
                    </a:rPr>
                    <a:t>  </a:t>
                  </a:r>
                  <a:r>
                    <a:rPr lang="zh-CN" altLang="en-US" sz="2400" dirty="0">
                      <a:solidFill>
                        <a:srgbClr val="0033CC"/>
                      </a:solidFill>
                      <a:latin typeface="黑体" panose="02010609060101010101" pitchFamily="2" charset="-122"/>
                      <a:ea typeface="黑体" panose="02010609060101010101" pitchFamily="2" charset="-122"/>
                    </a:rPr>
                    <a:t>嗜热嗜酸菌</a:t>
                  </a:r>
                  <a:r>
                    <a:rPr lang="zh-CN" altLang="en-US" sz="2400" dirty="0">
                      <a:latin typeface="黑体" panose="02010609060101010101" pitchFamily="2" charset="-122"/>
                      <a:ea typeface="黑体" panose="02010609060101010101" pitchFamily="2" charset="-122"/>
                    </a:rPr>
                    <a:t>：包括古生硫酸还原菌和极端嗜热菌</a:t>
                  </a:r>
                  <a:endParaRPr lang="zh-CN" altLang="en-US" sz="2400" dirty="0">
                    <a:latin typeface="黑体" panose="02010609060101010101" pitchFamily="2" charset="-122"/>
                    <a:ea typeface="黑体" panose="02010609060101010101" pitchFamily="2" charset="-122"/>
                  </a:endParaRPr>
                </a:p>
                <a:p>
                  <a:pPr indent="282575">
                    <a:lnSpc>
                      <a:spcPct val="130000"/>
                    </a:lnSpc>
                  </a:pPr>
                  <a:r>
                    <a:rPr lang="zh-CN" altLang="en-US" sz="2400" dirty="0">
                      <a:latin typeface="黑体" panose="02010609060101010101" pitchFamily="2" charset="-122"/>
                      <a:ea typeface="黑体" panose="02010609060101010101" pitchFamily="2" charset="-122"/>
                    </a:rPr>
                    <a:t>  </a:t>
                  </a:r>
                  <a:r>
                    <a:rPr lang="zh-CN" altLang="en-US" sz="2400" dirty="0">
                      <a:solidFill>
                        <a:srgbClr val="0033CC"/>
                      </a:solidFill>
                      <a:latin typeface="黑体" panose="02010609060101010101" pitchFamily="2" charset="-122"/>
                      <a:ea typeface="黑体" panose="02010609060101010101" pitchFamily="2" charset="-122"/>
                    </a:rPr>
                    <a:t>极端嗜盐菌</a:t>
                  </a:r>
                  <a:endParaRPr lang="en-US" altLang="zh-CN" sz="2400" dirty="0">
                    <a:solidFill>
                      <a:srgbClr val="0033CC"/>
                    </a:solidFill>
                    <a:latin typeface="黑体" panose="02010609060101010101" pitchFamily="2" charset="-122"/>
                    <a:ea typeface="黑体" panose="02010609060101010101" pitchFamily="2" charset="-122"/>
                  </a:endParaRPr>
                </a:p>
              </p:txBody>
            </p:sp>
            <p:sp>
              <p:nvSpPr>
                <p:cNvPr id="13325" name="Rectangle 7"/>
                <p:cNvSpPr/>
                <p:nvPr/>
              </p:nvSpPr>
              <p:spPr>
                <a:xfrm>
                  <a:off x="0" y="403"/>
                  <a:ext cx="1753" cy="1093"/>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a typeface="SimSun" panose="02010600030101010101" pitchFamily="2" charset="-122"/>
                  </a:endParaRPr>
                </a:p>
              </p:txBody>
            </p:sp>
          </p:grpSp>
          <p:grpSp>
            <p:nvGrpSpPr>
              <p:cNvPr id="13321" name="Group 8"/>
              <p:cNvGrpSpPr/>
              <p:nvPr/>
            </p:nvGrpSpPr>
            <p:grpSpPr>
              <a:xfrm>
                <a:off x="1753" y="403"/>
                <a:ext cx="1441" cy="1093"/>
                <a:chOff x="1753" y="403"/>
                <a:chExt cx="1441" cy="1093"/>
              </a:xfrm>
            </p:grpSpPr>
            <p:sp>
              <p:nvSpPr>
                <p:cNvPr id="13322" name="Rectangle 9"/>
                <p:cNvSpPr/>
                <p:nvPr/>
              </p:nvSpPr>
              <p:spPr>
                <a:xfrm>
                  <a:off x="1796" y="403"/>
                  <a:ext cx="1355" cy="1093"/>
                </a:xfrm>
                <a:prstGeom prst="rect">
                  <a:avLst/>
                </a:prstGeom>
                <a:noFill/>
                <a:ln w="9525">
                  <a:noFill/>
                </a:ln>
              </p:spPr>
              <p:txBody>
                <a:bodyPr/>
                <a:p>
                  <a:pPr indent="228600">
                    <a:lnSpc>
                      <a:spcPct val="130000"/>
                    </a:lnSpc>
                  </a:pPr>
                  <a:r>
                    <a:rPr lang="en-US" altLang="zh-CN" sz="2400" dirty="0">
                      <a:latin typeface="Times New Roman" panose="02020603050405020304" pitchFamily="18" charset="0"/>
                      <a:ea typeface="黑体" panose="02010609060101010101" pitchFamily="2" charset="-122"/>
                    </a:rPr>
                    <a:t>《</a:t>
                  </a:r>
                  <a:r>
                    <a:rPr lang="zh-CN" altLang="en-US" sz="2400" dirty="0">
                      <a:latin typeface="Times New Roman" panose="02020603050405020304" pitchFamily="18" charset="0"/>
                      <a:ea typeface="黑体" panose="02010609060101010101" pitchFamily="2" charset="-122"/>
                    </a:rPr>
                    <a:t>伯杰系统细菌手册</a:t>
                  </a:r>
                  <a:r>
                    <a:rPr lang="en-US" altLang="zh-CN" sz="2400" dirty="0">
                      <a:latin typeface="Times New Roman" panose="02020603050405020304" pitchFamily="18" charset="0"/>
                      <a:ea typeface="黑体" panose="02010609060101010101" pitchFamily="2" charset="-122"/>
                    </a:rPr>
                    <a:t>》</a:t>
                  </a:r>
                  <a:r>
                    <a:rPr lang="en-US" altLang="zh-CN" sz="1800" dirty="0">
                      <a:latin typeface="Times New Roman" panose="02020603050405020304" pitchFamily="18" charset="0"/>
                      <a:ea typeface="黑体" panose="02010609060101010101" pitchFamily="2" charset="-122"/>
                    </a:rPr>
                    <a:t>1984</a:t>
                  </a:r>
                  <a:r>
                    <a:rPr lang="zh-CN" altLang="en-US" sz="2400" dirty="0">
                      <a:latin typeface="Times New Roman" panose="02020603050405020304" pitchFamily="18" charset="0"/>
                      <a:ea typeface="黑体" panose="02010609060101010101" pitchFamily="2" charset="-122"/>
                    </a:rPr>
                    <a:t>，五大类群：</a:t>
                  </a:r>
                  <a:endParaRPr lang="zh-CN" altLang="en-US" sz="2400" dirty="0">
                    <a:latin typeface="Times New Roman" panose="02020603050405020304" pitchFamily="18" charset="0"/>
                    <a:ea typeface="黑体" panose="02010609060101010101" pitchFamily="2" charset="-122"/>
                  </a:endParaRPr>
                </a:p>
                <a:p>
                  <a:pPr indent="228600">
                    <a:lnSpc>
                      <a:spcPct val="130000"/>
                    </a:lnSpc>
                  </a:pPr>
                  <a:r>
                    <a:rPr lang="zh-CN" altLang="en-US" sz="2400" dirty="0">
                      <a:latin typeface="Times New Roman" panose="02020603050405020304" pitchFamily="18" charset="0"/>
                      <a:ea typeface="黑体" panose="02010609060101010101" pitchFamily="2" charset="-122"/>
                    </a:rPr>
                    <a:t>产甲烷古菌</a:t>
                  </a:r>
                  <a:endParaRPr lang="zh-CN" altLang="en-US" sz="2400" dirty="0">
                    <a:latin typeface="Times New Roman" panose="02020603050405020304" pitchFamily="18" charset="0"/>
                    <a:ea typeface="黑体" panose="02010609060101010101" pitchFamily="2" charset="-122"/>
                  </a:endParaRPr>
                </a:p>
                <a:p>
                  <a:pPr indent="228600">
                    <a:lnSpc>
                      <a:spcPct val="130000"/>
                    </a:lnSpc>
                  </a:pPr>
                  <a:r>
                    <a:rPr lang="zh-CN" altLang="en-US" sz="2400" dirty="0">
                      <a:latin typeface="Times New Roman" panose="02020603050405020304" pitchFamily="18" charset="0"/>
                      <a:ea typeface="黑体" panose="02010609060101010101" pitchFamily="2" charset="-122"/>
                    </a:rPr>
                    <a:t>古生硫酸还原菌</a:t>
                  </a:r>
                  <a:endParaRPr lang="zh-CN" altLang="en-US" sz="2400" dirty="0">
                    <a:latin typeface="Times New Roman" panose="02020603050405020304" pitchFamily="18" charset="0"/>
                    <a:ea typeface="黑体" panose="02010609060101010101" pitchFamily="2" charset="-122"/>
                  </a:endParaRPr>
                </a:p>
                <a:p>
                  <a:pPr indent="228600">
                    <a:lnSpc>
                      <a:spcPct val="130000"/>
                    </a:lnSpc>
                  </a:pPr>
                  <a:r>
                    <a:rPr lang="zh-CN" altLang="en-US" sz="2400" dirty="0">
                      <a:latin typeface="Times New Roman" panose="02020603050405020304" pitchFamily="18" charset="0"/>
                      <a:ea typeface="黑体" panose="02010609060101010101" pitchFamily="2" charset="-122"/>
                    </a:rPr>
                    <a:t>极端嗜盐菌</a:t>
                  </a:r>
                  <a:endParaRPr lang="zh-CN" altLang="en-US" sz="2400" dirty="0">
                    <a:latin typeface="Times New Roman" panose="02020603050405020304" pitchFamily="18" charset="0"/>
                    <a:ea typeface="黑体" panose="02010609060101010101" pitchFamily="2" charset="-122"/>
                  </a:endParaRPr>
                </a:p>
                <a:p>
                  <a:pPr indent="228600">
                    <a:lnSpc>
                      <a:spcPct val="130000"/>
                    </a:lnSpc>
                  </a:pPr>
                  <a:r>
                    <a:rPr lang="zh-CN" altLang="en-US" sz="2400" dirty="0">
                      <a:latin typeface="Times New Roman" panose="02020603050405020304" pitchFamily="18" charset="0"/>
                      <a:ea typeface="黑体" panose="02010609060101010101" pitchFamily="2" charset="-122"/>
                    </a:rPr>
                    <a:t>无细胞壁古生菌</a:t>
                  </a:r>
                  <a:endParaRPr lang="zh-CN" altLang="en-US" sz="2400" dirty="0">
                    <a:latin typeface="Times New Roman" panose="02020603050405020304" pitchFamily="18" charset="0"/>
                    <a:ea typeface="黑体" panose="02010609060101010101" pitchFamily="2" charset="-122"/>
                  </a:endParaRPr>
                </a:p>
                <a:p>
                  <a:pPr indent="228600">
                    <a:lnSpc>
                      <a:spcPct val="130000"/>
                    </a:lnSpc>
                  </a:pPr>
                  <a:r>
                    <a:rPr lang="zh-CN" altLang="en-US" sz="2400" dirty="0">
                      <a:latin typeface="Times New Roman" panose="02020603050405020304" pitchFamily="18" charset="0"/>
                      <a:ea typeface="黑体" panose="02010609060101010101" pitchFamily="2" charset="-122"/>
                    </a:rPr>
                    <a:t>极端嗜热硫代谢菌</a:t>
                  </a:r>
                  <a:endParaRPr lang="zh-CN" altLang="en-US" sz="2400" dirty="0">
                    <a:latin typeface="Times New Roman" panose="02020603050405020304" pitchFamily="18" charset="0"/>
                    <a:ea typeface="黑体" panose="02010609060101010101" pitchFamily="2" charset="-122"/>
                  </a:endParaRPr>
                </a:p>
              </p:txBody>
            </p:sp>
            <p:sp>
              <p:nvSpPr>
                <p:cNvPr id="13323" name="Rectangle 10"/>
                <p:cNvSpPr/>
                <p:nvPr/>
              </p:nvSpPr>
              <p:spPr>
                <a:xfrm>
                  <a:off x="1753" y="403"/>
                  <a:ext cx="1441" cy="1093"/>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a typeface="SimSun" panose="02010600030101010101" pitchFamily="2" charset="-122"/>
                  </a:endParaRPr>
                </a:p>
              </p:txBody>
            </p:sp>
          </p:grpSp>
        </p:grpSp>
        <p:sp>
          <p:nvSpPr>
            <p:cNvPr id="13319" name="Rectangle 11"/>
            <p:cNvSpPr/>
            <p:nvPr/>
          </p:nvSpPr>
          <p:spPr>
            <a:xfrm>
              <a:off x="-3" y="400"/>
              <a:ext cx="3200" cy="1099"/>
            </a:xfrm>
            <a:prstGeom prst="rect">
              <a:avLst/>
            </a:prstGeom>
            <a:noFill/>
            <a:ln w="9525"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a typeface="SimSun" panose="02010600030101010101" pitchFamily="2" charset="-122"/>
              </a:endParaRPr>
            </a:p>
          </p:txBody>
        </p:sp>
      </p:grpSp>
      <p:sp>
        <p:nvSpPr>
          <p:cNvPr id="13317" name="Text Box 20"/>
          <p:cNvSpPr txBox="1"/>
          <p:nvPr/>
        </p:nvSpPr>
        <p:spPr>
          <a:xfrm>
            <a:off x="395288" y="5373688"/>
            <a:ext cx="7129462" cy="830262"/>
          </a:xfrm>
          <a:prstGeom prst="rect">
            <a:avLst/>
          </a:prstGeom>
          <a:noFill/>
          <a:ln w="9525">
            <a:noFill/>
          </a:ln>
        </p:spPr>
        <p:txBody>
          <a:bodyPr>
            <a:spAutoFit/>
          </a:bodyPr>
          <a:p>
            <a:pPr>
              <a:spcBef>
                <a:spcPct val="50000"/>
              </a:spcBef>
            </a:pPr>
            <a:r>
              <a:rPr lang="en-US" altLang="zh-CN" sz="2400" dirty="0">
                <a:latin typeface="Times New Roman" panose="02020603050405020304" pitchFamily="18" charset="0"/>
                <a:ea typeface="黑体" panose="02010609060101010101" pitchFamily="2" charset="-122"/>
              </a:rPr>
              <a:t>2001</a:t>
            </a:r>
            <a:r>
              <a:rPr lang="zh-CN" altLang="en-US" sz="2400" dirty="0">
                <a:latin typeface="Times New Roman" panose="02020603050405020304" pitchFamily="18" charset="0"/>
                <a:ea typeface="黑体" panose="02010609060101010101" pitchFamily="2" charset="-122"/>
              </a:rPr>
              <a:t>年出版的</a:t>
            </a:r>
            <a:r>
              <a:rPr lang="en-US" altLang="zh-CN" sz="2400" dirty="0">
                <a:latin typeface="Times New Roman" panose="02020603050405020304" pitchFamily="18" charset="0"/>
                <a:ea typeface="黑体" panose="02010609060101010101" pitchFamily="2" charset="-122"/>
              </a:rPr>
              <a:t>《</a:t>
            </a:r>
            <a:r>
              <a:rPr lang="zh-CN" altLang="en-US" sz="2400" dirty="0">
                <a:latin typeface="Times New Roman" panose="02020603050405020304" pitchFamily="18" charset="0"/>
                <a:ea typeface="黑体" panose="02010609060101010101" pitchFamily="2" charset="-122"/>
              </a:rPr>
              <a:t>伯杰系统细菌手册</a:t>
            </a:r>
            <a:r>
              <a:rPr lang="en-US" altLang="zh-CN" sz="2400" dirty="0">
                <a:latin typeface="Times New Roman" panose="02020603050405020304" pitchFamily="18" charset="0"/>
                <a:ea typeface="黑体" panose="02010609060101010101" pitchFamily="2" charset="-122"/>
              </a:rPr>
              <a:t>》</a:t>
            </a:r>
            <a:r>
              <a:rPr lang="zh-CN" altLang="en-US" sz="2400" dirty="0">
                <a:latin typeface="Times New Roman" panose="02020603050405020304" pitchFamily="18" charset="0"/>
                <a:ea typeface="黑体" panose="02010609060101010101" pitchFamily="2" charset="-122"/>
              </a:rPr>
              <a:t>，将古菌域分类为</a:t>
            </a:r>
            <a:r>
              <a:rPr lang="zh-CN" altLang="en-US" sz="2400" dirty="0">
                <a:solidFill>
                  <a:srgbClr val="00B0F0"/>
                </a:solidFill>
                <a:latin typeface="Times New Roman" panose="02020603050405020304" pitchFamily="18" charset="0"/>
                <a:ea typeface="黑体" panose="02010609060101010101" pitchFamily="2" charset="-122"/>
              </a:rPr>
              <a:t>泉古生菌门</a:t>
            </a:r>
            <a:r>
              <a:rPr lang="zh-CN" altLang="en-US" sz="2400" dirty="0">
                <a:latin typeface="Times New Roman" panose="02020603050405020304" pitchFamily="18" charset="0"/>
                <a:ea typeface="黑体" panose="02010609060101010101" pitchFamily="2" charset="-122"/>
              </a:rPr>
              <a:t>和</a:t>
            </a:r>
            <a:r>
              <a:rPr lang="zh-CN" altLang="en-US" sz="2400" dirty="0">
                <a:solidFill>
                  <a:srgbClr val="00B0F0"/>
                </a:solidFill>
                <a:latin typeface="Times New Roman" panose="02020603050405020304" pitchFamily="18" charset="0"/>
                <a:ea typeface="黑体" panose="02010609060101010101" pitchFamily="2" charset="-122"/>
              </a:rPr>
              <a:t>广古生菌门</a:t>
            </a:r>
            <a:r>
              <a:rPr lang="zh-CN" altLang="en-US" sz="2400" dirty="0">
                <a:latin typeface="Times New Roman" panose="02020603050405020304" pitchFamily="18" charset="0"/>
                <a:ea typeface="黑体" panose="02010609060101010101" pitchFamily="2" charset="-122"/>
              </a:rPr>
              <a:t>。</a:t>
            </a:r>
            <a:endParaRPr lang="zh-CN" altLang="en-US" sz="2400" dirty="0">
              <a:latin typeface="Times New Roman" panose="02020603050405020304" pitchFamily="18" charset="0"/>
              <a:ea typeface="黑体" panose="0201060906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Text Box 2"/>
          <p:cNvSpPr txBox="1"/>
          <p:nvPr/>
        </p:nvSpPr>
        <p:spPr>
          <a:xfrm>
            <a:off x="827088" y="1557338"/>
            <a:ext cx="7632700" cy="3549650"/>
          </a:xfrm>
          <a:prstGeom prst="rect">
            <a:avLst/>
          </a:prstGeom>
          <a:noFill/>
          <a:ln w="57150">
            <a:noFill/>
          </a:ln>
        </p:spPr>
        <p:txBody>
          <a:bodyPr>
            <a:spAutoFit/>
          </a:bodyPr>
          <a:p>
            <a:pPr>
              <a:lnSpc>
                <a:spcPct val="135000"/>
              </a:lnSpc>
            </a:pPr>
            <a:r>
              <a:rPr lang="zh-CN" altLang="en-US" sz="2800" b="1" dirty="0">
                <a:solidFill>
                  <a:srgbClr val="FF3300"/>
                </a:solidFill>
                <a:latin typeface="SimSun" panose="02010600030101010101" pitchFamily="2" charset="-122"/>
                <a:ea typeface="SimSun" panose="02010600030101010101" pitchFamily="2" charset="-122"/>
              </a:rPr>
              <a:t>液体培养时的特征：</a:t>
            </a:r>
            <a:endParaRPr lang="zh-CN" altLang="en-US" sz="2800" b="1" dirty="0">
              <a:solidFill>
                <a:srgbClr val="FF3300"/>
              </a:solidFill>
              <a:latin typeface="SimSun" panose="02010600030101010101" pitchFamily="2" charset="-122"/>
              <a:ea typeface="SimSun" panose="02010600030101010101" pitchFamily="2" charset="-122"/>
            </a:endParaRPr>
          </a:p>
          <a:p>
            <a:pPr>
              <a:lnSpc>
                <a:spcPct val="135000"/>
              </a:lnSpc>
            </a:pPr>
            <a:r>
              <a:rPr lang="zh-CN" altLang="en-US" sz="2800" b="1" dirty="0">
                <a:latin typeface="SimSun" panose="02010600030101010101" pitchFamily="2" charset="-122"/>
                <a:ea typeface="SimSun" panose="02010600030101010101" pitchFamily="2" charset="-122"/>
              </a:rPr>
              <a:t>  如果是静止培养，霉菌往往在表面上生长，液面上形成菌膜。</a:t>
            </a:r>
            <a:endParaRPr lang="zh-CN" altLang="en-US" sz="2800" b="1" dirty="0">
              <a:latin typeface="SimSun" panose="02010600030101010101" pitchFamily="2" charset="-122"/>
              <a:ea typeface="SimSun" panose="02010600030101010101" pitchFamily="2" charset="-122"/>
            </a:endParaRPr>
          </a:p>
          <a:p>
            <a:pPr>
              <a:lnSpc>
                <a:spcPct val="135000"/>
              </a:lnSpc>
            </a:pPr>
            <a:r>
              <a:rPr lang="zh-CN" altLang="en-US" sz="2800" b="1" dirty="0">
                <a:latin typeface="SimSun" panose="02010600030101010101" pitchFamily="2" charset="-122"/>
                <a:ea typeface="SimSun" panose="02010600030101010101" pitchFamily="2" charset="-122"/>
              </a:rPr>
              <a:t>  如果是震荡培养，菌丝有时相互缠绕在一起形成菌丝球，菌丝球可能均匀地悬浮在培养液中或沉于培养液底部。</a:t>
            </a:r>
            <a:endParaRPr lang="zh-CN" altLang="en-US" sz="2800" b="1" dirty="0">
              <a:latin typeface="SimSun" panose="02010600030101010101" pitchFamily="2" charset="-122"/>
              <a:ea typeface="SimSun" panose="02010600030101010101" pitchFamily="2"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9"/>
          <p:cNvSpPr/>
          <p:nvPr/>
        </p:nvSpPr>
        <p:spPr>
          <a:xfrm>
            <a:off x="971550" y="1649413"/>
            <a:ext cx="2838450" cy="457200"/>
          </a:xfrm>
          <a:prstGeom prst="rect">
            <a:avLst/>
          </a:prstGeom>
          <a:noFill/>
          <a:ln w="9525">
            <a:noFill/>
          </a:ln>
        </p:spPr>
        <p:txBody>
          <a:bodyPr wrap="none">
            <a:spAutoFit/>
          </a:bodyPr>
          <a:p>
            <a:pPr eaLnBrk="0" hangingPunct="0"/>
            <a:r>
              <a:rPr lang="en-US" altLang="zh-CN" sz="2400" b="1" dirty="0">
                <a:latin typeface="Times New Roman" panose="02020603050405020304" pitchFamily="18" charset="0"/>
                <a:ea typeface="SimSun" panose="02010600030101010101" pitchFamily="2" charset="-122"/>
              </a:rPr>
              <a:t>(</a:t>
            </a:r>
            <a:r>
              <a:rPr lang="zh-CN" altLang="en-US" sz="2400" b="1" dirty="0">
                <a:latin typeface="Times New Roman" panose="02020603050405020304" pitchFamily="18" charset="0"/>
                <a:ea typeface="SimSun" panose="02010600030101010101" pitchFamily="2" charset="-122"/>
              </a:rPr>
              <a:t>四</a:t>
            </a:r>
            <a:r>
              <a:rPr lang="en-US" altLang="zh-CN" sz="2400" b="1" dirty="0">
                <a:latin typeface="Times New Roman" panose="02020603050405020304" pitchFamily="18" charset="0"/>
                <a:ea typeface="SimSun" panose="02010600030101010101" pitchFamily="2" charset="-122"/>
              </a:rPr>
              <a:t>)</a:t>
            </a:r>
            <a:r>
              <a:rPr lang="zh-CN" altLang="en-US" sz="2400" b="1" dirty="0">
                <a:latin typeface="Times New Roman" panose="02020603050405020304" pitchFamily="18" charset="0"/>
                <a:ea typeface="SimSun" panose="02010600030101010101" pitchFamily="2" charset="-122"/>
              </a:rPr>
              <a:t>、霉菌的代表属</a:t>
            </a:r>
            <a:endParaRPr lang="zh-CN" altLang="en-US" sz="2400" b="1" dirty="0">
              <a:latin typeface="Times New Roman" panose="02020603050405020304" pitchFamily="18" charset="0"/>
              <a:ea typeface="SimSun" panose="02010600030101010101" pitchFamily="2" charset="-122"/>
            </a:endParaRPr>
          </a:p>
        </p:txBody>
      </p:sp>
      <p:sp>
        <p:nvSpPr>
          <p:cNvPr id="64515" name="Rectangle 11"/>
          <p:cNvSpPr/>
          <p:nvPr/>
        </p:nvSpPr>
        <p:spPr>
          <a:xfrm>
            <a:off x="1116013" y="2205038"/>
            <a:ext cx="2997200" cy="457200"/>
          </a:xfrm>
          <a:prstGeom prst="rect">
            <a:avLst/>
          </a:prstGeom>
          <a:noFill/>
          <a:ln w="9525">
            <a:noFill/>
          </a:ln>
        </p:spPr>
        <p:txBody>
          <a:bodyPr>
            <a:spAutoFit/>
          </a:bodyPr>
          <a:p>
            <a:pPr eaLnBrk="0" hangingPunct="0"/>
            <a:r>
              <a:rPr lang="en-US" altLang="zh-CN" sz="2400" b="1" dirty="0">
                <a:solidFill>
                  <a:srgbClr val="0000FF"/>
                </a:solidFill>
                <a:latin typeface="SimSun" panose="02010600030101010101" pitchFamily="2" charset="-122"/>
                <a:ea typeface="SimSun" panose="02010600030101010101" pitchFamily="2" charset="-122"/>
              </a:rPr>
              <a:t>1</a:t>
            </a:r>
            <a:r>
              <a:rPr lang="zh-CN" altLang="en-US" sz="2400" b="1" dirty="0">
                <a:solidFill>
                  <a:srgbClr val="0000FF"/>
                </a:solidFill>
                <a:latin typeface="SimSun" panose="02010600030101010101" pitchFamily="2" charset="-122"/>
                <a:ea typeface="SimSun" panose="02010600030101010101" pitchFamily="2" charset="-122"/>
              </a:rPr>
              <a:t>、毛霉</a:t>
            </a:r>
            <a:endParaRPr lang="zh-CN" altLang="en-US" sz="2400" dirty="0">
              <a:solidFill>
                <a:schemeClr val="tx2"/>
              </a:solidFill>
              <a:latin typeface="SimSun" panose="02010600030101010101" pitchFamily="2" charset="-122"/>
              <a:ea typeface="SimSun" panose="02010600030101010101" pitchFamily="2" charset="-122"/>
            </a:endParaRPr>
          </a:p>
        </p:txBody>
      </p:sp>
      <p:sp>
        <p:nvSpPr>
          <p:cNvPr id="129036" name="Text Box 12"/>
          <p:cNvSpPr txBox="1"/>
          <p:nvPr/>
        </p:nvSpPr>
        <p:spPr>
          <a:xfrm>
            <a:off x="4789488" y="4724400"/>
            <a:ext cx="3886200" cy="822325"/>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2</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繁殖：</a:t>
            </a:r>
            <a:r>
              <a:rPr lang="zh-CN" altLang="en-US" sz="2400" b="1" dirty="0">
                <a:latin typeface="Times New Roman" panose="02020603050405020304" pitchFamily="18" charset="0"/>
                <a:ea typeface="_x000B__x000C_"/>
              </a:rPr>
              <a:t>孢囊孢子、厚垣孢子、接合孢子。</a:t>
            </a:r>
            <a:endParaRPr lang="zh-CN" altLang="en-US" sz="2400" b="1" dirty="0">
              <a:solidFill>
                <a:srgbClr val="0000FF"/>
              </a:solidFill>
              <a:latin typeface="Times New Roman" panose="02020603050405020304" pitchFamily="18" charset="0"/>
              <a:ea typeface="SimSun" panose="02010600030101010101" pitchFamily="2" charset="-122"/>
            </a:endParaRPr>
          </a:p>
        </p:txBody>
      </p:sp>
      <p:pic>
        <p:nvPicPr>
          <p:cNvPr id="64517" name="Picture 13" descr="孢子囊"/>
          <p:cNvPicPr>
            <a:picLocks noChangeAspect="1"/>
          </p:cNvPicPr>
          <p:nvPr/>
        </p:nvPicPr>
        <p:blipFill>
          <a:blip r:embed="rId1"/>
          <a:stretch>
            <a:fillRect/>
          </a:stretch>
        </p:blipFill>
        <p:spPr>
          <a:xfrm>
            <a:off x="1143000" y="2819400"/>
            <a:ext cx="3159125" cy="3429000"/>
          </a:xfrm>
          <a:prstGeom prst="rect">
            <a:avLst/>
          </a:prstGeom>
          <a:noFill/>
          <a:ln w="28575" cap="flat" cmpd="sng">
            <a:solidFill>
              <a:srgbClr val="FF0000"/>
            </a:solidFill>
            <a:prstDash val="solid"/>
            <a:miter/>
            <a:headEnd type="none" w="med" len="med"/>
            <a:tailEnd type="none" w="med" len="med"/>
          </a:ln>
        </p:spPr>
      </p:pic>
      <p:sp>
        <p:nvSpPr>
          <p:cNvPr id="64518" name="Rectangle 14"/>
          <p:cNvSpPr/>
          <p:nvPr/>
        </p:nvSpPr>
        <p:spPr>
          <a:xfrm>
            <a:off x="4787900" y="3789363"/>
            <a:ext cx="3956050" cy="822325"/>
          </a:xfrm>
          <a:prstGeom prst="rect">
            <a:avLst/>
          </a:prstGeom>
          <a:noFill/>
          <a:ln w="9525">
            <a:noFill/>
          </a:ln>
        </p:spPr>
        <p:txBody>
          <a:bodyPr>
            <a:spAutoFit/>
          </a:bodyPr>
          <a:p>
            <a:pPr eaLnBrk="0" hangingPunct="0"/>
            <a:r>
              <a:rPr lang="en-US" altLang="zh-CN" sz="2400" b="1" dirty="0">
                <a:solidFill>
                  <a:srgbClr val="0000FF"/>
                </a:solidFill>
                <a:latin typeface="Times New Roman" panose="02020603050405020304" pitchFamily="18" charset="0"/>
                <a:ea typeface="_x000B__x000C_"/>
              </a:rPr>
              <a:t>1</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形态特征：</a:t>
            </a:r>
            <a:r>
              <a:rPr lang="zh-CN" altLang="en-US" sz="2400" b="1" dirty="0">
                <a:latin typeface="Times New Roman" panose="02020603050405020304" pitchFamily="18" charset="0"/>
                <a:ea typeface="_x000B__x000C_"/>
              </a:rPr>
              <a:t>菌丝发达，白色无隔多核。</a:t>
            </a:r>
            <a:endParaRPr lang="zh-CN" altLang="en-US" sz="2400" b="1" dirty="0">
              <a:latin typeface="Times New Roman" panose="02020603050405020304" pitchFamily="18" charset="0"/>
              <a:ea typeface="_x000B__x000C_"/>
            </a:endParaRPr>
          </a:p>
        </p:txBody>
      </p:sp>
      <p:sp>
        <p:nvSpPr>
          <p:cNvPr id="129039" name="Text Box 15"/>
          <p:cNvSpPr txBox="1"/>
          <p:nvPr/>
        </p:nvSpPr>
        <p:spPr>
          <a:xfrm>
            <a:off x="4787900" y="5661025"/>
            <a:ext cx="3886200" cy="457200"/>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3</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应用：</a:t>
            </a:r>
            <a:r>
              <a:rPr lang="zh-CN" altLang="en-US" sz="2400" b="1" dirty="0">
                <a:latin typeface="Times New Roman" panose="02020603050405020304" pitchFamily="18" charset="0"/>
                <a:ea typeface="_x000B__x000C_"/>
              </a:rPr>
              <a:t>腐乳：蛋白酶</a:t>
            </a:r>
            <a:endParaRPr lang="zh-CN" altLang="en-US" sz="2400" b="1" dirty="0">
              <a:solidFill>
                <a:srgbClr val="0000FF"/>
              </a:solidFill>
              <a:latin typeface="Times New Roman" panose="02020603050405020304" pitchFamily="18" charset="0"/>
              <a:ea typeface="SimSun" panose="02010600030101010101" pitchFamily="2" charset="-122"/>
            </a:endParaRPr>
          </a:p>
        </p:txBody>
      </p:sp>
      <p:pic>
        <p:nvPicPr>
          <p:cNvPr id="64520" name="Picture 3"/>
          <p:cNvPicPr>
            <a:picLocks noChangeAspect="1"/>
          </p:cNvPicPr>
          <p:nvPr/>
        </p:nvPicPr>
        <p:blipFill>
          <a:blip r:embed="rId2"/>
          <a:stretch>
            <a:fillRect/>
          </a:stretch>
        </p:blipFill>
        <p:spPr>
          <a:xfrm>
            <a:off x="4572000" y="0"/>
            <a:ext cx="4572000" cy="3548063"/>
          </a:xfrm>
          <a:prstGeom prst="rect">
            <a:avLst/>
          </a:prstGeom>
          <a:solidFill>
            <a:srgbClr val="CCFFFF"/>
          </a:solid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29036">
                                            <p:txEl>
                                              <p:charRg st="0" end="22"/>
                                            </p:txEl>
                                          </p:spTgt>
                                        </p:tgtEl>
                                        <p:attrNameLst>
                                          <p:attrName>style.visibility</p:attrName>
                                        </p:attrNameLst>
                                      </p:cBhvr>
                                      <p:to>
                                        <p:strVal val="visible"/>
                                      </p:to>
                                    </p:set>
                                    <p:animEffect transition="in" filter="slide(fromTop)">
                                      <p:cBhvr>
                                        <p:cTn id="7" dur="500"/>
                                        <p:tgtEl>
                                          <p:spTgt spid="129036">
                                            <p:txEl>
                                              <p:charRg st="0" end="22"/>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29039">
                                            <p:txEl>
                                              <p:charRg st="0" end="13"/>
                                            </p:txEl>
                                          </p:spTgt>
                                        </p:tgtEl>
                                        <p:attrNameLst>
                                          <p:attrName>style.visibility</p:attrName>
                                        </p:attrNameLst>
                                      </p:cBhvr>
                                      <p:to>
                                        <p:strVal val="visible"/>
                                      </p:to>
                                    </p:set>
                                    <p:animEffect transition="in" filter="slide(fromTop)">
                                      <p:cBhvr>
                                        <p:cTn id="12" dur="500"/>
                                        <p:tgtEl>
                                          <p:spTgt spid="129039">
                                            <p:txEl>
                                              <p:charRg st="0" end="13"/>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6" grpId="0" build="p"/>
      <p:bldP spid="129039"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13"/>
          <p:cNvSpPr/>
          <p:nvPr/>
        </p:nvSpPr>
        <p:spPr>
          <a:xfrm>
            <a:off x="1187450" y="1773238"/>
            <a:ext cx="1655763" cy="457200"/>
          </a:xfrm>
          <a:prstGeom prst="rect">
            <a:avLst/>
          </a:prstGeom>
          <a:noFill/>
          <a:ln w="9525">
            <a:noFill/>
          </a:ln>
        </p:spPr>
        <p:txBody>
          <a:bodyPr>
            <a:spAutoFit/>
          </a:bodyPr>
          <a:p>
            <a:pPr eaLnBrk="0" hangingPunct="0"/>
            <a:r>
              <a:rPr lang="en-US" altLang="zh-CN" sz="2400" b="1" dirty="0">
                <a:solidFill>
                  <a:srgbClr val="0000FF"/>
                </a:solidFill>
                <a:latin typeface="SimSun" panose="02010600030101010101" pitchFamily="2" charset="-122"/>
                <a:ea typeface="SimSun" panose="02010600030101010101" pitchFamily="2" charset="-122"/>
              </a:rPr>
              <a:t>2</a:t>
            </a:r>
            <a:r>
              <a:rPr lang="zh-CN" altLang="en-US" sz="2400" b="1" dirty="0">
                <a:solidFill>
                  <a:srgbClr val="0000FF"/>
                </a:solidFill>
                <a:latin typeface="SimSun" panose="02010600030101010101" pitchFamily="2" charset="-122"/>
                <a:ea typeface="SimSun" panose="02010600030101010101" pitchFamily="2" charset="-122"/>
              </a:rPr>
              <a:t>、根霉</a:t>
            </a:r>
            <a:endParaRPr lang="zh-CN" altLang="en-US" sz="2400" dirty="0">
              <a:solidFill>
                <a:schemeClr val="tx2"/>
              </a:solidFill>
              <a:latin typeface="SimSun" panose="02010600030101010101" pitchFamily="2" charset="-122"/>
              <a:ea typeface="SimSun" panose="02010600030101010101" pitchFamily="2" charset="-122"/>
            </a:endParaRPr>
          </a:p>
        </p:txBody>
      </p:sp>
      <p:pic>
        <p:nvPicPr>
          <p:cNvPr id="65539" name="Picture 14" descr="匍匐枝和假根"/>
          <p:cNvPicPr>
            <a:picLocks noChangeAspect="1"/>
          </p:cNvPicPr>
          <p:nvPr/>
        </p:nvPicPr>
        <p:blipFill>
          <a:blip r:embed="rId1"/>
          <a:stretch>
            <a:fillRect/>
          </a:stretch>
        </p:blipFill>
        <p:spPr>
          <a:xfrm>
            <a:off x="1042988" y="2946400"/>
            <a:ext cx="3271837" cy="3254375"/>
          </a:xfrm>
          <a:prstGeom prst="rect">
            <a:avLst/>
          </a:prstGeom>
          <a:noFill/>
          <a:ln w="28575" cap="flat" cmpd="sng">
            <a:solidFill>
              <a:srgbClr val="FF0000"/>
            </a:solidFill>
            <a:prstDash val="solid"/>
            <a:miter/>
            <a:headEnd type="none" w="med" len="med"/>
            <a:tailEnd type="none" w="med" len="med"/>
          </a:ln>
        </p:spPr>
      </p:pic>
      <p:sp>
        <p:nvSpPr>
          <p:cNvPr id="130066" name="Text Box 18"/>
          <p:cNvSpPr txBox="1"/>
          <p:nvPr/>
        </p:nvSpPr>
        <p:spPr>
          <a:xfrm>
            <a:off x="4572000" y="5013325"/>
            <a:ext cx="3886200" cy="822325"/>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2</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繁殖：</a:t>
            </a:r>
            <a:r>
              <a:rPr lang="zh-CN" altLang="en-US" sz="2400" b="1" dirty="0">
                <a:latin typeface="Times New Roman" panose="02020603050405020304" pitchFamily="18" charset="0"/>
                <a:ea typeface="_x000B__x000C_"/>
              </a:rPr>
              <a:t>孢囊孢子、厚垣孢子、接合孢子。</a:t>
            </a:r>
            <a:endParaRPr lang="zh-CN" altLang="en-US" sz="2400" b="1" dirty="0">
              <a:solidFill>
                <a:srgbClr val="0000FF"/>
              </a:solidFill>
              <a:latin typeface="Times New Roman" panose="02020603050405020304" pitchFamily="18" charset="0"/>
              <a:ea typeface="SimSun" panose="02010600030101010101" pitchFamily="2" charset="-122"/>
            </a:endParaRPr>
          </a:p>
        </p:txBody>
      </p:sp>
      <p:sp>
        <p:nvSpPr>
          <p:cNvPr id="65541" name="Rectangle 19"/>
          <p:cNvSpPr/>
          <p:nvPr/>
        </p:nvSpPr>
        <p:spPr>
          <a:xfrm>
            <a:off x="4643438" y="4005263"/>
            <a:ext cx="3956050" cy="822325"/>
          </a:xfrm>
          <a:prstGeom prst="rect">
            <a:avLst/>
          </a:prstGeom>
          <a:noFill/>
          <a:ln w="9525">
            <a:noFill/>
          </a:ln>
        </p:spPr>
        <p:txBody>
          <a:bodyPr>
            <a:spAutoFit/>
          </a:bodyPr>
          <a:p>
            <a:pPr eaLnBrk="0" hangingPunct="0"/>
            <a:r>
              <a:rPr lang="en-US" altLang="zh-CN" sz="2400" b="1" dirty="0">
                <a:solidFill>
                  <a:srgbClr val="0000FF"/>
                </a:solidFill>
                <a:latin typeface="Times New Roman" panose="02020603050405020304" pitchFamily="18" charset="0"/>
                <a:ea typeface="_x000B__x000C_"/>
              </a:rPr>
              <a:t>1</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形态特征：</a:t>
            </a:r>
            <a:r>
              <a:rPr lang="zh-CN" altLang="en-US" sz="2400" b="1" dirty="0">
                <a:latin typeface="Times New Roman" panose="02020603050405020304" pitchFamily="18" charset="0"/>
                <a:ea typeface="_x000B__x000C_"/>
              </a:rPr>
              <a:t>菌丝发达。具假根和匍匐菌丝。</a:t>
            </a:r>
            <a:endParaRPr lang="zh-CN" altLang="en-US" sz="2000" b="1" dirty="0">
              <a:latin typeface="Times New Roman" panose="02020603050405020304" pitchFamily="18" charset="0"/>
              <a:ea typeface="_x000B__x000C_"/>
            </a:endParaRPr>
          </a:p>
        </p:txBody>
      </p:sp>
      <p:sp>
        <p:nvSpPr>
          <p:cNvPr id="130068" name="Text Box 20"/>
          <p:cNvSpPr txBox="1"/>
          <p:nvPr/>
        </p:nvSpPr>
        <p:spPr>
          <a:xfrm>
            <a:off x="4572000" y="5805488"/>
            <a:ext cx="4103688" cy="457200"/>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3</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应用：</a:t>
            </a:r>
            <a:r>
              <a:rPr lang="zh-CN" altLang="en-US" sz="2400" b="1" dirty="0">
                <a:latin typeface="Times New Roman" panose="02020603050405020304" pitchFamily="18" charset="0"/>
                <a:ea typeface="_x000B__x000C_"/>
              </a:rPr>
              <a:t>糖化菌（淀粉酶）</a:t>
            </a:r>
            <a:endParaRPr lang="zh-CN" altLang="en-US" sz="2400" b="1" dirty="0">
              <a:solidFill>
                <a:srgbClr val="0000FF"/>
              </a:solidFill>
              <a:latin typeface="Times New Roman" panose="02020603050405020304" pitchFamily="18" charset="0"/>
              <a:ea typeface="SimSun" panose="02010600030101010101" pitchFamily="2" charset="-122"/>
            </a:endParaRPr>
          </a:p>
        </p:txBody>
      </p:sp>
      <p:pic>
        <p:nvPicPr>
          <p:cNvPr id="65543" name="Picture 21"/>
          <p:cNvPicPr>
            <a:picLocks noChangeAspect="1"/>
          </p:cNvPicPr>
          <p:nvPr/>
        </p:nvPicPr>
        <p:blipFill>
          <a:blip r:embed="rId2"/>
          <a:stretch>
            <a:fillRect/>
          </a:stretch>
        </p:blipFill>
        <p:spPr>
          <a:xfrm>
            <a:off x="4356100" y="0"/>
            <a:ext cx="4787900" cy="3810000"/>
          </a:xfrm>
          <a:prstGeom prst="rect">
            <a:avLst/>
          </a:prstGeom>
          <a:solidFill>
            <a:srgbClr val="CCFFFF"/>
          </a:solidFill>
          <a:ln w="9525" cap="flat" cmpd="sng">
            <a:solidFill>
              <a:srgbClr val="000080"/>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30066">
                                            <p:txEl>
                                              <p:charRg st="0" end="22"/>
                                            </p:txEl>
                                          </p:spTgt>
                                        </p:tgtEl>
                                        <p:attrNameLst>
                                          <p:attrName>style.visibility</p:attrName>
                                        </p:attrNameLst>
                                      </p:cBhvr>
                                      <p:to>
                                        <p:strVal val="visible"/>
                                      </p:to>
                                    </p:set>
                                    <p:animEffect transition="in" filter="slide(fromTop)">
                                      <p:cBhvr>
                                        <p:cTn id="7" dur="500"/>
                                        <p:tgtEl>
                                          <p:spTgt spid="130066">
                                            <p:txEl>
                                              <p:charRg st="0" end="22"/>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30068">
                                            <p:txEl>
                                              <p:charRg st="0" end="15"/>
                                            </p:txEl>
                                          </p:spTgt>
                                        </p:tgtEl>
                                        <p:attrNameLst>
                                          <p:attrName>style.visibility</p:attrName>
                                        </p:attrNameLst>
                                      </p:cBhvr>
                                      <p:to>
                                        <p:strVal val="visible"/>
                                      </p:to>
                                    </p:set>
                                    <p:animEffect transition="in" filter="slide(fromTop)">
                                      <p:cBhvr>
                                        <p:cTn id="12" dur="500"/>
                                        <p:tgtEl>
                                          <p:spTgt spid="130068">
                                            <p:txEl>
                                              <p:charRg st="0" end="15"/>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66" grpId="0" build="p"/>
      <p:bldP spid="130068"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9"/>
          <p:cNvSpPr/>
          <p:nvPr/>
        </p:nvSpPr>
        <p:spPr>
          <a:xfrm>
            <a:off x="1258888" y="1773238"/>
            <a:ext cx="1727200" cy="457200"/>
          </a:xfrm>
          <a:prstGeom prst="rect">
            <a:avLst/>
          </a:prstGeom>
          <a:noFill/>
          <a:ln w="9525">
            <a:noFill/>
          </a:ln>
        </p:spPr>
        <p:txBody>
          <a:bodyPr>
            <a:spAutoFit/>
          </a:bodyPr>
          <a:p>
            <a:pPr eaLnBrk="0" hangingPunct="0"/>
            <a:r>
              <a:rPr lang="en-US" altLang="zh-CN" sz="2400" b="1" dirty="0">
                <a:solidFill>
                  <a:srgbClr val="0000FF"/>
                </a:solidFill>
                <a:latin typeface="SimSun" panose="02010600030101010101" pitchFamily="2" charset="-122"/>
                <a:ea typeface="SimSun" panose="02010600030101010101" pitchFamily="2" charset="-122"/>
              </a:rPr>
              <a:t>3</a:t>
            </a:r>
            <a:r>
              <a:rPr lang="zh-CN" altLang="en-US" sz="2400" b="1" dirty="0">
                <a:solidFill>
                  <a:srgbClr val="0000FF"/>
                </a:solidFill>
                <a:latin typeface="SimSun" panose="02010600030101010101" pitchFamily="2" charset="-122"/>
                <a:ea typeface="SimSun" panose="02010600030101010101" pitchFamily="2" charset="-122"/>
              </a:rPr>
              <a:t>、曲霉</a:t>
            </a:r>
            <a:endParaRPr lang="zh-CN" altLang="en-US" sz="2400" dirty="0">
              <a:solidFill>
                <a:schemeClr val="tx2"/>
              </a:solidFill>
              <a:latin typeface="SimSun" panose="02010600030101010101" pitchFamily="2" charset="-122"/>
              <a:ea typeface="SimSun" panose="02010600030101010101" pitchFamily="2" charset="-122"/>
            </a:endParaRPr>
          </a:p>
        </p:txBody>
      </p:sp>
      <p:pic>
        <p:nvPicPr>
          <p:cNvPr id="66563" name="Picture 12" descr="曲霉属"/>
          <p:cNvPicPr>
            <a:picLocks noChangeAspect="1"/>
          </p:cNvPicPr>
          <p:nvPr/>
        </p:nvPicPr>
        <p:blipFill>
          <a:blip r:embed="rId1"/>
          <a:stretch>
            <a:fillRect/>
          </a:stretch>
        </p:blipFill>
        <p:spPr>
          <a:xfrm>
            <a:off x="900113" y="2781300"/>
            <a:ext cx="2705100" cy="3390900"/>
          </a:xfrm>
          <a:prstGeom prst="rect">
            <a:avLst/>
          </a:prstGeom>
          <a:noFill/>
          <a:ln w="28575" cap="flat" cmpd="sng">
            <a:solidFill>
              <a:srgbClr val="66FF33"/>
            </a:solidFill>
            <a:prstDash val="solid"/>
            <a:miter/>
            <a:headEnd type="none" w="med" len="med"/>
            <a:tailEnd type="none" w="med" len="med"/>
          </a:ln>
        </p:spPr>
      </p:pic>
      <p:sp>
        <p:nvSpPr>
          <p:cNvPr id="108557" name="Text Box 13"/>
          <p:cNvSpPr txBox="1"/>
          <p:nvPr/>
        </p:nvSpPr>
        <p:spPr>
          <a:xfrm>
            <a:off x="3851275" y="4916488"/>
            <a:ext cx="3886200" cy="457200"/>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2</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繁殖：</a:t>
            </a:r>
            <a:r>
              <a:rPr lang="zh-CN" altLang="en-US" sz="2400" b="1" dirty="0">
                <a:latin typeface="Times New Roman" panose="02020603050405020304" pitchFamily="18" charset="0"/>
                <a:ea typeface="_x000B__x000C_"/>
              </a:rPr>
              <a:t>分生孢子</a:t>
            </a:r>
            <a:endParaRPr lang="zh-CN" altLang="en-US" sz="2400" b="1" dirty="0">
              <a:solidFill>
                <a:srgbClr val="0000FF"/>
              </a:solidFill>
              <a:latin typeface="Times New Roman" panose="02020603050405020304" pitchFamily="18" charset="0"/>
              <a:ea typeface="SimSun" panose="02010600030101010101" pitchFamily="2" charset="-122"/>
            </a:endParaRPr>
          </a:p>
        </p:txBody>
      </p:sp>
      <p:sp>
        <p:nvSpPr>
          <p:cNvPr id="66565" name="Rectangle 14"/>
          <p:cNvSpPr/>
          <p:nvPr/>
        </p:nvSpPr>
        <p:spPr>
          <a:xfrm>
            <a:off x="3851275" y="3975100"/>
            <a:ext cx="4608513" cy="822325"/>
          </a:xfrm>
          <a:prstGeom prst="rect">
            <a:avLst/>
          </a:prstGeom>
          <a:noFill/>
          <a:ln w="9525">
            <a:noFill/>
          </a:ln>
        </p:spPr>
        <p:txBody>
          <a:bodyPr>
            <a:spAutoFit/>
          </a:bodyPr>
          <a:p>
            <a:pPr eaLnBrk="0" hangingPunct="0"/>
            <a:r>
              <a:rPr lang="en-US" altLang="zh-CN" sz="2400" b="1" dirty="0">
                <a:solidFill>
                  <a:srgbClr val="0000FF"/>
                </a:solidFill>
                <a:latin typeface="Times New Roman" panose="02020603050405020304" pitchFamily="18" charset="0"/>
                <a:ea typeface="_x000B__x000C_"/>
              </a:rPr>
              <a:t>1</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形态特征：</a:t>
            </a:r>
            <a:r>
              <a:rPr lang="zh-CN" altLang="en-US" sz="2400" b="1" dirty="0">
                <a:latin typeface="Times New Roman" panose="02020603050405020304" pitchFamily="18" charset="0"/>
                <a:ea typeface="_x000B__x000C_"/>
              </a:rPr>
              <a:t>菌丝有隔，具足细胞、分生孢子梗及膨大顶囊。</a:t>
            </a:r>
            <a:endParaRPr lang="zh-CN" altLang="en-US" sz="2000" b="1" dirty="0">
              <a:latin typeface="Times New Roman" panose="02020603050405020304" pitchFamily="18" charset="0"/>
              <a:ea typeface="_x000B__x000C_"/>
            </a:endParaRPr>
          </a:p>
        </p:txBody>
      </p:sp>
      <p:sp>
        <p:nvSpPr>
          <p:cNvPr id="108559" name="Text Box 15"/>
          <p:cNvSpPr txBox="1"/>
          <p:nvPr/>
        </p:nvSpPr>
        <p:spPr>
          <a:xfrm>
            <a:off x="3851275" y="5516563"/>
            <a:ext cx="3886200" cy="822325"/>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3</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应用：</a:t>
            </a:r>
            <a:r>
              <a:rPr lang="zh-CN" altLang="en-US" sz="2400" b="1" dirty="0">
                <a:latin typeface="Times New Roman" panose="02020603050405020304" pitchFamily="18" charset="0"/>
                <a:ea typeface="_x000B__x000C_"/>
              </a:rPr>
              <a:t>酿造酒、酱，有机酸、酶制剂。</a:t>
            </a:r>
            <a:endParaRPr lang="zh-CN" altLang="en-US" sz="2400" b="1" dirty="0">
              <a:solidFill>
                <a:srgbClr val="0000FF"/>
              </a:solidFill>
              <a:latin typeface="Times New Roman" panose="02020603050405020304" pitchFamily="18" charset="0"/>
              <a:ea typeface="SimSun" panose="02010600030101010101" pitchFamily="2" charset="-122"/>
            </a:endParaRPr>
          </a:p>
        </p:txBody>
      </p:sp>
      <p:pic>
        <p:nvPicPr>
          <p:cNvPr id="66567" name="Picture 17"/>
          <p:cNvPicPr>
            <a:picLocks noChangeAspect="1"/>
          </p:cNvPicPr>
          <p:nvPr/>
        </p:nvPicPr>
        <p:blipFill>
          <a:blip r:embed="rId2"/>
          <a:stretch>
            <a:fillRect/>
          </a:stretch>
        </p:blipFill>
        <p:spPr>
          <a:xfrm>
            <a:off x="4067175" y="0"/>
            <a:ext cx="5076825" cy="3933825"/>
          </a:xfrm>
          <a:prstGeom prst="rect">
            <a:avLst/>
          </a:prstGeom>
          <a:solidFill>
            <a:srgbClr val="CCFFFF"/>
          </a:solidFill>
          <a:ln w="9525" cap="flat" cmpd="sng">
            <a:solidFill>
              <a:srgbClr val="808080"/>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8557">
                                            <p:txEl>
                                              <p:charRg st="0" end="11"/>
                                            </p:txEl>
                                          </p:spTgt>
                                        </p:tgtEl>
                                        <p:attrNameLst>
                                          <p:attrName>style.visibility</p:attrName>
                                        </p:attrNameLst>
                                      </p:cBhvr>
                                      <p:to>
                                        <p:strVal val="visible"/>
                                      </p:to>
                                    </p:set>
                                    <p:animEffect transition="in" filter="slide(fromTop)">
                                      <p:cBhvr>
                                        <p:cTn id="7" dur="500"/>
                                        <p:tgtEl>
                                          <p:spTgt spid="108557">
                                            <p:txEl>
                                              <p:charRg st="0" end="1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08559">
                                            <p:txEl>
                                              <p:charRg st="0" end="21"/>
                                            </p:txEl>
                                          </p:spTgt>
                                        </p:tgtEl>
                                        <p:attrNameLst>
                                          <p:attrName>style.visibility</p:attrName>
                                        </p:attrNameLst>
                                      </p:cBhvr>
                                      <p:to>
                                        <p:strVal val="visible"/>
                                      </p:to>
                                    </p:set>
                                    <p:animEffect transition="in" filter="slide(fromTop)">
                                      <p:cBhvr>
                                        <p:cTn id="12" dur="500"/>
                                        <p:tgtEl>
                                          <p:spTgt spid="108559">
                                            <p:txEl>
                                              <p:charRg st="0" end="2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7" grpId="0" build="p"/>
      <p:bldP spid="108559"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9"/>
          <p:cNvSpPr/>
          <p:nvPr/>
        </p:nvSpPr>
        <p:spPr>
          <a:xfrm>
            <a:off x="1403350" y="1773238"/>
            <a:ext cx="2087563" cy="457200"/>
          </a:xfrm>
          <a:prstGeom prst="rect">
            <a:avLst/>
          </a:prstGeom>
          <a:noFill/>
          <a:ln w="9525">
            <a:noFill/>
          </a:ln>
        </p:spPr>
        <p:txBody>
          <a:bodyPr>
            <a:spAutoFit/>
          </a:bodyPr>
          <a:p>
            <a:pPr eaLnBrk="0" hangingPunct="0"/>
            <a:r>
              <a:rPr lang="en-US" altLang="zh-CN" sz="2400" b="1" dirty="0">
                <a:solidFill>
                  <a:srgbClr val="0000FF"/>
                </a:solidFill>
                <a:latin typeface="SimSun" panose="02010600030101010101" pitchFamily="2" charset="-122"/>
                <a:ea typeface="SimSun" panose="02010600030101010101" pitchFamily="2" charset="-122"/>
              </a:rPr>
              <a:t>4</a:t>
            </a:r>
            <a:r>
              <a:rPr lang="zh-CN" altLang="en-US" sz="2400" b="1" dirty="0">
                <a:solidFill>
                  <a:srgbClr val="0000FF"/>
                </a:solidFill>
                <a:latin typeface="SimSun" panose="02010600030101010101" pitchFamily="2" charset="-122"/>
                <a:ea typeface="SimSun" panose="02010600030101010101" pitchFamily="2" charset="-122"/>
              </a:rPr>
              <a:t>、青霉</a:t>
            </a:r>
            <a:endParaRPr lang="zh-CN" altLang="en-US" sz="2400" dirty="0">
              <a:solidFill>
                <a:schemeClr val="tx2"/>
              </a:solidFill>
              <a:latin typeface="SimSun" panose="02010600030101010101" pitchFamily="2" charset="-122"/>
              <a:ea typeface="SimSun" panose="02010600030101010101" pitchFamily="2" charset="-122"/>
            </a:endParaRPr>
          </a:p>
        </p:txBody>
      </p:sp>
      <p:pic>
        <p:nvPicPr>
          <p:cNvPr id="67587" name="Picture 11" descr="根霉分生孢子"/>
          <p:cNvPicPr>
            <a:picLocks noChangeAspect="1"/>
          </p:cNvPicPr>
          <p:nvPr/>
        </p:nvPicPr>
        <p:blipFill>
          <a:blip r:embed="rId1"/>
          <a:stretch>
            <a:fillRect/>
          </a:stretch>
        </p:blipFill>
        <p:spPr>
          <a:xfrm>
            <a:off x="900113" y="2781300"/>
            <a:ext cx="2862262" cy="3352800"/>
          </a:xfrm>
          <a:prstGeom prst="rect">
            <a:avLst/>
          </a:prstGeom>
          <a:noFill/>
          <a:ln w="28575" cap="flat" cmpd="sng">
            <a:solidFill>
              <a:srgbClr val="FF0000"/>
            </a:solidFill>
            <a:prstDash val="solid"/>
            <a:miter/>
            <a:headEnd type="none" w="med" len="med"/>
            <a:tailEnd type="none" w="med" len="med"/>
          </a:ln>
        </p:spPr>
      </p:pic>
      <p:sp>
        <p:nvSpPr>
          <p:cNvPr id="109581" name="Text Box 13"/>
          <p:cNvSpPr txBox="1"/>
          <p:nvPr/>
        </p:nvSpPr>
        <p:spPr>
          <a:xfrm>
            <a:off x="4214813" y="4076700"/>
            <a:ext cx="3886200" cy="457200"/>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2</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繁殖：</a:t>
            </a:r>
            <a:r>
              <a:rPr lang="zh-CN" altLang="en-US" sz="2400" b="1" dirty="0">
                <a:latin typeface="Times New Roman" panose="02020603050405020304" pitchFamily="18" charset="0"/>
                <a:ea typeface="_x000B__x000C_"/>
              </a:rPr>
              <a:t>分生孢子</a:t>
            </a:r>
            <a:endParaRPr lang="zh-CN" altLang="en-US" sz="2400" b="1" dirty="0">
              <a:solidFill>
                <a:srgbClr val="0000FF"/>
              </a:solidFill>
              <a:latin typeface="Times New Roman" panose="02020603050405020304" pitchFamily="18" charset="0"/>
              <a:ea typeface="SimSun" panose="02010600030101010101" pitchFamily="2" charset="-122"/>
            </a:endParaRPr>
          </a:p>
        </p:txBody>
      </p:sp>
      <p:sp>
        <p:nvSpPr>
          <p:cNvPr id="67589" name="Rectangle 14"/>
          <p:cNvSpPr/>
          <p:nvPr/>
        </p:nvSpPr>
        <p:spPr>
          <a:xfrm>
            <a:off x="4067175" y="2636838"/>
            <a:ext cx="3956050" cy="1187450"/>
          </a:xfrm>
          <a:prstGeom prst="rect">
            <a:avLst/>
          </a:prstGeom>
          <a:noFill/>
          <a:ln w="9525">
            <a:noFill/>
          </a:ln>
        </p:spPr>
        <p:txBody>
          <a:bodyPr>
            <a:spAutoFit/>
          </a:bodyPr>
          <a:p>
            <a:pPr eaLnBrk="0" hangingPunct="0"/>
            <a:r>
              <a:rPr lang="en-US" altLang="zh-CN" sz="2400" b="1" dirty="0">
                <a:solidFill>
                  <a:srgbClr val="0000FF"/>
                </a:solidFill>
                <a:latin typeface="Times New Roman" panose="02020603050405020304" pitchFamily="18" charset="0"/>
                <a:ea typeface="_x000B__x000C_"/>
              </a:rPr>
              <a:t>1</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形态特征：</a:t>
            </a:r>
            <a:r>
              <a:rPr lang="zh-CN" altLang="en-US" sz="2400" b="1" dirty="0">
                <a:latin typeface="Times New Roman" panose="02020603050405020304" pitchFamily="18" charset="0"/>
                <a:ea typeface="_x000B__x000C_"/>
              </a:rPr>
              <a:t>菌丝有隔，具分子孢子梗及扫帚状分生孢子头。</a:t>
            </a:r>
            <a:endParaRPr lang="zh-CN" altLang="en-US" sz="2000" b="1" dirty="0">
              <a:latin typeface="Times New Roman" panose="02020603050405020304" pitchFamily="18" charset="0"/>
              <a:ea typeface="_x000B__x000C_"/>
            </a:endParaRPr>
          </a:p>
        </p:txBody>
      </p:sp>
      <p:sp>
        <p:nvSpPr>
          <p:cNvPr id="109583" name="Text Box 15"/>
          <p:cNvSpPr txBox="1"/>
          <p:nvPr/>
        </p:nvSpPr>
        <p:spPr>
          <a:xfrm>
            <a:off x="4214813" y="5084763"/>
            <a:ext cx="3886200" cy="457200"/>
          </a:xfrm>
          <a:prstGeom prst="rect">
            <a:avLst/>
          </a:prstGeom>
          <a:noFill/>
          <a:ln w="9525">
            <a:noFill/>
          </a:ln>
        </p:spPr>
        <p:txBody>
          <a:bodyPr>
            <a:spAutoFit/>
          </a:bodyPr>
          <a:p>
            <a:pPr eaLnBrk="0" hangingPunct="0">
              <a:spcBef>
                <a:spcPct val="50000"/>
              </a:spcBef>
            </a:pPr>
            <a:r>
              <a:rPr lang="en-US" altLang="zh-CN" sz="2400" b="1" dirty="0">
                <a:solidFill>
                  <a:srgbClr val="0000FF"/>
                </a:solidFill>
                <a:latin typeface="Times New Roman" panose="02020603050405020304" pitchFamily="18" charset="0"/>
                <a:ea typeface="_x000B__x000C_"/>
              </a:rPr>
              <a:t>3</a:t>
            </a:r>
            <a:r>
              <a:rPr lang="zh-CN" altLang="en-US" sz="2400" b="1" dirty="0">
                <a:solidFill>
                  <a:srgbClr val="0000FF"/>
                </a:solidFill>
                <a:latin typeface="Times New Roman" panose="02020603050405020304" pitchFamily="18" charset="0"/>
                <a:ea typeface="_x000B__x000C_"/>
              </a:rPr>
              <a:t>）</a:t>
            </a:r>
            <a:r>
              <a:rPr lang="en-US" altLang="zh-CN" sz="2400" b="1" dirty="0">
                <a:solidFill>
                  <a:srgbClr val="0000FF"/>
                </a:solidFill>
                <a:latin typeface="Times New Roman" panose="02020603050405020304" pitchFamily="18" charset="0"/>
                <a:ea typeface="_x000B__x000C_"/>
              </a:rPr>
              <a:t>.</a:t>
            </a:r>
            <a:r>
              <a:rPr lang="zh-CN" altLang="en-US" sz="2400" b="1" dirty="0">
                <a:solidFill>
                  <a:srgbClr val="0000FF"/>
                </a:solidFill>
                <a:latin typeface="Times New Roman" panose="02020603050405020304" pitchFamily="18" charset="0"/>
                <a:ea typeface="_x000B__x000C_"/>
              </a:rPr>
              <a:t>应用：</a:t>
            </a:r>
            <a:r>
              <a:rPr lang="zh-CN" altLang="en-US" sz="2400" b="1" dirty="0">
                <a:latin typeface="Times New Roman" panose="02020603050405020304" pitchFamily="18" charset="0"/>
                <a:ea typeface="_x000B__x000C_"/>
              </a:rPr>
              <a:t>抗生素</a:t>
            </a:r>
            <a:endParaRPr lang="zh-CN" altLang="en-US" sz="2400" b="1" dirty="0">
              <a:solidFill>
                <a:srgbClr val="0000FF"/>
              </a:solidFill>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9581">
                                            <p:txEl>
                                              <p:charRg st="0" end="11"/>
                                            </p:txEl>
                                          </p:spTgt>
                                        </p:tgtEl>
                                        <p:attrNameLst>
                                          <p:attrName>style.visibility</p:attrName>
                                        </p:attrNameLst>
                                      </p:cBhvr>
                                      <p:to>
                                        <p:strVal val="visible"/>
                                      </p:to>
                                    </p:set>
                                    <p:animEffect transition="in" filter="slide(fromTop)">
                                      <p:cBhvr>
                                        <p:cTn id="7" dur="500"/>
                                        <p:tgtEl>
                                          <p:spTgt spid="109581">
                                            <p:txEl>
                                              <p:charRg st="0" end="1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09583">
                                            <p:txEl>
                                              <p:charRg st="0" end="10"/>
                                            </p:txEl>
                                          </p:spTgt>
                                        </p:tgtEl>
                                        <p:attrNameLst>
                                          <p:attrName>style.visibility</p:attrName>
                                        </p:attrNameLst>
                                      </p:cBhvr>
                                      <p:to>
                                        <p:strVal val="visible"/>
                                      </p:to>
                                    </p:set>
                                    <p:animEffect transition="in" filter="slide(fromTop)">
                                      <p:cBhvr>
                                        <p:cTn id="12" dur="500"/>
                                        <p:tgtEl>
                                          <p:spTgt spid="109583">
                                            <p:txEl>
                                              <p:charRg st="0" end="1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81" grpId="0" build="p"/>
      <p:bldP spid="10958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4"/>
          <p:cNvSpPr/>
          <p:nvPr/>
        </p:nvSpPr>
        <p:spPr>
          <a:xfrm>
            <a:off x="395288" y="981075"/>
            <a:ext cx="5329237" cy="457200"/>
          </a:xfrm>
          <a:prstGeom prst="rect">
            <a:avLst/>
          </a:prstGeom>
          <a:noFill/>
          <a:ln w="9525">
            <a:noFill/>
          </a:ln>
        </p:spPr>
        <p:txBody>
          <a:bodyPr>
            <a:spAutoFit/>
          </a:bodyPr>
          <a:p>
            <a:pPr eaLnBrk="0" hangingPunct="0"/>
            <a:r>
              <a:rPr lang="zh-CN" altLang="en-US" sz="2400" b="1" dirty="0">
                <a:latin typeface="Times New Roman" panose="02020603050405020304" pitchFamily="18" charset="0"/>
                <a:ea typeface="SimSun" panose="02010600030101010101" pitchFamily="2" charset="-122"/>
              </a:rPr>
              <a:t>（五）、霉菌在环境保护中的应用</a:t>
            </a:r>
            <a:endParaRPr lang="zh-CN" altLang="en-US" sz="2400" b="1" dirty="0">
              <a:latin typeface="Times New Roman" panose="02020603050405020304" pitchFamily="18" charset="0"/>
              <a:ea typeface="SimSun" panose="02010600030101010101" pitchFamily="2" charset="-122"/>
            </a:endParaRPr>
          </a:p>
        </p:txBody>
      </p:sp>
      <p:sp>
        <p:nvSpPr>
          <p:cNvPr id="68611" name="Text Box 6"/>
          <p:cNvSpPr txBox="1"/>
          <p:nvPr/>
        </p:nvSpPr>
        <p:spPr>
          <a:xfrm>
            <a:off x="611188" y="1773238"/>
            <a:ext cx="5184775" cy="3749675"/>
          </a:xfrm>
          <a:prstGeom prst="rect">
            <a:avLst/>
          </a:prstGeom>
          <a:noFill/>
          <a:ln w="9525">
            <a:noFill/>
          </a:ln>
        </p:spPr>
        <p:txBody>
          <a:bodyPr>
            <a:spAutoFit/>
          </a:bodyPr>
          <a:p>
            <a:pPr eaLnBrk="0" hangingPunct="0">
              <a:lnSpc>
                <a:spcPct val="150000"/>
              </a:lnSpc>
            </a:pPr>
            <a:r>
              <a:rPr lang="en-US" altLang="zh-CN" sz="2000" b="1" dirty="0">
                <a:latin typeface="SimSun" panose="02010600030101010101" pitchFamily="2" charset="-122"/>
                <a:ea typeface="SimSun" panose="02010600030101010101" pitchFamily="2" charset="-122"/>
              </a:rPr>
              <a:t>1)</a:t>
            </a:r>
            <a:r>
              <a:rPr lang="zh-CN" altLang="en-US" sz="2000" b="1" dirty="0">
                <a:latin typeface="SimSun" panose="02010600030101010101" pitchFamily="2" charset="-122"/>
                <a:ea typeface="SimSun" panose="02010600030101010101" pitchFamily="2" charset="-122"/>
              </a:rPr>
              <a:t>对污水中各种有机质的降解（活性污泥）</a:t>
            </a:r>
            <a:endParaRPr lang="zh-CN" altLang="en-US" sz="2000" b="1" dirty="0">
              <a:latin typeface="SimSun" panose="02010600030101010101" pitchFamily="2" charset="-122"/>
              <a:ea typeface="SimSun" panose="02010600030101010101" pitchFamily="2" charset="-122"/>
            </a:endParaRPr>
          </a:p>
          <a:p>
            <a:pPr eaLnBrk="0" hangingPunct="0">
              <a:lnSpc>
                <a:spcPct val="150000"/>
              </a:lnSpc>
            </a:pPr>
            <a:r>
              <a:rPr lang="zh-CN" altLang="en-US" sz="2000" b="1" dirty="0">
                <a:latin typeface="SimSun" panose="02010600030101010101" pitchFamily="2" charset="-122"/>
                <a:ea typeface="SimSun" panose="02010600030101010101" pitchFamily="2" charset="-122"/>
              </a:rPr>
              <a:t>    </a:t>
            </a:r>
            <a:r>
              <a:rPr lang="zh-CN" altLang="en-US" sz="2000" b="1" dirty="0">
                <a:solidFill>
                  <a:srgbClr val="0000FF"/>
                </a:solidFill>
                <a:latin typeface="SimSun" panose="02010600030101010101" pitchFamily="2" charset="-122"/>
                <a:ea typeface="SimSun" panose="02010600030101010101" pitchFamily="2" charset="-122"/>
              </a:rPr>
              <a:t>根霉、青霉、曲霉、交链孢霉菌</a:t>
            </a:r>
            <a:endParaRPr lang="zh-CN" altLang="en-US" sz="2000" b="1" dirty="0">
              <a:solidFill>
                <a:srgbClr val="0000FF"/>
              </a:solidFill>
              <a:latin typeface="SimSun" panose="02010600030101010101" pitchFamily="2" charset="-122"/>
              <a:ea typeface="SimSun" panose="02010600030101010101" pitchFamily="2" charset="-122"/>
            </a:endParaRPr>
          </a:p>
          <a:p>
            <a:pPr eaLnBrk="0" hangingPunct="0">
              <a:lnSpc>
                <a:spcPct val="150000"/>
              </a:lnSpc>
            </a:pPr>
            <a:r>
              <a:rPr lang="en-US" altLang="zh-CN" sz="2000" b="1" dirty="0">
                <a:latin typeface="SimSun" panose="02010600030101010101" pitchFamily="2" charset="-122"/>
                <a:ea typeface="SimSun" panose="02010600030101010101" pitchFamily="2" charset="-122"/>
              </a:rPr>
              <a:t>2)</a:t>
            </a:r>
            <a:r>
              <a:rPr lang="zh-CN" altLang="en-US" sz="2000" b="1" dirty="0">
                <a:latin typeface="SimSun" panose="02010600030101010101" pitchFamily="2" charset="-122"/>
                <a:ea typeface="SimSun" panose="02010600030101010101" pitchFamily="2" charset="-122"/>
              </a:rPr>
              <a:t>特殊有毒废水的处理</a:t>
            </a:r>
            <a:endParaRPr lang="zh-CN" altLang="en-US" sz="2000" b="1" dirty="0">
              <a:latin typeface="SimSun" panose="02010600030101010101" pitchFamily="2" charset="-122"/>
              <a:ea typeface="SimSun" panose="02010600030101010101" pitchFamily="2" charset="-122"/>
            </a:endParaRPr>
          </a:p>
          <a:p>
            <a:pPr eaLnBrk="0" hangingPunct="0">
              <a:lnSpc>
                <a:spcPct val="150000"/>
              </a:lnSpc>
            </a:pPr>
            <a:r>
              <a:rPr lang="zh-CN" altLang="en-US" sz="2000" b="1" dirty="0">
                <a:latin typeface="SimSun" panose="02010600030101010101" pitchFamily="2" charset="-122"/>
                <a:ea typeface="SimSun" panose="02010600030101010101" pitchFamily="2" charset="-122"/>
              </a:rPr>
              <a:t>  </a:t>
            </a:r>
            <a:r>
              <a:rPr lang="zh-CN" altLang="en-US" sz="2000" b="1" dirty="0">
                <a:solidFill>
                  <a:srgbClr val="0000FF"/>
                </a:solidFill>
                <a:latin typeface="SimSun" panose="02010600030101010101" pitchFamily="2" charset="-122"/>
                <a:ea typeface="SimSun" panose="02010600030101010101" pitchFamily="2" charset="-122"/>
              </a:rPr>
              <a:t>霉菌：无机氰化物（镰刀霉）；</a:t>
            </a:r>
            <a:endParaRPr lang="zh-CN" altLang="en-US" sz="2000" b="1" dirty="0">
              <a:solidFill>
                <a:srgbClr val="0000FF"/>
              </a:solidFill>
              <a:latin typeface="SimSun" panose="02010600030101010101" pitchFamily="2" charset="-122"/>
              <a:ea typeface="SimSun" panose="02010600030101010101" pitchFamily="2" charset="-122"/>
            </a:endParaRPr>
          </a:p>
          <a:p>
            <a:pPr eaLnBrk="0" hangingPunct="0">
              <a:lnSpc>
                <a:spcPct val="150000"/>
              </a:lnSpc>
            </a:pPr>
            <a:r>
              <a:rPr lang="zh-CN" altLang="en-US" sz="2000" b="1" dirty="0">
                <a:solidFill>
                  <a:srgbClr val="0000FF"/>
                </a:solidFill>
                <a:latin typeface="SimSun" panose="02010600030101010101" pitchFamily="2" charset="-122"/>
                <a:ea typeface="SimSun" panose="02010600030101010101" pitchFamily="2" charset="-122"/>
              </a:rPr>
              <a:t>       含硝基废水（微白黄链霉菌）</a:t>
            </a:r>
            <a:endParaRPr lang="zh-CN" altLang="en-US" sz="2000" b="1" dirty="0">
              <a:solidFill>
                <a:srgbClr val="0000FF"/>
              </a:solidFill>
              <a:latin typeface="SimSun" panose="02010600030101010101" pitchFamily="2" charset="-122"/>
              <a:ea typeface="SimSun" panose="02010600030101010101" pitchFamily="2" charset="-122"/>
            </a:endParaRPr>
          </a:p>
          <a:p>
            <a:pPr eaLnBrk="0" hangingPunct="0">
              <a:lnSpc>
                <a:spcPct val="150000"/>
              </a:lnSpc>
            </a:pPr>
            <a:r>
              <a:rPr lang="en-US" altLang="zh-CN" sz="2000" b="1" dirty="0">
                <a:latin typeface="SimSun" panose="02010600030101010101" pitchFamily="2" charset="-122"/>
                <a:ea typeface="SimSun" panose="02010600030101010101" pitchFamily="2" charset="-122"/>
              </a:rPr>
              <a:t>3)  </a:t>
            </a:r>
            <a:r>
              <a:rPr lang="zh-CN" altLang="en-US" sz="2000" b="1" dirty="0">
                <a:latin typeface="SimSun" panose="02010600030101010101" pitchFamily="2" charset="-122"/>
                <a:ea typeface="SimSun" panose="02010600030101010101" pitchFamily="2" charset="-122"/>
              </a:rPr>
              <a:t>降解纤维素和木质素（</a:t>
            </a:r>
            <a:r>
              <a:rPr lang="zh-CN" altLang="en-US" sz="2000" b="1" dirty="0">
                <a:solidFill>
                  <a:srgbClr val="0000FF"/>
                </a:solidFill>
                <a:latin typeface="SimSun" panose="02010600030101010101" pitchFamily="2" charset="-122"/>
                <a:ea typeface="SimSun" panose="02010600030101010101" pitchFamily="2" charset="-122"/>
              </a:rPr>
              <a:t>木霉</a:t>
            </a:r>
            <a:r>
              <a:rPr lang="zh-CN" altLang="en-US" sz="2000" b="1" dirty="0">
                <a:latin typeface="SimSun" panose="02010600030101010101" pitchFamily="2" charset="-122"/>
                <a:ea typeface="SimSun" panose="02010600030101010101" pitchFamily="2" charset="-122"/>
              </a:rPr>
              <a:t>）</a:t>
            </a:r>
            <a:endParaRPr lang="zh-CN" altLang="en-US" sz="2000" b="1" dirty="0">
              <a:latin typeface="SimSun" panose="02010600030101010101" pitchFamily="2" charset="-122"/>
              <a:ea typeface="SimSun" panose="02010600030101010101" pitchFamily="2" charset="-122"/>
            </a:endParaRPr>
          </a:p>
          <a:p>
            <a:pPr eaLnBrk="0" hangingPunct="0">
              <a:lnSpc>
                <a:spcPct val="150000"/>
              </a:lnSpc>
            </a:pPr>
            <a:r>
              <a:rPr lang="en-US" altLang="zh-CN" sz="2000" b="1" dirty="0">
                <a:latin typeface="SimSun" panose="02010600030101010101" pitchFamily="2" charset="-122"/>
                <a:ea typeface="SimSun" panose="02010600030101010101" pitchFamily="2" charset="-122"/>
              </a:rPr>
              <a:t>4)</a:t>
            </a:r>
            <a:r>
              <a:rPr lang="zh-CN" altLang="en-US" sz="2000" b="1" dirty="0">
                <a:latin typeface="SimSun" panose="02010600030101010101" pitchFamily="2" charset="-122"/>
                <a:ea typeface="SimSun" panose="02010600030101010101" pitchFamily="2" charset="-122"/>
              </a:rPr>
              <a:t>高浓度重金属离子废水的处理</a:t>
            </a:r>
            <a:endParaRPr lang="zh-CN" altLang="en-US" sz="2000" b="1" dirty="0">
              <a:latin typeface="SimSun" panose="02010600030101010101" pitchFamily="2" charset="-122"/>
              <a:ea typeface="SimSun" panose="02010600030101010101" pitchFamily="2" charset="-122"/>
            </a:endParaRPr>
          </a:p>
          <a:p>
            <a:pPr eaLnBrk="0" hangingPunct="0">
              <a:lnSpc>
                <a:spcPct val="150000"/>
              </a:lnSpc>
            </a:pPr>
            <a:r>
              <a:rPr lang="zh-CN" altLang="en-US" sz="2000" b="1" dirty="0">
                <a:latin typeface="SimSun" panose="02010600030101010101" pitchFamily="2" charset="-122"/>
                <a:ea typeface="SimSun" panose="02010600030101010101" pitchFamily="2" charset="-122"/>
              </a:rPr>
              <a:t>  </a:t>
            </a:r>
            <a:r>
              <a:rPr lang="zh-CN" altLang="en-US" sz="2000" b="1" dirty="0">
                <a:solidFill>
                  <a:srgbClr val="0000FF"/>
                </a:solidFill>
                <a:latin typeface="SimSun" panose="02010600030101010101" pitchFamily="2" charset="-122"/>
                <a:ea typeface="SimSun" panose="02010600030101010101" pitchFamily="2" charset="-122"/>
              </a:rPr>
              <a:t>米根霉菌对环境废水中镍的吸附</a:t>
            </a:r>
            <a:r>
              <a:rPr lang="zh-CN" altLang="en-US" sz="2000" b="1" dirty="0">
                <a:latin typeface="SimSun" panose="02010600030101010101" pitchFamily="2" charset="-122"/>
                <a:ea typeface="SimSun" panose="02010600030101010101" pitchFamily="2" charset="-122"/>
              </a:rPr>
              <a:t> </a:t>
            </a:r>
            <a:endParaRPr lang="zh-CN" altLang="en-US" sz="2000" b="1" dirty="0">
              <a:latin typeface="SimSun" panose="02010600030101010101" pitchFamily="2" charset="-122"/>
              <a:ea typeface="SimSun" panose="02010600030101010101" pitchFamily="2" charset="-122"/>
            </a:endParaRPr>
          </a:p>
        </p:txBody>
      </p:sp>
      <p:pic>
        <p:nvPicPr>
          <p:cNvPr id="68612" name="Picture 7" descr="废水-推流式活性污泥法"/>
          <p:cNvPicPr>
            <a:picLocks noChangeAspect="1"/>
          </p:cNvPicPr>
          <p:nvPr/>
        </p:nvPicPr>
        <p:blipFill>
          <a:blip r:embed="rId1"/>
          <a:stretch>
            <a:fillRect/>
          </a:stretch>
        </p:blipFill>
        <p:spPr>
          <a:xfrm>
            <a:off x="4932363" y="3068638"/>
            <a:ext cx="3924300" cy="3386137"/>
          </a:xfrm>
          <a:prstGeom prst="rect">
            <a:avLst/>
          </a:prstGeom>
          <a:noFill/>
          <a:ln w="9525">
            <a:noFill/>
          </a:ln>
        </p:spPr>
      </p:pic>
      <p:sp>
        <p:nvSpPr>
          <p:cNvPr id="68613" name="Rectangle 13"/>
          <p:cNvSpPr/>
          <p:nvPr/>
        </p:nvSpPr>
        <p:spPr>
          <a:xfrm>
            <a:off x="5795963" y="2636838"/>
            <a:ext cx="1104900" cy="366712"/>
          </a:xfrm>
          <a:prstGeom prst="rect">
            <a:avLst/>
          </a:prstGeom>
          <a:solidFill>
            <a:schemeClr val="bg1"/>
          </a:solidFill>
          <a:ln w="9525">
            <a:noFill/>
          </a:ln>
        </p:spPr>
        <p:txBody>
          <a:bodyPr wrap="none">
            <a:spAutoFit/>
          </a:bodyPr>
          <a:p>
            <a:pPr eaLnBrk="0" hangingPunct="0"/>
            <a:r>
              <a:rPr lang="zh-CN" altLang="en-US" b="1" dirty="0">
                <a:solidFill>
                  <a:srgbClr val="FF0000"/>
                </a:solidFill>
                <a:latin typeface="Times New Roman" panose="02020603050405020304" pitchFamily="18" charset="0"/>
                <a:ea typeface="SimSun" panose="02010600030101010101" pitchFamily="2" charset="-122"/>
              </a:rPr>
              <a:t>活性污泥</a:t>
            </a:r>
            <a:endParaRPr lang="zh-CN" altLang="en-US" b="1" dirty="0">
              <a:solidFill>
                <a:srgbClr val="FF0000"/>
              </a:solidFill>
              <a:latin typeface="Times New Roman" panose="02020603050405020304" pitchFamily="18" charset="0"/>
              <a:ea typeface="SimSun" panose="02010600030101010101" pitchFamily="2" charset="-122"/>
            </a:endParaRPr>
          </a:p>
        </p:txBody>
      </p:sp>
      <p:sp>
        <p:nvSpPr>
          <p:cNvPr id="68614" name="Line 14"/>
          <p:cNvSpPr/>
          <p:nvPr/>
        </p:nvSpPr>
        <p:spPr>
          <a:xfrm>
            <a:off x="6227763" y="2997200"/>
            <a:ext cx="215900" cy="647700"/>
          </a:xfrm>
          <a:prstGeom prst="line">
            <a:avLst/>
          </a:prstGeom>
          <a:ln w="9525" cap="flat" cmpd="sng">
            <a:solidFill>
              <a:schemeClr val="tx1"/>
            </a:solidFill>
            <a:prstDash val="solid"/>
            <a:headEnd type="none" w="med" len="med"/>
            <a:tailEnd type="triangle" w="med" len="med"/>
          </a:ln>
        </p:spPr>
      </p:sp>
      <p:sp>
        <p:nvSpPr>
          <p:cNvPr id="68615" name="Text Box 15"/>
          <p:cNvSpPr txBox="1"/>
          <p:nvPr/>
        </p:nvSpPr>
        <p:spPr>
          <a:xfrm>
            <a:off x="7092950" y="1916113"/>
            <a:ext cx="1871663" cy="1311275"/>
          </a:xfrm>
          <a:prstGeom prst="rect">
            <a:avLst/>
          </a:prstGeom>
          <a:solidFill>
            <a:schemeClr val="bg1"/>
          </a:solidFill>
          <a:ln w="9525">
            <a:noFill/>
          </a:ln>
        </p:spPr>
        <p:txBody>
          <a:bodyPr>
            <a:spAutoFit/>
          </a:bodyPr>
          <a:p>
            <a:pPr eaLnBrk="0" hangingPunct="0">
              <a:spcBef>
                <a:spcPct val="50000"/>
              </a:spcBef>
            </a:pPr>
            <a:r>
              <a:rPr lang="zh-CN" altLang="en-US" sz="2000" b="1" dirty="0">
                <a:solidFill>
                  <a:srgbClr val="FF0000"/>
                </a:solidFill>
                <a:latin typeface="Times New Roman" panose="02020603050405020304" pitchFamily="18" charset="0"/>
                <a:ea typeface="SimSun" panose="02010600030101010101" pitchFamily="2" charset="-122"/>
              </a:rPr>
              <a:t>好氧微生物</a:t>
            </a:r>
            <a:endParaRPr lang="zh-CN" altLang="en-US" sz="2000" b="1" dirty="0">
              <a:solidFill>
                <a:srgbClr val="FF0000"/>
              </a:solidFill>
              <a:latin typeface="Times New Roman" panose="02020603050405020304" pitchFamily="18" charset="0"/>
              <a:ea typeface="SimSun" panose="02010600030101010101" pitchFamily="2" charset="-122"/>
            </a:endParaRPr>
          </a:p>
          <a:p>
            <a:pPr eaLnBrk="0" hangingPunct="0">
              <a:spcBef>
                <a:spcPct val="50000"/>
              </a:spcBef>
            </a:pPr>
            <a:r>
              <a:rPr lang="zh-CN" altLang="en-US" sz="2000" b="1" dirty="0">
                <a:solidFill>
                  <a:srgbClr val="FF0000"/>
                </a:solidFill>
                <a:latin typeface="Times New Roman" panose="02020603050405020304" pitchFamily="18" charset="0"/>
                <a:ea typeface="SimSun" panose="02010600030101010101" pitchFamily="2" charset="-122"/>
              </a:rPr>
              <a:t>兼性微生物</a:t>
            </a:r>
            <a:endParaRPr lang="zh-CN" altLang="en-US" sz="2000" b="1" dirty="0">
              <a:solidFill>
                <a:srgbClr val="FF0000"/>
              </a:solidFill>
              <a:latin typeface="Times New Roman" panose="02020603050405020304" pitchFamily="18" charset="0"/>
              <a:ea typeface="SimSun" panose="02010600030101010101" pitchFamily="2" charset="-122"/>
            </a:endParaRPr>
          </a:p>
          <a:p>
            <a:pPr eaLnBrk="0" hangingPunct="0">
              <a:spcBef>
                <a:spcPct val="50000"/>
              </a:spcBef>
            </a:pPr>
            <a:r>
              <a:rPr lang="zh-CN" altLang="en-US" sz="2000" b="1" dirty="0">
                <a:solidFill>
                  <a:srgbClr val="FF0000"/>
                </a:solidFill>
                <a:latin typeface="Times New Roman" panose="02020603050405020304" pitchFamily="18" charset="0"/>
                <a:ea typeface="SimSun" panose="02010600030101010101" pitchFamily="2" charset="-122"/>
              </a:rPr>
              <a:t>有机无机固体</a:t>
            </a:r>
            <a:endParaRPr lang="zh-CN" altLang="en-US" sz="2000" b="1" dirty="0">
              <a:solidFill>
                <a:srgbClr val="FF0000"/>
              </a:solidFill>
              <a:latin typeface="Times New Roman" panose="02020603050405020304" pitchFamily="18" charset="0"/>
              <a:ea typeface="SimSun" panose="02010600030101010101" pitchFamily="2" charset="-122"/>
            </a:endParaRPr>
          </a:p>
        </p:txBody>
      </p:sp>
      <p:sp>
        <p:nvSpPr>
          <p:cNvPr id="68616" name="AutoShape 16"/>
          <p:cNvSpPr/>
          <p:nvPr/>
        </p:nvSpPr>
        <p:spPr>
          <a:xfrm>
            <a:off x="7019925" y="2060575"/>
            <a:ext cx="71438" cy="1152525"/>
          </a:xfrm>
          <a:prstGeom prst="leftBrace">
            <a:avLst>
              <a:gd name="adj1" fmla="val 134443"/>
              <a:gd name="adj2" fmla="val 50000"/>
            </a:avLst>
          </a:prstGeom>
          <a:noFill/>
          <a:ln w="25400" cap="flat" cmpd="sng">
            <a:solidFill>
              <a:schemeClr val="tx1"/>
            </a:solidFill>
            <a:prstDash val="solid"/>
            <a:headEnd type="none" w="med" len="med"/>
            <a:tailEnd type="none" w="med" len="med"/>
          </a:ln>
        </p:spPr>
        <p:txBody>
          <a:bodyPr wrap="none" anchor="ctr" anchorCtr="0"/>
          <a:p>
            <a:pPr algn="ctr"/>
            <a:endParaRPr lang="zh-CN" altLang="zh-CN" dirty="0">
              <a:latin typeface="Arial" panose="020B0604020202020204" pitchFamily="34" charset="0"/>
              <a:ea typeface="SimSun" panose="02010600030101010101" pitchFamily="2" charset="-122"/>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p:nvPr/>
        </p:nvSpPr>
        <p:spPr>
          <a:xfrm>
            <a:off x="1943100" y="1855788"/>
            <a:ext cx="1485900" cy="0"/>
          </a:xfrm>
          <a:prstGeom prst="rect">
            <a:avLst/>
          </a:prstGeom>
          <a:noFill/>
          <a:ln w="12700">
            <a:noFill/>
          </a:ln>
        </p:spPr>
        <p:txBody>
          <a:bodyPr wrap="none">
            <a:spAutoFit/>
          </a:bodyPr>
          <a:p>
            <a:endParaRPr lang="zh-CN" altLang="en-US" dirty="0">
              <a:latin typeface="Arial" panose="020B0604020202020204" pitchFamily="34" charset="0"/>
              <a:ea typeface="SimSun" panose="02010600030101010101" pitchFamily="2" charset="-122"/>
            </a:endParaRPr>
          </a:p>
        </p:txBody>
      </p:sp>
      <p:sp>
        <p:nvSpPr>
          <p:cNvPr id="69635" name="Line 3"/>
          <p:cNvSpPr/>
          <p:nvPr/>
        </p:nvSpPr>
        <p:spPr>
          <a:xfrm>
            <a:off x="250825" y="0"/>
            <a:ext cx="1371600" cy="396875"/>
          </a:xfrm>
          <a:prstGeom prst="line">
            <a:avLst/>
          </a:prstGeom>
          <a:ln w="9525" cap="flat" cmpd="sng">
            <a:solidFill>
              <a:srgbClr val="000000"/>
            </a:solidFill>
            <a:prstDash val="solid"/>
            <a:headEnd type="none" w="med" len="med"/>
            <a:tailEnd type="none" w="med" len="med"/>
          </a:ln>
        </p:spPr>
      </p:sp>
      <p:sp>
        <p:nvSpPr>
          <p:cNvPr id="69636" name="Line 4"/>
          <p:cNvSpPr/>
          <p:nvPr/>
        </p:nvSpPr>
        <p:spPr>
          <a:xfrm>
            <a:off x="2514600" y="3865563"/>
            <a:ext cx="0" cy="0"/>
          </a:xfrm>
          <a:prstGeom prst="line">
            <a:avLst/>
          </a:prstGeom>
          <a:ln w="12700" cap="rnd" cmpd="sng">
            <a:solidFill>
              <a:srgbClr val="000000"/>
            </a:solidFill>
            <a:prstDash val="solid"/>
            <a:headEnd type="none" w="sm" len="sm"/>
            <a:tailEnd type="none" w="sm" len="sm"/>
          </a:ln>
        </p:spPr>
      </p:sp>
      <p:sp>
        <p:nvSpPr>
          <p:cNvPr id="69637" name="Line 5"/>
          <p:cNvSpPr/>
          <p:nvPr/>
        </p:nvSpPr>
        <p:spPr>
          <a:xfrm>
            <a:off x="2514600" y="4094163"/>
            <a:ext cx="0" cy="0"/>
          </a:xfrm>
          <a:prstGeom prst="line">
            <a:avLst/>
          </a:prstGeom>
          <a:ln w="12700" cap="rnd" cmpd="sng">
            <a:solidFill>
              <a:srgbClr val="000000"/>
            </a:solidFill>
            <a:prstDash val="solid"/>
            <a:headEnd type="none" w="sm" len="sm"/>
            <a:tailEnd type="none" w="sm" len="sm"/>
          </a:ln>
        </p:spPr>
      </p:sp>
      <p:graphicFrame>
        <p:nvGraphicFramePr>
          <p:cNvPr id="69638" name="表格 69637"/>
          <p:cNvGraphicFramePr/>
          <p:nvPr/>
        </p:nvGraphicFramePr>
        <p:xfrm>
          <a:off x="684213" y="836613"/>
          <a:ext cx="7775575" cy="5629275"/>
        </p:xfrm>
        <a:graphic>
          <a:graphicData uri="http://schemas.openxmlformats.org/drawingml/2006/table">
            <a:tbl>
              <a:tblPr/>
              <a:tblGrid>
                <a:gridCol w="338138"/>
                <a:gridCol w="636587"/>
                <a:gridCol w="1222375"/>
                <a:gridCol w="1352550"/>
                <a:gridCol w="1520825"/>
                <a:gridCol w="1352550"/>
                <a:gridCol w="1352550"/>
              </a:tblGrid>
              <a:tr h="530225">
                <a:tc rowSpan="2" gridSpan="3">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r" eaLnBrk="1" hangingPunct="1">
                        <a:buClr>
                          <a:schemeClr val="bg1"/>
                        </a:buClr>
                        <a:buSzPct val="75000"/>
                        <a:buFontTx/>
                        <a:buNone/>
                      </a:pPr>
                      <a:r>
                        <a:rPr lang="zh-CN" altLang="en-US" sz="1400" b="1" dirty="0">
                          <a:solidFill>
                            <a:srgbClr val="0000FF"/>
                          </a:solidFill>
                          <a:latin typeface="Arial" panose="020B0604020202020204" pitchFamily="34" charset="0"/>
                          <a:cs typeface="Times New Roman" panose="02020603050405020304" pitchFamily="18" charset="0"/>
                        </a:rPr>
                        <a:t>微生物类别</a:t>
                      </a:r>
                      <a:endParaRPr lang="zh-CN" altLang="en-US" sz="1400" b="1" dirty="0">
                        <a:solidFill>
                          <a:srgbClr val="0000FF"/>
                        </a:solidFill>
                        <a:latin typeface="Arial" panose="020B0604020202020204" pitchFamily="34" charset="0"/>
                        <a:cs typeface="Times New Roman" panose="02020603050405020304" pitchFamily="18" charset="0"/>
                      </a:endParaRPr>
                    </a:p>
                    <a:p>
                      <a:pPr lvl="0" eaLnBrk="1" hangingPunct="1">
                        <a:buClr>
                          <a:schemeClr val="bg1"/>
                        </a:buClr>
                        <a:buSzPct val="75000"/>
                        <a:buFontTx/>
                        <a:buNone/>
                      </a:pPr>
                      <a:endParaRPr lang="zh-CN" altLang="en-US" sz="1400" b="1" dirty="0">
                        <a:solidFill>
                          <a:srgbClr val="000000"/>
                        </a:solidFill>
                        <a:latin typeface="Arial" panose="020B0604020202020204" pitchFamily="34" charset="0"/>
                        <a:cs typeface="Times New Roman" panose="02020603050405020304" pitchFamily="18" charset="0"/>
                      </a:endParaRPr>
                    </a:p>
                    <a:p>
                      <a:pPr lvl="0" eaLnBrk="1" hangingPunct="1">
                        <a:buClr>
                          <a:schemeClr val="bg1"/>
                        </a:buClr>
                        <a:buSzPct val="75000"/>
                        <a:buFontTx/>
                        <a:buNone/>
                      </a:pPr>
                      <a:r>
                        <a:rPr lang="zh-CN" altLang="en-US" sz="1400" b="1" dirty="0">
                          <a:solidFill>
                            <a:srgbClr val="0000FF"/>
                          </a:solidFill>
                          <a:latin typeface="Arial" panose="020B0604020202020204" pitchFamily="34" charset="0"/>
                          <a:cs typeface="Times New Roman" panose="02020603050405020304" pitchFamily="18" charset="0"/>
                        </a:rPr>
                        <a:t>菌落特征</a:t>
                      </a:r>
                      <a:endParaRPr lang="zh-CN" altLang="en-US" sz="1400" b="1" dirty="0">
                        <a:solidFill>
                          <a:srgbClr val="0000FF"/>
                        </a:solidFill>
                        <a:latin typeface="Arial" panose="020B0604020202020204" pitchFamily="34" charset="0"/>
                        <a:ea typeface="Times New Roman" panose="02020603050405020304" pitchFamily="18"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hMerge="1">
                  <a:tcPr>
                    <a:lnT w="25400" cap="flat" cmpd="sng">
                      <a:solidFill>
                        <a:srgbClr val="000000"/>
                      </a:solidFill>
                      <a:prstDash val="solid"/>
                      <a:headEnd type="none" w="med" len="med"/>
                      <a:tailEnd type="none" w="med" len="med"/>
                    </a:lnT>
                  </a:tcPr>
                </a:tc>
                <a:tc rowSpan="2" hMerge="1">
                  <a:tcPr>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单细胞微生物</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菌丝状微生物</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49275">
                <a:tc vMerge="1" gridSpan="3">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c vMerge="1" hMerge="1">
                  <a:tcPr>
                    <a:lnB w="12700" cap="flat" cmpd="sng">
                      <a:solidFill>
                        <a:srgbClr val="000000"/>
                      </a:solidFill>
                      <a:prstDash val="solid"/>
                      <a:headEnd type="none" w="med" len="med"/>
                      <a:tailEnd type="none" w="med" len="med"/>
                    </a:lnB>
                  </a:tcPr>
                </a:tc>
                <a:tc vMerge="1" hMerge="1">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FF"/>
                          </a:solidFill>
                          <a:latin typeface="Arial" panose="020B0604020202020204" pitchFamily="34" charset="0"/>
                          <a:cs typeface="Times New Roman" panose="02020603050405020304" pitchFamily="18" charset="0"/>
                        </a:rPr>
                        <a:t>细菌</a:t>
                      </a:r>
                      <a:endParaRPr lang="zh-CN" altLang="en-US" sz="1400" b="1" dirty="0">
                        <a:solidFill>
                          <a:srgbClr val="0000FF"/>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FF"/>
                          </a:solidFill>
                          <a:latin typeface="Arial" panose="020B0604020202020204" pitchFamily="34" charset="0"/>
                          <a:cs typeface="Times New Roman" panose="02020603050405020304" pitchFamily="18" charset="0"/>
                        </a:rPr>
                        <a:t>酵母菌</a:t>
                      </a:r>
                      <a:endParaRPr lang="zh-CN" altLang="en-US" sz="1400" b="1" dirty="0">
                        <a:solidFill>
                          <a:srgbClr val="0000FF"/>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FF"/>
                          </a:solidFill>
                          <a:latin typeface="Arial" panose="020B0604020202020204" pitchFamily="34" charset="0"/>
                          <a:cs typeface="Times New Roman" panose="02020603050405020304" pitchFamily="18" charset="0"/>
                        </a:rPr>
                        <a:t>放线菌</a:t>
                      </a:r>
                      <a:endParaRPr lang="zh-CN" altLang="en-US" sz="1400" b="1" dirty="0">
                        <a:solidFill>
                          <a:srgbClr val="0000FF"/>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FF"/>
                          </a:solidFill>
                          <a:latin typeface="Arial" panose="020B0604020202020204" pitchFamily="34" charset="0"/>
                          <a:cs typeface="Times New Roman" panose="02020603050405020304" pitchFamily="18" charset="0"/>
                        </a:rPr>
                        <a:t>霉菌</a:t>
                      </a:r>
                      <a:endParaRPr lang="zh-CN" altLang="en-US" sz="1400" b="1" dirty="0">
                        <a:solidFill>
                          <a:srgbClr val="0000FF"/>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530225">
                <a:tc row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eaLnBrk="1" hangingPunct="1">
                        <a:buClr>
                          <a:schemeClr val="bg1"/>
                        </a:buClr>
                        <a:buSzPct val="75000"/>
                        <a:buFontTx/>
                        <a:buNone/>
                      </a:pPr>
                      <a:r>
                        <a:rPr lang="zh-CN" altLang="en-US" sz="1400" b="1" dirty="0">
                          <a:solidFill>
                            <a:srgbClr val="0000FF"/>
                          </a:solidFill>
                          <a:latin typeface="Arial" panose="020B0604020202020204" pitchFamily="34" charset="0"/>
                          <a:ea typeface="SimSun" panose="02010600030101010101" pitchFamily="2" charset="-122"/>
                        </a:rPr>
                        <a:t>主要特征</a:t>
                      </a:r>
                      <a:endParaRPr lang="zh-CN" altLang="en-US" sz="1400" b="1" dirty="0">
                        <a:solidFill>
                          <a:srgbClr val="0000FF"/>
                        </a:solidFill>
                        <a:latin typeface="Arial" panose="020B0604020202020204" pitchFamily="34" charset="0"/>
                        <a:ea typeface="SimSun" panose="02010600030101010101" pitchFamily="2" charset="-122"/>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row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菌落</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含水情况</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很湿或较湿</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较湿</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干燥或较干燥</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干燥</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846138">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外观特征</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小而突起</a:t>
                      </a:r>
                      <a:endParaRPr lang="zh-CN" altLang="en-US" sz="1400" b="1" dirty="0">
                        <a:solidFill>
                          <a:srgbClr val="000000"/>
                        </a:solidFill>
                        <a:latin typeface="Arial" panose="020B0604020202020204" pitchFamily="34" charset="0"/>
                        <a:cs typeface="Times New Roman" panose="02020603050405020304" pitchFamily="18" charset="0"/>
                      </a:endParaRPr>
                    </a:p>
                    <a:p>
                      <a:pPr lvl="0" algn="ctr" eaLnBrk="0" hangingPunct="0">
                        <a:buClr>
                          <a:schemeClr val="bg2"/>
                        </a:buClr>
                        <a:buSzPct val="75000"/>
                        <a:buFont typeface="Wingdings" panose="05000000000000000000" pitchFamily="2" charset="2"/>
                        <a:buNone/>
                      </a:pPr>
                      <a:r>
                        <a:rPr lang="zh-CN" altLang="en-US" sz="1400" b="1" dirty="0">
                          <a:solidFill>
                            <a:srgbClr val="000000"/>
                          </a:solidFill>
                          <a:latin typeface="Arial" panose="020B0604020202020204" pitchFamily="34" charset="0"/>
                          <a:cs typeface="Times New Roman" panose="02020603050405020304" pitchFamily="18" charset="0"/>
                        </a:rPr>
                        <a:t>或大而平坦</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大而突起</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小而紧密</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大而疏松</a:t>
                      </a:r>
                      <a:endParaRPr lang="zh-CN" altLang="en-US" sz="1400" b="1" dirty="0">
                        <a:solidFill>
                          <a:srgbClr val="000000"/>
                        </a:solidFill>
                        <a:latin typeface="Arial" panose="020B0604020202020204" pitchFamily="34" charset="0"/>
                        <a:cs typeface="Times New Roman" panose="02020603050405020304" pitchFamily="18" charset="0"/>
                      </a:endParaRPr>
                    </a:p>
                    <a:p>
                      <a:pPr lvl="0" algn="ctr" eaLnBrk="0" hangingPunct="0">
                        <a:buClr>
                          <a:schemeClr val="bg2"/>
                        </a:buClr>
                        <a:buSzPct val="75000"/>
                        <a:buFont typeface="Wingdings" panose="05000000000000000000" pitchFamily="2" charset="2"/>
                        <a:buNone/>
                      </a:pPr>
                      <a:r>
                        <a:rPr lang="zh-CN" altLang="en-US" sz="1400" b="1" dirty="0">
                          <a:solidFill>
                            <a:srgbClr val="000000"/>
                          </a:solidFill>
                          <a:latin typeface="Arial" panose="020B0604020202020204" pitchFamily="34" charset="0"/>
                          <a:cs typeface="Times New Roman" panose="02020603050405020304" pitchFamily="18" charset="0"/>
                        </a:rPr>
                        <a:t>或大而致密</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530225">
                <a:tc rowSpan="6">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FF"/>
                          </a:solidFill>
                          <a:latin typeface="Arial" panose="020B0604020202020204" pitchFamily="34" charset="0"/>
                          <a:cs typeface="Times New Roman" panose="02020603050405020304" pitchFamily="18" charset="0"/>
                        </a:rPr>
                        <a:t>参考特征</a:t>
                      </a:r>
                      <a:endParaRPr lang="zh-CN" altLang="en-US" sz="1400" b="1" dirty="0">
                        <a:solidFill>
                          <a:srgbClr val="0000FF"/>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chemeClr val="bg1"/>
                    </a:solidFill>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菌落透明度</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透明或稍透明</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稍透明</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不透明</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不透明</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5429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菌落与培养基结合度</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不结合</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不结合</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牢固结合</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较牢固结合</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528637">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菌落的颜色</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多样</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单调</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十分多样</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十分多样</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5302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菌落正反面颜色差别</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相同</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相同</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一般不同</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一般不同</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531813">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细胞生长速度</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一般很快</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较快</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慢</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一般较快</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509587">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25400" cap="flat" cmpd="sng">
                      <a:solidFill>
                        <a:srgbClr val="000000"/>
                      </a:solidFill>
                      <a:prstDash val="solid"/>
                      <a:headEnd type="none" w="med" len="med"/>
                      <a:tailEnd type="none" w="med" len="med"/>
                    </a:lnB>
                  </a:tcPr>
                </a:tc>
                <a:tc gridSpan="2">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FF0000"/>
                          </a:solidFill>
                          <a:latin typeface="Arial" panose="020B0604020202020204" pitchFamily="34" charset="0"/>
                          <a:cs typeface="Times New Roman" panose="02020603050405020304" pitchFamily="18" charset="0"/>
                        </a:rPr>
                        <a:t>气味</a:t>
                      </a:r>
                      <a:endParaRPr lang="zh-CN" altLang="en-US" sz="1400" b="1" dirty="0">
                        <a:solidFill>
                          <a:srgbClr val="FF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chemeClr val="bg1"/>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一般有臭味</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多带酒香</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常有泥腥味</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stStyle>
                    <a:p>
                      <a:pPr lvl="0" algn="ctr" eaLnBrk="1" hangingPunct="1">
                        <a:buClr>
                          <a:schemeClr val="bg1"/>
                        </a:buClr>
                        <a:buSzPct val="75000"/>
                        <a:buFontTx/>
                        <a:buNone/>
                      </a:pPr>
                      <a:r>
                        <a:rPr lang="zh-CN" altLang="en-US" sz="1400" b="1" dirty="0">
                          <a:solidFill>
                            <a:srgbClr val="000000"/>
                          </a:solidFill>
                          <a:latin typeface="Arial" panose="020B0604020202020204" pitchFamily="34" charset="0"/>
                          <a:cs typeface="Times New Roman" panose="02020603050405020304" pitchFamily="18" charset="0"/>
                        </a:rPr>
                        <a:t>霉味</a:t>
                      </a:r>
                      <a:endParaRPr lang="zh-CN" altLang="en-US" sz="1400" b="1" dirty="0">
                        <a:solidFill>
                          <a:srgbClr val="000000"/>
                        </a:solidFill>
                        <a:latin typeface="Arial" panose="020B0604020202020204" pitchFamily="34" charset="0"/>
                        <a:ea typeface="Times New Roman" panose="02020603050405020304" pitchFamily="18" charset="0"/>
                      </a:endParaRPr>
                    </a:p>
                  </a:txBody>
                  <a:tcPr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
        <p:nvSpPr>
          <p:cNvPr id="69708" name="Rectangle 76"/>
          <p:cNvSpPr/>
          <p:nvPr/>
        </p:nvSpPr>
        <p:spPr>
          <a:xfrm>
            <a:off x="1331913" y="333375"/>
            <a:ext cx="6480175" cy="457200"/>
          </a:xfrm>
          <a:prstGeom prst="rect">
            <a:avLst/>
          </a:prstGeom>
          <a:solidFill>
            <a:schemeClr val="bg1"/>
          </a:solidFill>
          <a:ln w="12700">
            <a:noFill/>
          </a:ln>
        </p:spPr>
        <p:txBody>
          <a:bodyPr>
            <a:spAutoFit/>
          </a:bodyPr>
          <a:p>
            <a:r>
              <a:rPr lang="zh-CN" altLang="en-US" sz="2400" b="1" dirty="0">
                <a:solidFill>
                  <a:srgbClr val="FF3300"/>
                </a:solidFill>
                <a:latin typeface="Times New Roman" panose="02020603050405020304" pitchFamily="18" charset="0"/>
                <a:ea typeface="楷体_GB2312" pitchFamily="49" charset="-122"/>
              </a:rPr>
              <a:t>四大类微生物的细胞形态和菌落特征的比较</a:t>
            </a:r>
            <a:endParaRPr lang="zh-CN" altLang="en-US" sz="2400" b="1" dirty="0">
              <a:solidFill>
                <a:srgbClr val="FF3300"/>
              </a:solidFill>
              <a:latin typeface="Times New Roman" panose="02020603050405020304" pitchFamily="18" charset="0"/>
              <a:ea typeface="楷体_GB2312" pitchFamily="49" charset="-122"/>
            </a:endParaRPr>
          </a:p>
        </p:txBody>
      </p:sp>
      <p:sp>
        <p:nvSpPr>
          <p:cNvPr id="69709" name="Line 77"/>
          <p:cNvSpPr/>
          <p:nvPr/>
        </p:nvSpPr>
        <p:spPr>
          <a:xfrm>
            <a:off x="1042988" y="765175"/>
            <a:ext cx="1800225" cy="863600"/>
          </a:xfrm>
          <a:prstGeom prst="line">
            <a:avLst/>
          </a:prstGeom>
          <a:ln w="12700" cap="sq" cmpd="sng">
            <a:solidFill>
              <a:schemeClr val="bg2"/>
            </a:solidFill>
            <a:prstDash val="solid"/>
            <a:headEnd type="none" w="sm" len="sm"/>
            <a:tailEnd type="none" w="sm" len="sm"/>
          </a:ln>
        </p:spPr>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Picture 21" descr="Leucocoprinus birnbaumii © Fred Stevens"/>
          <p:cNvPicPr>
            <a:picLocks noChangeAspect="1"/>
          </p:cNvPicPr>
          <p:nvPr/>
        </p:nvPicPr>
        <p:blipFill>
          <a:blip r:embed="rId1"/>
          <a:stretch>
            <a:fillRect/>
          </a:stretch>
        </p:blipFill>
        <p:spPr>
          <a:xfrm>
            <a:off x="4724400" y="3429000"/>
            <a:ext cx="3860800" cy="2970213"/>
          </a:xfrm>
          <a:prstGeom prst="rect">
            <a:avLst/>
          </a:prstGeom>
          <a:noFill/>
          <a:ln w="9525">
            <a:noFill/>
          </a:ln>
        </p:spPr>
      </p:pic>
      <p:pic>
        <p:nvPicPr>
          <p:cNvPr id="70659" name="Picture 22" descr="Hericium erinaceus © Fred Stevens"/>
          <p:cNvPicPr>
            <a:picLocks noChangeAspect="1"/>
          </p:cNvPicPr>
          <p:nvPr/>
        </p:nvPicPr>
        <p:blipFill>
          <a:blip r:embed="rId2"/>
          <a:stretch>
            <a:fillRect/>
          </a:stretch>
        </p:blipFill>
        <p:spPr>
          <a:xfrm>
            <a:off x="838200" y="3429000"/>
            <a:ext cx="3733800" cy="2871788"/>
          </a:xfrm>
          <a:prstGeom prst="rect">
            <a:avLst/>
          </a:prstGeom>
          <a:noFill/>
          <a:ln w="9525">
            <a:noFill/>
          </a:ln>
        </p:spPr>
      </p:pic>
      <p:grpSp>
        <p:nvGrpSpPr>
          <p:cNvPr id="70660" name="Group 1047"/>
          <p:cNvGrpSpPr/>
          <p:nvPr/>
        </p:nvGrpSpPr>
        <p:grpSpPr>
          <a:xfrm>
            <a:off x="1066800" y="1628775"/>
            <a:ext cx="3384550" cy="1465263"/>
            <a:chOff x="672" y="1026"/>
            <a:chExt cx="2132" cy="923"/>
          </a:xfrm>
        </p:grpSpPr>
        <p:sp>
          <p:nvSpPr>
            <p:cNvPr id="70663" name="Rectangle 14"/>
            <p:cNvSpPr/>
            <p:nvPr/>
          </p:nvSpPr>
          <p:spPr>
            <a:xfrm>
              <a:off x="2109" y="1026"/>
              <a:ext cx="695" cy="288"/>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食用菌</a:t>
              </a:r>
              <a:endParaRPr lang="zh-CN" altLang="en-US" sz="2400" b="1" dirty="0">
                <a:latin typeface="Times New Roman" panose="02020603050405020304" pitchFamily="18" charset="0"/>
                <a:ea typeface="SimSun" panose="02010600030101010101" pitchFamily="2" charset="-122"/>
              </a:endParaRPr>
            </a:p>
          </p:txBody>
        </p:sp>
        <p:sp>
          <p:nvSpPr>
            <p:cNvPr id="70664" name="Rectangle 15"/>
            <p:cNvSpPr/>
            <p:nvPr/>
          </p:nvSpPr>
          <p:spPr>
            <a:xfrm>
              <a:off x="2064" y="1661"/>
              <a:ext cx="695" cy="288"/>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药用菌</a:t>
              </a:r>
              <a:endParaRPr lang="zh-CN" altLang="en-US" sz="2400" b="1" dirty="0">
                <a:latin typeface="Times New Roman" panose="02020603050405020304" pitchFamily="18" charset="0"/>
                <a:ea typeface="SimSun" panose="02010600030101010101" pitchFamily="2" charset="-122"/>
              </a:endParaRPr>
            </a:p>
          </p:txBody>
        </p:sp>
        <p:sp>
          <p:nvSpPr>
            <p:cNvPr id="70665" name="Text Box 11"/>
            <p:cNvSpPr txBox="1"/>
            <p:nvPr/>
          </p:nvSpPr>
          <p:spPr>
            <a:xfrm>
              <a:off x="672" y="1344"/>
              <a:ext cx="1255" cy="288"/>
            </a:xfrm>
            <a:prstGeom prst="rect">
              <a:avLst/>
            </a:prstGeom>
            <a:noFill/>
            <a:ln w="9525">
              <a:noFill/>
            </a:ln>
          </p:spPr>
          <p:txBody>
            <a:bodyPr>
              <a:spAutoFit/>
            </a:bodyPr>
            <a:p>
              <a:pPr eaLnBrk="0" hangingPunct="0"/>
              <a:r>
                <a:rPr lang="zh-CN" altLang="en-US" sz="2400" b="1" dirty="0">
                  <a:latin typeface="Times New Roman" panose="02020603050405020304" pitchFamily="18" charset="0"/>
                  <a:ea typeface="SimSun" panose="02010600030101010101" pitchFamily="2" charset="-122"/>
                </a:rPr>
                <a:t>伞菌</a:t>
              </a:r>
              <a:r>
                <a:rPr lang="zh-CN" altLang="en-US" b="1" dirty="0">
                  <a:latin typeface="Times New Roman" panose="02020603050405020304" pitchFamily="18" charset="0"/>
                  <a:ea typeface="SimSun" panose="02010600030101010101" pitchFamily="2" charset="-122"/>
                </a:rPr>
                <a:t>（子实体）</a:t>
              </a:r>
              <a:endParaRPr lang="zh-CN" altLang="en-US" b="1" dirty="0">
                <a:latin typeface="Times New Roman" panose="02020603050405020304" pitchFamily="18" charset="0"/>
                <a:ea typeface="SimSun" panose="02010600030101010101" pitchFamily="2" charset="-122"/>
              </a:endParaRPr>
            </a:p>
          </p:txBody>
        </p:sp>
        <p:sp>
          <p:nvSpPr>
            <p:cNvPr id="70666" name="AutoShape 16"/>
            <p:cNvSpPr/>
            <p:nvPr/>
          </p:nvSpPr>
          <p:spPr>
            <a:xfrm>
              <a:off x="1927" y="1207"/>
              <a:ext cx="48" cy="624"/>
            </a:xfrm>
            <a:prstGeom prst="leftBrace">
              <a:avLst>
                <a:gd name="adj1" fmla="val 10833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70667" name="Text Box 1045"/>
            <p:cNvSpPr txBox="1"/>
            <p:nvPr/>
          </p:nvSpPr>
          <p:spPr>
            <a:xfrm>
              <a:off x="2109" y="1344"/>
              <a:ext cx="502" cy="288"/>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毒菌</a:t>
              </a:r>
              <a:endParaRPr lang="zh-CN" altLang="en-US" sz="2400" b="1" dirty="0">
                <a:latin typeface="Times New Roman" panose="02020603050405020304" pitchFamily="18" charset="0"/>
                <a:ea typeface="SimSun" panose="02010600030101010101" pitchFamily="2" charset="-122"/>
              </a:endParaRPr>
            </a:p>
          </p:txBody>
        </p:sp>
      </p:grpSp>
      <p:sp>
        <p:nvSpPr>
          <p:cNvPr id="70661" name="Text Box 1048"/>
          <p:cNvSpPr txBox="1"/>
          <p:nvPr/>
        </p:nvSpPr>
        <p:spPr>
          <a:xfrm>
            <a:off x="395288" y="692150"/>
            <a:ext cx="3733800" cy="822325"/>
          </a:xfrm>
          <a:prstGeom prst="rect">
            <a:avLst/>
          </a:prstGeom>
          <a:noFill/>
          <a:ln w="9525">
            <a:noFill/>
          </a:ln>
        </p:spPr>
        <p:txBody>
          <a:bodyPr>
            <a:spAutoFit/>
          </a:bodyPr>
          <a:p>
            <a:pPr eaLnBrk="0" hangingPunct="0"/>
            <a:r>
              <a:rPr lang="zh-CN" altLang="en-US" sz="2400" b="1" dirty="0">
                <a:solidFill>
                  <a:srgbClr val="0000FF"/>
                </a:solidFill>
                <a:latin typeface="Times New Roman" panose="02020603050405020304" pitchFamily="18" charset="0"/>
                <a:ea typeface="SimSun" panose="02010600030101010101" pitchFamily="2" charset="-122"/>
              </a:rPr>
              <a:t>第四节  真菌</a:t>
            </a:r>
            <a:endParaRPr lang="zh-CN" altLang="en-US" sz="2400" b="1" dirty="0">
              <a:solidFill>
                <a:srgbClr val="0000FF"/>
              </a:solidFill>
              <a:latin typeface="Times New Roman" panose="02020603050405020304" pitchFamily="18" charset="0"/>
              <a:ea typeface="SimSun" panose="02010600030101010101" pitchFamily="2" charset="-122"/>
            </a:endParaRPr>
          </a:p>
          <a:p>
            <a:pPr eaLnBrk="0" hangingPunct="0"/>
            <a:r>
              <a:rPr lang="zh-CN" altLang="en-US" sz="2400" b="1" dirty="0">
                <a:solidFill>
                  <a:srgbClr val="0000FF"/>
                </a:solidFill>
                <a:latin typeface="Times New Roman" panose="02020603050405020304" pitchFamily="18" charset="0"/>
                <a:ea typeface="SimSun" panose="02010600030101010101" pitchFamily="2" charset="-122"/>
              </a:rPr>
              <a:t>   三、伞菌</a:t>
            </a:r>
            <a:endParaRPr lang="zh-CN" altLang="en-US" sz="2400" b="1" dirty="0">
              <a:solidFill>
                <a:srgbClr val="0000FF"/>
              </a:solidFill>
              <a:latin typeface="Times New Roman" panose="02020603050405020304" pitchFamily="18" charset="0"/>
              <a:ea typeface="SimSun" panose="02010600030101010101" pitchFamily="2" charset="-122"/>
            </a:endParaRPr>
          </a:p>
        </p:txBody>
      </p:sp>
      <p:pic>
        <p:nvPicPr>
          <p:cNvPr id="70662" name="Picture 1050"/>
          <p:cNvPicPr>
            <a:picLocks noChangeAspect="1"/>
          </p:cNvPicPr>
          <p:nvPr/>
        </p:nvPicPr>
        <p:blipFill>
          <a:blip r:embed="rId3"/>
          <a:stretch>
            <a:fillRect/>
          </a:stretch>
        </p:blipFill>
        <p:spPr>
          <a:xfrm>
            <a:off x="6084888" y="476250"/>
            <a:ext cx="2519362" cy="2738438"/>
          </a:xfrm>
          <a:prstGeom prst="rect">
            <a:avLst/>
          </a:prstGeom>
          <a:noFill/>
          <a:ln w="9525">
            <a:noFill/>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0"/>
          <p:cNvSpPr/>
          <p:nvPr/>
        </p:nvSpPr>
        <p:spPr>
          <a:xfrm>
            <a:off x="900113" y="1628775"/>
            <a:ext cx="4167187"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（一）、伞菌的各种菌体形态</a:t>
            </a:r>
            <a:endParaRPr lang="zh-CN" altLang="en-US" sz="2400" b="1" dirty="0">
              <a:latin typeface="Times New Roman" panose="02020603050405020304" pitchFamily="18" charset="0"/>
              <a:ea typeface="SimSun" panose="02010600030101010101" pitchFamily="2" charset="-122"/>
            </a:endParaRPr>
          </a:p>
        </p:txBody>
      </p:sp>
      <p:sp>
        <p:nvSpPr>
          <p:cNvPr id="71683" name="Rectangle 22"/>
          <p:cNvSpPr/>
          <p:nvPr/>
        </p:nvSpPr>
        <p:spPr>
          <a:xfrm>
            <a:off x="2339975" y="5876925"/>
            <a:ext cx="4473575"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次生菌丝的分裂方式：</a:t>
            </a:r>
            <a:r>
              <a:rPr lang="zh-CN" altLang="en-US" sz="2400" b="1" dirty="0">
                <a:solidFill>
                  <a:srgbClr val="0000FF"/>
                </a:solidFill>
                <a:latin typeface="Times New Roman" panose="02020603050405020304" pitchFamily="18" charset="0"/>
                <a:ea typeface="SimSun" panose="02010600030101010101" pitchFamily="2" charset="-122"/>
              </a:rPr>
              <a:t>锁状联合</a:t>
            </a:r>
            <a:endParaRPr lang="zh-CN" altLang="en-US" sz="2400" dirty="0">
              <a:solidFill>
                <a:srgbClr val="0000FF"/>
              </a:solidFill>
              <a:latin typeface="Times New Roman" panose="02020603050405020304" pitchFamily="18" charset="0"/>
              <a:ea typeface="SimSun" panose="02010600030101010101" pitchFamily="2" charset="-122"/>
            </a:endParaRPr>
          </a:p>
        </p:txBody>
      </p:sp>
      <p:sp>
        <p:nvSpPr>
          <p:cNvPr id="71684" name="Text Box 23"/>
          <p:cNvSpPr txBox="1"/>
          <p:nvPr/>
        </p:nvSpPr>
        <p:spPr>
          <a:xfrm>
            <a:off x="1258888" y="3573463"/>
            <a:ext cx="3024187" cy="457200"/>
          </a:xfrm>
          <a:prstGeom prst="rect">
            <a:avLst/>
          </a:prstGeom>
          <a:noFill/>
          <a:ln w="9525">
            <a:noFill/>
          </a:ln>
        </p:spPr>
        <p:txBody>
          <a:bodyPr>
            <a:spAutoFit/>
          </a:bodyPr>
          <a:p>
            <a:pPr eaLnBrk="0" hangingPunct="0"/>
            <a:r>
              <a:rPr lang="en-US" altLang="zh-CN" sz="2400" b="1" dirty="0">
                <a:latin typeface="Times New Roman" panose="02020603050405020304" pitchFamily="18" charset="0"/>
                <a:ea typeface="SimSun" panose="02010600030101010101" pitchFamily="2" charset="-122"/>
              </a:rPr>
              <a:t>2</a:t>
            </a:r>
            <a:r>
              <a:rPr lang="zh-CN" altLang="en-US" sz="2400" b="1" dirty="0">
                <a:latin typeface="Times New Roman" panose="02020603050405020304" pitchFamily="18" charset="0"/>
                <a:ea typeface="SimSun" panose="02010600030101010101" pitchFamily="2" charset="-122"/>
              </a:rPr>
              <a:t>）、次生菌丝：</a:t>
            </a:r>
            <a:endParaRPr lang="zh-CN" altLang="en-US" sz="2400" b="1" dirty="0">
              <a:latin typeface="Times New Roman" panose="02020603050405020304" pitchFamily="18" charset="0"/>
              <a:ea typeface="SimSun" panose="02010600030101010101" pitchFamily="2" charset="-122"/>
            </a:endParaRPr>
          </a:p>
        </p:txBody>
      </p:sp>
      <p:sp>
        <p:nvSpPr>
          <p:cNvPr id="71685" name="Rectangle 24"/>
          <p:cNvSpPr/>
          <p:nvPr/>
        </p:nvSpPr>
        <p:spPr>
          <a:xfrm>
            <a:off x="1331913" y="4221163"/>
            <a:ext cx="7231062"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由两个性别不同的初生菌丝结合而成。（</a:t>
            </a:r>
            <a:r>
              <a:rPr lang="zh-CN" altLang="en-US" sz="2400" b="1" dirty="0">
                <a:solidFill>
                  <a:srgbClr val="FF3300"/>
                </a:solidFill>
                <a:latin typeface="Times New Roman" panose="02020603050405020304" pitchFamily="18" charset="0"/>
                <a:ea typeface="SimSun" panose="02010600030101010101" pitchFamily="2" charset="-122"/>
              </a:rPr>
              <a:t>双核菌丝</a:t>
            </a:r>
            <a:r>
              <a:rPr lang="zh-CN" altLang="en-US" sz="2400" b="1" dirty="0">
                <a:latin typeface="Times New Roman" panose="02020603050405020304" pitchFamily="18" charset="0"/>
                <a:ea typeface="SimSun" panose="02010600030101010101" pitchFamily="2" charset="-122"/>
              </a:rPr>
              <a:t>）</a:t>
            </a:r>
            <a:endParaRPr lang="zh-CN" altLang="en-US" sz="2400" b="1" dirty="0">
              <a:latin typeface="Times New Roman" panose="02020603050405020304" pitchFamily="18" charset="0"/>
              <a:ea typeface="SimSun" panose="02010600030101010101" pitchFamily="2" charset="-122"/>
            </a:endParaRPr>
          </a:p>
        </p:txBody>
      </p:sp>
      <p:grpSp>
        <p:nvGrpSpPr>
          <p:cNvPr id="71686" name="Group 25"/>
          <p:cNvGrpSpPr/>
          <p:nvPr/>
        </p:nvGrpSpPr>
        <p:grpSpPr>
          <a:xfrm>
            <a:off x="2411413" y="4652963"/>
            <a:ext cx="4457700" cy="1079500"/>
            <a:chOff x="1076" y="3120"/>
            <a:chExt cx="2808" cy="680"/>
          </a:xfrm>
        </p:grpSpPr>
        <p:sp>
          <p:nvSpPr>
            <p:cNvPr id="71691" name="Rectangle 26"/>
            <p:cNvSpPr/>
            <p:nvPr/>
          </p:nvSpPr>
          <p:spPr>
            <a:xfrm>
              <a:off x="2996" y="3120"/>
              <a:ext cx="888" cy="680"/>
            </a:xfrm>
            <a:prstGeom prst="rect">
              <a:avLst/>
            </a:prstGeom>
            <a:noFill/>
            <a:ln w="9525">
              <a:noFill/>
            </a:ln>
          </p:spPr>
          <p:txBody>
            <a:bodyPr wrap="none">
              <a:spAutoFit/>
            </a:bodyPr>
            <a:p>
              <a:pPr eaLnBrk="0" hangingPunct="0">
                <a:lnSpc>
                  <a:spcPct val="135000"/>
                </a:lnSpc>
              </a:pPr>
              <a:r>
                <a:rPr lang="zh-CN" altLang="en-US" sz="2400" b="1" dirty="0">
                  <a:solidFill>
                    <a:srgbClr val="0000FF"/>
                  </a:solidFill>
                  <a:latin typeface="Times New Roman" panose="02020603050405020304" pitchFamily="18" charset="0"/>
                  <a:ea typeface="SimSun" panose="02010600030101010101" pitchFamily="2" charset="-122"/>
                </a:rPr>
                <a:t>同宗结合</a:t>
              </a:r>
              <a:endParaRPr lang="zh-CN" altLang="en-US" sz="2400" b="1" dirty="0">
                <a:solidFill>
                  <a:srgbClr val="0000FF"/>
                </a:solidFill>
                <a:latin typeface="Times New Roman" panose="02020603050405020304" pitchFamily="18" charset="0"/>
                <a:ea typeface="SimSun" panose="02010600030101010101" pitchFamily="2" charset="-122"/>
              </a:endParaRPr>
            </a:p>
            <a:p>
              <a:pPr eaLnBrk="0" hangingPunct="0">
                <a:lnSpc>
                  <a:spcPct val="135000"/>
                </a:lnSpc>
              </a:pPr>
              <a:r>
                <a:rPr lang="zh-CN" altLang="en-US" sz="2400" b="1" dirty="0">
                  <a:solidFill>
                    <a:srgbClr val="0000FF"/>
                  </a:solidFill>
                  <a:latin typeface="Times New Roman" panose="02020603050405020304" pitchFamily="18" charset="0"/>
                  <a:ea typeface="SimSun" panose="02010600030101010101" pitchFamily="2" charset="-122"/>
                </a:rPr>
                <a:t>异宗结合</a:t>
              </a:r>
              <a:endParaRPr lang="zh-CN" altLang="en-US" sz="2400" b="1" dirty="0">
                <a:latin typeface="Times New Roman" panose="02020603050405020304" pitchFamily="18" charset="0"/>
                <a:ea typeface="SimSun" panose="02010600030101010101" pitchFamily="2" charset="-122"/>
              </a:endParaRPr>
            </a:p>
          </p:txBody>
        </p:sp>
        <p:sp>
          <p:nvSpPr>
            <p:cNvPr id="71692" name="AutoShape 27"/>
            <p:cNvSpPr/>
            <p:nvPr/>
          </p:nvSpPr>
          <p:spPr>
            <a:xfrm>
              <a:off x="2804" y="3312"/>
              <a:ext cx="96" cy="384"/>
            </a:xfrm>
            <a:prstGeom prst="leftBrace">
              <a:avLst>
                <a:gd name="adj1" fmla="val 3333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71693" name="Rectangle 28"/>
            <p:cNvSpPr/>
            <p:nvPr/>
          </p:nvSpPr>
          <p:spPr>
            <a:xfrm>
              <a:off x="1076" y="3360"/>
              <a:ext cx="1660" cy="288"/>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次生菌丝形成方式</a:t>
              </a:r>
              <a:endParaRPr lang="zh-CN" altLang="en-US" sz="2400" b="1" dirty="0">
                <a:latin typeface="Times New Roman" panose="02020603050405020304" pitchFamily="18" charset="0"/>
                <a:ea typeface="SimSun" panose="02010600030101010101" pitchFamily="2" charset="-122"/>
              </a:endParaRPr>
            </a:p>
          </p:txBody>
        </p:sp>
      </p:grpSp>
      <p:sp>
        <p:nvSpPr>
          <p:cNvPr id="71687" name="Rectangle 31"/>
          <p:cNvSpPr/>
          <p:nvPr/>
        </p:nvSpPr>
        <p:spPr>
          <a:xfrm>
            <a:off x="1295400" y="2514600"/>
            <a:ext cx="2743200" cy="457200"/>
          </a:xfrm>
          <a:prstGeom prst="rect">
            <a:avLst/>
          </a:prstGeom>
          <a:noFill/>
          <a:ln w="9525">
            <a:noFill/>
          </a:ln>
        </p:spPr>
        <p:txBody>
          <a:bodyPr>
            <a:spAutoFit/>
          </a:bodyPr>
          <a:p>
            <a:pPr eaLnBrk="0" hangingPunct="0"/>
            <a:r>
              <a:rPr lang="en-US" altLang="zh-CN" sz="2400" b="1" dirty="0">
                <a:latin typeface="Times New Roman" panose="02020603050405020304" pitchFamily="18" charset="0"/>
                <a:ea typeface="SimSun" panose="02010600030101010101" pitchFamily="2" charset="-122"/>
              </a:rPr>
              <a:t>1</a:t>
            </a:r>
            <a:r>
              <a:rPr lang="zh-CN" altLang="en-US" sz="2400" b="1" dirty="0">
                <a:latin typeface="Times New Roman" panose="02020603050405020304" pitchFamily="18" charset="0"/>
                <a:ea typeface="SimSun" panose="02010600030101010101" pitchFamily="2" charset="-122"/>
              </a:rPr>
              <a:t>）、初生菌丝：</a:t>
            </a:r>
            <a:endParaRPr lang="zh-CN" altLang="en-US" sz="2400" b="1" dirty="0">
              <a:latin typeface="Times New Roman" panose="02020603050405020304" pitchFamily="18" charset="0"/>
              <a:ea typeface="SimSun" panose="02010600030101010101" pitchFamily="2" charset="-122"/>
            </a:endParaRPr>
          </a:p>
        </p:txBody>
      </p:sp>
      <p:sp>
        <p:nvSpPr>
          <p:cNvPr id="71688" name="Rectangle 32"/>
          <p:cNvSpPr/>
          <p:nvPr/>
        </p:nvSpPr>
        <p:spPr>
          <a:xfrm>
            <a:off x="1403350" y="2997200"/>
            <a:ext cx="6311900"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由担孢子萌发而成较细的菌丝。（</a:t>
            </a:r>
            <a:r>
              <a:rPr lang="zh-CN" altLang="en-US" sz="2400" b="1" dirty="0">
                <a:solidFill>
                  <a:srgbClr val="FF3300"/>
                </a:solidFill>
                <a:latin typeface="Times New Roman" panose="02020603050405020304" pitchFamily="18" charset="0"/>
                <a:ea typeface="SimSun" panose="02010600030101010101" pitchFamily="2" charset="-122"/>
              </a:rPr>
              <a:t>有隔单核</a:t>
            </a:r>
            <a:r>
              <a:rPr lang="zh-CN" altLang="en-US" sz="2400" b="1" dirty="0">
                <a:latin typeface="Times New Roman" panose="02020603050405020304" pitchFamily="18" charset="0"/>
                <a:ea typeface="SimSun" panose="02010600030101010101" pitchFamily="2" charset="-122"/>
              </a:rPr>
              <a:t>）</a:t>
            </a:r>
            <a:endParaRPr lang="zh-CN" altLang="en-US" sz="2400" b="1" dirty="0">
              <a:latin typeface="Times New Roman" panose="02020603050405020304" pitchFamily="18" charset="0"/>
              <a:ea typeface="SimSun" panose="02010600030101010101" pitchFamily="2" charset="-122"/>
            </a:endParaRPr>
          </a:p>
        </p:txBody>
      </p:sp>
      <p:sp>
        <p:nvSpPr>
          <p:cNvPr id="71689" name="Rectangle 33"/>
          <p:cNvSpPr/>
          <p:nvPr/>
        </p:nvSpPr>
        <p:spPr>
          <a:xfrm>
            <a:off x="971550" y="2060575"/>
            <a:ext cx="6234113" cy="457200"/>
          </a:xfrm>
          <a:prstGeom prst="rect">
            <a:avLst/>
          </a:prstGeom>
          <a:noFill/>
          <a:ln w="9525">
            <a:noFill/>
          </a:ln>
        </p:spPr>
        <p:txBody>
          <a:bodyPr wrap="none">
            <a:spAutoFit/>
          </a:bodyPr>
          <a:p>
            <a:pPr eaLnBrk="0" hangingPunct="0"/>
            <a:r>
              <a:rPr lang="en-US" altLang="zh-CN" sz="2400" b="1" dirty="0">
                <a:solidFill>
                  <a:srgbClr val="0000FF"/>
                </a:solidFill>
                <a:latin typeface="Times New Roman" panose="02020603050405020304" pitchFamily="18" charset="0"/>
                <a:ea typeface="SimSun" panose="02010600030101010101" pitchFamily="2" charset="-122"/>
              </a:rPr>
              <a:t>1</a:t>
            </a:r>
            <a:r>
              <a:rPr lang="zh-CN" altLang="en-US" sz="2400" b="1" dirty="0">
                <a:solidFill>
                  <a:srgbClr val="0000FF"/>
                </a:solidFill>
                <a:latin typeface="Times New Roman" panose="02020603050405020304" pitchFamily="18" charset="0"/>
                <a:ea typeface="SimSun" panose="02010600030101010101" pitchFamily="2" charset="-122"/>
              </a:rPr>
              <a:t>、 菌丝体：</a:t>
            </a:r>
            <a:r>
              <a:rPr lang="zh-CN" altLang="en-US" sz="2400" b="1" dirty="0">
                <a:latin typeface="Times New Roman" panose="02020603050405020304" pitchFamily="18" charset="0"/>
                <a:ea typeface="SimSun" panose="02010600030101010101" pitchFamily="2" charset="-122"/>
              </a:rPr>
              <a:t>由菌丝分枝交织而成的网状体。</a:t>
            </a:r>
            <a:endParaRPr lang="zh-CN" altLang="en-US" sz="2400" b="1" dirty="0">
              <a:latin typeface="Times New Roman" panose="02020603050405020304" pitchFamily="18" charset="0"/>
              <a:ea typeface="SimSun" panose="02010600030101010101" pitchFamily="2" charset="-122"/>
            </a:endParaRPr>
          </a:p>
        </p:txBody>
      </p:sp>
      <p:pic>
        <p:nvPicPr>
          <p:cNvPr id="136226" name="Picture 34" descr="蘑菇(子实体)"/>
          <p:cNvPicPr>
            <a:picLocks noChangeAspect="1"/>
          </p:cNvPicPr>
          <p:nvPr/>
        </p:nvPicPr>
        <p:blipFill>
          <a:blip r:embed="rId1"/>
          <a:stretch>
            <a:fillRect/>
          </a:stretch>
        </p:blipFill>
        <p:spPr>
          <a:xfrm>
            <a:off x="7019925" y="0"/>
            <a:ext cx="2124075" cy="2220913"/>
          </a:xfrm>
          <a:prstGeom prst="rect">
            <a:avLst/>
          </a:prstGeom>
          <a:noFill/>
          <a:ln w="19050" cap="flat" cmpd="sng">
            <a:solidFill>
              <a:srgbClr val="FF0000"/>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36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9"/>
          <p:cNvSpPr/>
          <p:nvPr/>
        </p:nvSpPr>
        <p:spPr>
          <a:xfrm>
            <a:off x="397510" y="982345"/>
            <a:ext cx="5314950" cy="457200"/>
          </a:xfrm>
          <a:prstGeom prst="rect">
            <a:avLst/>
          </a:prstGeom>
          <a:noFill/>
          <a:ln w="9525">
            <a:noFill/>
          </a:ln>
        </p:spPr>
        <p:txBody>
          <a:bodyPr wrap="none">
            <a:spAutoFit/>
          </a:bodyPr>
          <a:p>
            <a:pPr eaLnBrk="0" hangingPunct="0"/>
            <a:r>
              <a:rPr lang="en-US" altLang="zh-CN" sz="2400" b="1" dirty="0">
                <a:solidFill>
                  <a:srgbClr val="0000FF"/>
                </a:solidFill>
                <a:latin typeface="Times New Roman" panose="02020603050405020304" pitchFamily="18" charset="0"/>
                <a:ea typeface="SimSun" panose="02010600030101010101" pitchFamily="2" charset="-122"/>
              </a:rPr>
              <a:t>2</a:t>
            </a:r>
            <a:r>
              <a:rPr lang="zh-CN" altLang="en-US" sz="2400" b="1" dirty="0">
                <a:solidFill>
                  <a:srgbClr val="0000FF"/>
                </a:solidFill>
                <a:latin typeface="Times New Roman" panose="02020603050405020304" pitchFamily="18" charset="0"/>
                <a:ea typeface="SimSun" panose="02010600030101010101" pitchFamily="2" charset="-122"/>
              </a:rPr>
              <a:t>、 菌丝体的分化组织</a:t>
            </a:r>
            <a:r>
              <a:rPr lang="zh-CN" altLang="en-US" sz="2400" b="1" dirty="0">
                <a:latin typeface="Times New Roman" panose="02020603050405020304" pitchFamily="18" charset="0"/>
                <a:ea typeface="SimSun" panose="02010600030101010101" pitchFamily="2" charset="-122"/>
              </a:rPr>
              <a:t>（三次菌丝体）</a:t>
            </a:r>
            <a:endParaRPr lang="zh-CN" altLang="en-US" sz="2400" b="1" dirty="0">
              <a:latin typeface="Times New Roman" panose="02020603050405020304" pitchFamily="18" charset="0"/>
              <a:ea typeface="SimSun" panose="02010600030101010101" pitchFamily="2" charset="-122"/>
            </a:endParaRPr>
          </a:p>
        </p:txBody>
      </p:sp>
      <p:sp>
        <p:nvSpPr>
          <p:cNvPr id="73731" name="Rectangle 12"/>
          <p:cNvSpPr/>
          <p:nvPr/>
        </p:nvSpPr>
        <p:spPr>
          <a:xfrm>
            <a:off x="684848" y="1918970"/>
            <a:ext cx="6858000" cy="457200"/>
          </a:xfrm>
          <a:prstGeom prst="rect">
            <a:avLst/>
          </a:prstGeom>
          <a:noFill/>
          <a:ln w="9525">
            <a:noFill/>
          </a:ln>
        </p:spPr>
        <p:txBody>
          <a:bodyPr>
            <a:spAutoFit/>
          </a:bodyPr>
          <a:p>
            <a:pPr eaLnBrk="0" hangingPunct="0"/>
            <a:r>
              <a:rPr lang="en-US" altLang="zh-CN" sz="2400" b="1" dirty="0">
                <a:latin typeface="Times New Roman" panose="02020603050405020304" pitchFamily="18" charset="0"/>
                <a:ea typeface="SimSun" panose="02010600030101010101" pitchFamily="2" charset="-122"/>
              </a:rPr>
              <a:t>  </a:t>
            </a:r>
            <a:r>
              <a:rPr lang="zh-CN" altLang="en-US" sz="2400" b="1" dirty="0">
                <a:latin typeface="Times New Roman" panose="02020603050405020304" pitchFamily="18" charset="0"/>
                <a:ea typeface="SimSun" panose="02010600030101010101" pitchFamily="2" charset="-122"/>
              </a:rPr>
              <a:t>菌丝体的双核菌丝经过</a:t>
            </a:r>
            <a:r>
              <a:rPr lang="zh-CN" altLang="en-US" sz="2400" b="1" dirty="0">
                <a:solidFill>
                  <a:srgbClr val="FF3300"/>
                </a:solidFill>
                <a:latin typeface="Times New Roman" panose="02020603050405020304" pitchFamily="18" charset="0"/>
                <a:ea typeface="SimSun" panose="02010600030101010101" pitchFamily="2" charset="-122"/>
              </a:rPr>
              <a:t>分化密集</a:t>
            </a:r>
            <a:r>
              <a:rPr lang="zh-CN" altLang="en-US" sz="2400" b="1" dirty="0">
                <a:latin typeface="Times New Roman" panose="02020603050405020304" pitchFamily="18" charset="0"/>
                <a:ea typeface="SimSun" panose="02010600030101010101" pitchFamily="2" charset="-122"/>
              </a:rPr>
              <a:t>而成的组织。</a:t>
            </a:r>
            <a:endParaRPr lang="zh-CN" altLang="en-US" sz="2400" b="1" dirty="0">
              <a:latin typeface="Times New Roman" panose="02020603050405020304" pitchFamily="18" charset="0"/>
              <a:ea typeface="SimSun" panose="02010600030101010101" pitchFamily="2" charset="-122"/>
            </a:endParaRPr>
          </a:p>
        </p:txBody>
      </p:sp>
      <p:pic>
        <p:nvPicPr>
          <p:cNvPr id="73732" name="Picture 14" descr="fig_1"/>
          <p:cNvPicPr>
            <a:picLocks noChangeAspect="1"/>
          </p:cNvPicPr>
          <p:nvPr/>
        </p:nvPicPr>
        <p:blipFill>
          <a:blip r:embed="rId1"/>
          <a:stretch>
            <a:fillRect/>
          </a:stretch>
        </p:blipFill>
        <p:spPr>
          <a:xfrm>
            <a:off x="1694498" y="2566670"/>
            <a:ext cx="3121025" cy="2779713"/>
          </a:xfrm>
          <a:prstGeom prst="rect">
            <a:avLst/>
          </a:prstGeom>
          <a:noFill/>
          <a:ln w="9525">
            <a:noFill/>
          </a:ln>
        </p:spPr>
      </p:pic>
      <p:sp>
        <p:nvSpPr>
          <p:cNvPr id="73733" name="Rectangle 15"/>
          <p:cNvSpPr/>
          <p:nvPr/>
        </p:nvSpPr>
        <p:spPr>
          <a:xfrm>
            <a:off x="5150485" y="2927033"/>
            <a:ext cx="1219200" cy="1920875"/>
          </a:xfrm>
          <a:prstGeom prst="rect">
            <a:avLst/>
          </a:prstGeom>
          <a:solidFill>
            <a:srgbClr val="FFFF99"/>
          </a:solidFill>
          <a:ln w="9525">
            <a:noFill/>
          </a:ln>
        </p:spPr>
        <p:txBody>
          <a:bodyPr>
            <a:spAutoFit/>
          </a:bodyPr>
          <a:p>
            <a:pPr marL="457200" indent="-457200" eaLnBrk="0" hangingPunct="0"/>
            <a:r>
              <a:rPr lang="en-US" altLang="zh-CN" sz="2000" b="1" dirty="0">
                <a:latin typeface="Times New Roman" panose="02020603050405020304" pitchFamily="18" charset="0"/>
                <a:ea typeface="SimSun" panose="02010600030101010101" pitchFamily="2" charset="-122"/>
              </a:rPr>
              <a:t>1</a:t>
            </a:r>
            <a:r>
              <a:rPr lang="zh-CN" altLang="en-US" sz="2000" b="1" dirty="0">
                <a:latin typeface="Times New Roman" panose="02020603050405020304" pitchFamily="18" charset="0"/>
                <a:ea typeface="SimSun" panose="02010600030101010101" pitchFamily="2" charset="-122"/>
              </a:rPr>
              <a:t>、菌盖</a:t>
            </a:r>
            <a:endParaRPr lang="zh-CN" altLang="en-US" sz="2000" b="1" dirty="0">
              <a:latin typeface="Times New Roman" panose="02020603050405020304" pitchFamily="18" charset="0"/>
              <a:ea typeface="SimSun" panose="02010600030101010101" pitchFamily="2" charset="-122"/>
            </a:endParaRPr>
          </a:p>
          <a:p>
            <a:pPr marL="457200" indent="-457200" eaLnBrk="0" hangingPunct="0"/>
            <a:r>
              <a:rPr lang="en-US" altLang="zh-CN" sz="2000" b="1" dirty="0">
                <a:latin typeface="Times New Roman" panose="02020603050405020304" pitchFamily="18" charset="0"/>
                <a:ea typeface="SimSun" panose="02010600030101010101" pitchFamily="2" charset="-122"/>
              </a:rPr>
              <a:t>2</a:t>
            </a:r>
            <a:r>
              <a:rPr lang="zh-CN" altLang="en-US" sz="2000" b="1" dirty="0">
                <a:latin typeface="Times New Roman" panose="02020603050405020304" pitchFamily="18" charset="0"/>
                <a:ea typeface="SimSun" panose="02010600030101010101" pitchFamily="2" charset="-122"/>
              </a:rPr>
              <a:t>、菌肉 </a:t>
            </a:r>
            <a:endParaRPr lang="zh-CN" altLang="en-US" sz="2000" b="1" dirty="0">
              <a:latin typeface="Times New Roman" panose="02020603050405020304" pitchFamily="18" charset="0"/>
              <a:ea typeface="SimSun" panose="02010600030101010101" pitchFamily="2" charset="-122"/>
            </a:endParaRPr>
          </a:p>
          <a:p>
            <a:pPr marL="457200" indent="-457200" eaLnBrk="0" hangingPunct="0"/>
            <a:r>
              <a:rPr lang="en-US" altLang="zh-CN" sz="2000" b="1" dirty="0">
                <a:latin typeface="Times New Roman" panose="02020603050405020304" pitchFamily="18" charset="0"/>
                <a:ea typeface="SimSun" panose="02010600030101010101" pitchFamily="2" charset="-122"/>
              </a:rPr>
              <a:t>3</a:t>
            </a:r>
            <a:r>
              <a:rPr lang="zh-CN" altLang="en-US" sz="2000" b="1" dirty="0">
                <a:latin typeface="Times New Roman" panose="02020603050405020304" pitchFamily="18" charset="0"/>
                <a:ea typeface="SimSun" panose="02010600030101010101" pitchFamily="2" charset="-122"/>
              </a:rPr>
              <a:t>、菌皱</a:t>
            </a:r>
            <a:endParaRPr lang="zh-CN" altLang="en-US" sz="2000" b="1" dirty="0">
              <a:latin typeface="Times New Roman" panose="02020603050405020304" pitchFamily="18" charset="0"/>
              <a:ea typeface="SimSun" panose="02010600030101010101" pitchFamily="2" charset="-122"/>
            </a:endParaRPr>
          </a:p>
          <a:p>
            <a:pPr marL="457200" indent="-457200" eaLnBrk="0" hangingPunct="0"/>
            <a:r>
              <a:rPr lang="en-US" altLang="zh-CN" sz="2000" b="1" dirty="0">
                <a:latin typeface="Times New Roman" panose="02020603050405020304" pitchFamily="18" charset="0"/>
                <a:ea typeface="SimSun" panose="02010600030101010101" pitchFamily="2" charset="-122"/>
              </a:rPr>
              <a:t>4</a:t>
            </a:r>
            <a:r>
              <a:rPr lang="zh-CN" altLang="en-US" sz="2000" b="1" dirty="0">
                <a:latin typeface="Times New Roman" panose="02020603050405020304" pitchFamily="18" charset="0"/>
                <a:ea typeface="SimSun" panose="02010600030101010101" pitchFamily="2" charset="-122"/>
              </a:rPr>
              <a:t>、菌托 </a:t>
            </a:r>
            <a:endParaRPr lang="zh-CN" altLang="en-US" sz="2000" b="1" dirty="0">
              <a:latin typeface="Times New Roman" panose="02020603050405020304" pitchFamily="18" charset="0"/>
              <a:ea typeface="SimSun" panose="02010600030101010101" pitchFamily="2" charset="-122"/>
            </a:endParaRPr>
          </a:p>
          <a:p>
            <a:pPr marL="457200" indent="-457200" eaLnBrk="0" hangingPunct="0"/>
            <a:r>
              <a:rPr lang="en-US" altLang="zh-CN" sz="2000" b="1" dirty="0">
                <a:latin typeface="Times New Roman" panose="02020603050405020304" pitchFamily="18" charset="0"/>
                <a:ea typeface="SimSun" panose="02010600030101010101" pitchFamily="2" charset="-122"/>
              </a:rPr>
              <a:t>5</a:t>
            </a:r>
            <a:r>
              <a:rPr lang="zh-CN" altLang="en-US" sz="2000" b="1" dirty="0">
                <a:latin typeface="Times New Roman" panose="02020603050405020304" pitchFamily="18" charset="0"/>
                <a:ea typeface="SimSun" panose="02010600030101010101" pitchFamily="2" charset="-122"/>
              </a:rPr>
              <a:t>、菌柄 </a:t>
            </a:r>
            <a:endParaRPr lang="zh-CN" altLang="en-US" sz="2000" b="1" dirty="0">
              <a:latin typeface="Times New Roman" panose="02020603050405020304" pitchFamily="18" charset="0"/>
              <a:ea typeface="SimSun" panose="02010600030101010101" pitchFamily="2" charset="-122"/>
            </a:endParaRPr>
          </a:p>
          <a:p>
            <a:pPr marL="457200" indent="-457200" eaLnBrk="0" hangingPunct="0"/>
            <a:r>
              <a:rPr lang="en-US" altLang="zh-CN" sz="2000" b="1" dirty="0">
                <a:latin typeface="Times New Roman" panose="02020603050405020304" pitchFamily="18" charset="0"/>
                <a:ea typeface="SimSun" panose="02010600030101010101" pitchFamily="2" charset="-122"/>
              </a:rPr>
              <a:t>6</a:t>
            </a:r>
            <a:r>
              <a:rPr lang="zh-CN" altLang="en-US" sz="2000" b="1" dirty="0">
                <a:latin typeface="Times New Roman" panose="02020603050405020304" pitchFamily="18" charset="0"/>
                <a:ea typeface="SimSun" panose="02010600030101010101" pitchFamily="2" charset="-122"/>
              </a:rPr>
              <a:t>、柄髓</a:t>
            </a:r>
            <a:endParaRPr lang="zh-CN" altLang="en-US" sz="2000" b="1" dirty="0">
              <a:latin typeface="Times New Roman" panose="02020603050405020304" pitchFamily="18" charset="0"/>
              <a:ea typeface="SimSun" panose="02010600030101010101" pitchFamily="2" charset="-122"/>
            </a:endParaRPr>
          </a:p>
        </p:txBody>
      </p:sp>
      <p:sp>
        <p:nvSpPr>
          <p:cNvPr id="73734" name="Rectangle 16"/>
          <p:cNvSpPr/>
          <p:nvPr/>
        </p:nvSpPr>
        <p:spPr>
          <a:xfrm>
            <a:off x="2485073" y="5374958"/>
            <a:ext cx="1733550" cy="400050"/>
          </a:xfrm>
          <a:prstGeom prst="rect">
            <a:avLst/>
          </a:prstGeom>
          <a:solidFill>
            <a:srgbClr val="0000FF"/>
          </a:solidFill>
          <a:ln w="9525">
            <a:noFill/>
          </a:ln>
        </p:spPr>
        <p:txBody>
          <a:bodyPr wrap="none">
            <a:spAutoFit/>
          </a:bodyPr>
          <a:p>
            <a:pPr eaLnBrk="0" hangingPunct="0"/>
            <a:r>
              <a:rPr lang="zh-CN" altLang="en-US" sz="2000" b="1" dirty="0">
                <a:solidFill>
                  <a:schemeClr val="bg1"/>
                </a:solidFill>
                <a:latin typeface="Times New Roman" panose="02020603050405020304" pitchFamily="18" charset="0"/>
                <a:ea typeface="SimSun" panose="02010600030101010101" pitchFamily="2" charset="-122"/>
              </a:rPr>
              <a:t>牛肝菌子实体</a:t>
            </a:r>
            <a:endParaRPr lang="zh-CN" altLang="en-US" sz="2000" b="1" dirty="0">
              <a:solidFill>
                <a:schemeClr val="bg1"/>
              </a:solidFill>
              <a:latin typeface="Times New Roman" panose="02020603050405020304" pitchFamily="18" charset="0"/>
              <a:ea typeface="SimSun" panose="0201060003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 Box 2"/>
          <p:cNvSpPr txBox="1"/>
          <p:nvPr/>
        </p:nvSpPr>
        <p:spPr>
          <a:xfrm>
            <a:off x="2590800" y="990600"/>
            <a:ext cx="4267200" cy="762000"/>
          </a:xfrm>
          <a:prstGeom prst="rect">
            <a:avLst/>
          </a:prstGeom>
          <a:noFill/>
          <a:ln w="9525">
            <a:noFill/>
          </a:ln>
        </p:spPr>
        <p:txBody>
          <a:bodyPr>
            <a:spAutoFit/>
          </a:bodyPr>
          <a:p>
            <a:pPr>
              <a:spcBef>
                <a:spcPct val="50000"/>
              </a:spcBef>
            </a:pPr>
            <a:endParaRPr lang="zh-CN" altLang="en-US" sz="4400" b="1" dirty="0">
              <a:solidFill>
                <a:srgbClr val="FF9900"/>
              </a:solidFill>
              <a:latin typeface="黑体" panose="02010609060101010101" pitchFamily="2" charset="-122"/>
              <a:ea typeface="黑体" panose="02010609060101010101" pitchFamily="2" charset="-122"/>
            </a:endParaRPr>
          </a:p>
        </p:txBody>
      </p:sp>
      <p:sp>
        <p:nvSpPr>
          <p:cNvPr id="14339" name="Text Box 3"/>
          <p:cNvSpPr txBox="1"/>
          <p:nvPr/>
        </p:nvSpPr>
        <p:spPr>
          <a:xfrm>
            <a:off x="900113" y="476250"/>
            <a:ext cx="6781800" cy="1006475"/>
          </a:xfrm>
          <a:prstGeom prst="rect">
            <a:avLst/>
          </a:prstGeom>
          <a:noFill/>
          <a:ln w="9525">
            <a:noFill/>
          </a:ln>
        </p:spPr>
        <p:txBody>
          <a:bodyPr>
            <a:spAutoFit/>
          </a:bodyPr>
          <a:p>
            <a:pPr algn="just"/>
            <a:r>
              <a:rPr lang="zh-CN" altLang="en-US" sz="3600" b="1" dirty="0">
                <a:latin typeface="黑体" panose="02010609060101010101" pitchFamily="2" charset="-122"/>
                <a:ea typeface="黑体" panose="02010609060101010101" pitchFamily="2" charset="-122"/>
              </a:rPr>
              <a:t>（一）</a:t>
            </a:r>
            <a:r>
              <a:rPr lang="zh-CN" altLang="en-US" sz="3600" b="1" u="sng" dirty="0">
                <a:latin typeface="黑体" panose="02010609060101010101" pitchFamily="2" charset="-122"/>
                <a:ea typeface="黑体" panose="02010609060101010101" pitchFamily="2" charset="-122"/>
              </a:rPr>
              <a:t>泉古生菌门</a:t>
            </a:r>
            <a:endParaRPr lang="zh-CN" altLang="en-US" sz="2400" b="1" dirty="0">
              <a:latin typeface="黑体" panose="02010609060101010101" pitchFamily="2" charset="-122"/>
              <a:ea typeface="黑体" panose="02010609060101010101" pitchFamily="2" charset="-122"/>
            </a:endParaRPr>
          </a:p>
          <a:p>
            <a:pPr algn="just"/>
            <a:r>
              <a:rPr lang="zh-CN" altLang="en-US" sz="2400" b="1" dirty="0">
                <a:latin typeface="黑体" panose="02010609060101010101" pitchFamily="2" charset="-122"/>
                <a:ea typeface="黑体" panose="02010609060101010101" pitchFamily="2" charset="-122"/>
              </a:rPr>
              <a:t> </a:t>
            </a:r>
            <a:endParaRPr lang="zh-CN" altLang="en-US" sz="2400" b="1" dirty="0">
              <a:latin typeface="黑体" panose="02010609060101010101" pitchFamily="2" charset="-122"/>
              <a:ea typeface="黑体" panose="02010609060101010101" pitchFamily="2" charset="-122"/>
            </a:endParaRPr>
          </a:p>
        </p:txBody>
      </p:sp>
      <p:sp>
        <p:nvSpPr>
          <p:cNvPr id="5" name="Rectangle 3"/>
          <p:cNvSpPr txBox="1">
            <a:spLocks noChangeArrowheads="1"/>
          </p:cNvSpPr>
          <p:nvPr/>
        </p:nvSpPr>
        <p:spPr>
          <a:xfrm>
            <a:off x="611188" y="1557338"/>
            <a:ext cx="7772400" cy="2941638"/>
          </a:xfrm>
          <a:prstGeom prst="rect">
            <a:avLst/>
          </a:prstGeom>
        </p:spPr>
        <p:txBody>
          <a:bodyPr/>
          <a:lstStyle/>
          <a:p>
            <a:pPr marL="342900" marR="0" indent="-342900" defTabSz="914400">
              <a:lnSpc>
                <a:spcPct val="120000"/>
              </a:lnSpc>
              <a:spcBef>
                <a:spcPct val="20000"/>
              </a:spcBef>
              <a:buClr>
                <a:schemeClr val="hlink"/>
              </a:buClr>
              <a:buSzPct val="70000"/>
              <a:buFont typeface="Wingdings" panose="05000000000000000000" pitchFamily="2" charset="2"/>
              <a:buChar char="u"/>
              <a:defRPr/>
            </a:pPr>
            <a:r>
              <a:rPr kumimoji="0" lang="zh-CN" altLang="en-US" sz="2400" b="1" kern="1200" cap="none" spc="0" normalizeH="0" baseline="0" noProof="0" dirty="0">
                <a:solidFill>
                  <a:schemeClr val="tx2"/>
                </a:solidFill>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rPr>
              <a:t>极端嗜热、嗜酸，硫代谢</a:t>
            </a:r>
            <a:endParaRPr kumimoji="0" lang="zh-CN" altLang="en-US" sz="2400" b="1" kern="1200" cap="none" spc="0" normalizeH="0" baseline="0" noProof="0" dirty="0">
              <a:solidFill>
                <a:schemeClr val="tx2"/>
              </a:solidFill>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endParaRPr>
          </a:p>
          <a:p>
            <a:pPr marL="342900" marR="0" indent="-342900" defTabSz="914400">
              <a:lnSpc>
                <a:spcPct val="120000"/>
              </a:lnSpc>
              <a:spcBef>
                <a:spcPct val="20000"/>
              </a:spcBef>
              <a:buClr>
                <a:schemeClr val="hlink"/>
              </a:buClr>
              <a:buSzPct val="70000"/>
              <a:buFont typeface="Wingdings" panose="05000000000000000000" pitchFamily="2" charset="2"/>
              <a:buChar char="u"/>
              <a:defRPr/>
            </a:pPr>
            <a:r>
              <a:rPr kumimoji="0" lang="zh-CN" altLang="en-US" sz="2400" b="1" kern="1200" cap="none" spc="0" normalizeH="0" baseline="0" noProof="0" dirty="0">
                <a:solidFill>
                  <a:schemeClr val="tx2"/>
                </a:solidFill>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rPr>
              <a:t>硫在厌氧呼吸中作为电子受体和无机营养的电子源。</a:t>
            </a:r>
            <a:endParaRPr kumimoji="0" lang="zh-CN" altLang="en-US" sz="2400" b="1" kern="1200" cap="none" spc="0" normalizeH="0" baseline="0" noProof="0" dirty="0">
              <a:solidFill>
                <a:schemeClr val="tx2"/>
              </a:solidFill>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endParaRPr>
          </a:p>
          <a:p>
            <a:pPr marL="342900" marR="0" indent="-342900" defTabSz="914400">
              <a:lnSpc>
                <a:spcPct val="120000"/>
              </a:lnSpc>
              <a:spcBef>
                <a:spcPct val="20000"/>
              </a:spcBef>
              <a:buClr>
                <a:schemeClr val="hlink"/>
              </a:buClr>
              <a:buSzPct val="70000"/>
              <a:buFont typeface="Wingdings" panose="05000000000000000000" pitchFamily="2" charset="2"/>
              <a:buChar char="u"/>
              <a:defRPr/>
            </a:pPr>
            <a:r>
              <a:rPr kumimoji="0" lang="zh-CN" altLang="en-US" sz="2400" b="1" kern="1200" cap="none" spc="0" normalizeH="0" baseline="0" noProof="0" dirty="0">
                <a:solidFill>
                  <a:schemeClr val="tx2"/>
                </a:solidFill>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rPr>
              <a:t>从系统发育树上看，泉古菌的分支相对较短，且非常接近古菌的基部。</a:t>
            </a:r>
            <a:endParaRPr kumimoji="0" lang="zh-CN" altLang="en-US" sz="2400" b="1" kern="1200" cap="none" spc="0" normalizeH="0" baseline="0" noProof="0" dirty="0">
              <a:solidFill>
                <a:schemeClr val="tx2"/>
              </a:solidFill>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endParaRPr>
          </a:p>
        </p:txBody>
      </p:sp>
      <p:pic>
        <p:nvPicPr>
          <p:cNvPr id="8196" name="Picture 4" descr="E:\环境工程微生物学\美国黄石公园.jpg"/>
          <p:cNvPicPr>
            <a:picLocks noChangeAspect="1"/>
          </p:cNvPicPr>
          <p:nvPr/>
        </p:nvPicPr>
        <p:blipFill>
          <a:blip r:embed="rId1"/>
          <a:stretch>
            <a:fillRect/>
          </a:stretch>
        </p:blipFill>
        <p:spPr>
          <a:xfrm>
            <a:off x="4067175" y="3716338"/>
            <a:ext cx="4175125" cy="2636837"/>
          </a:xfrm>
          <a:prstGeom prst="rect">
            <a:avLst/>
          </a:prstGeom>
          <a:noFill/>
          <a:ln w="9525">
            <a:noFill/>
          </a:ln>
        </p:spPr>
      </p:pic>
      <p:sp>
        <p:nvSpPr>
          <p:cNvPr id="8194" name="Text Box 2"/>
          <p:cNvSpPr txBox="1"/>
          <p:nvPr/>
        </p:nvSpPr>
        <p:spPr>
          <a:xfrm>
            <a:off x="827088" y="4581525"/>
            <a:ext cx="2881312" cy="1187450"/>
          </a:xfrm>
          <a:prstGeom prst="rect">
            <a:avLst/>
          </a:prstGeom>
          <a:noFill/>
          <a:ln w="9525">
            <a:noFill/>
          </a:ln>
        </p:spPr>
        <p:txBody>
          <a:bodyPr>
            <a:spAutoFit/>
          </a:bodyPr>
          <a:p>
            <a:pPr algn="just"/>
            <a:r>
              <a:rPr lang="zh-CN" altLang="en-US" sz="2400" u="sng" dirty="0">
                <a:latin typeface="黑体" panose="02010609060101010101" pitchFamily="2" charset="-122"/>
                <a:ea typeface="黑体" panose="02010609060101010101" pitchFamily="2" charset="-122"/>
              </a:rPr>
              <a:t>最先发现的喜好高温的古生菌来自</a:t>
            </a:r>
            <a:r>
              <a:rPr lang="zh-CN" altLang="en-US" sz="2400" dirty="0">
                <a:latin typeface="黑体" panose="02010609060101010101" pitchFamily="2" charset="-122"/>
                <a:ea typeface="黑体" panose="02010609060101010101" pitchFamily="2" charset="-122"/>
                <a:hlinkClick r:id="rId2" tooltip="美国黄石公园"/>
              </a:rPr>
              <a:t>美国黄石公园</a:t>
            </a:r>
            <a:r>
              <a:rPr lang="zh-CN" altLang="en-US" sz="2400" u="sng" dirty="0">
                <a:latin typeface="黑体" panose="02010609060101010101" pitchFamily="2" charset="-122"/>
                <a:ea typeface="黑体" panose="02010609060101010101" pitchFamily="2" charset="-122"/>
              </a:rPr>
              <a:t>。</a:t>
            </a:r>
            <a:endParaRPr lang="zh-CN" altLang="en-US" sz="3600" u="sng"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0-#ppt_w/2"/>
                                          </p:val>
                                        </p:tav>
                                        <p:tav tm="100000">
                                          <p:val>
                                            <p:strVal val="#ppt_x"/>
                                          </p:val>
                                        </p:tav>
                                      </p:tavLst>
                                    </p:anim>
                                    <p:anim calcmode="lin" valueType="num">
                                      <p:cBhvr additive="base">
                                        <p:cTn id="8"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additive="base">
                                        <p:cTn id="13" dur="500" fill="hold"/>
                                        <p:tgtEl>
                                          <p:spTgt spid="8194"/>
                                        </p:tgtEl>
                                        <p:attrNameLst>
                                          <p:attrName>ppt_x</p:attrName>
                                        </p:attrNameLst>
                                      </p:cBhvr>
                                      <p:tavLst>
                                        <p:tav tm="0">
                                          <p:val>
                                            <p:strVal val="0-#ppt_w/2"/>
                                          </p:val>
                                        </p:tav>
                                        <p:tav tm="100000">
                                          <p:val>
                                            <p:strVal val="#ppt_x"/>
                                          </p:val>
                                        </p:tav>
                                      </p:tavLst>
                                    </p:anim>
                                    <p:anim calcmode="lin" valueType="num">
                                      <p:cBhvr additive="base">
                                        <p:cTn id="14"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3"/>
          <p:cNvSpPr/>
          <p:nvPr/>
        </p:nvSpPr>
        <p:spPr>
          <a:xfrm>
            <a:off x="468948" y="982345"/>
            <a:ext cx="1562100" cy="457200"/>
          </a:xfrm>
          <a:prstGeom prst="rect">
            <a:avLst/>
          </a:prstGeom>
          <a:noFill/>
          <a:ln w="9525">
            <a:noFill/>
          </a:ln>
        </p:spPr>
        <p:txBody>
          <a:bodyPr wrap="none">
            <a:spAutoFit/>
          </a:bodyPr>
          <a:p>
            <a:pPr eaLnBrk="0" hangingPunct="0"/>
            <a:r>
              <a:rPr lang="en-US" altLang="zh-CN" sz="2400" b="1" dirty="0">
                <a:solidFill>
                  <a:srgbClr val="0000FF"/>
                </a:solidFill>
                <a:latin typeface="Times New Roman" panose="02020603050405020304" pitchFamily="18" charset="0"/>
                <a:ea typeface="SimSun" panose="02010600030101010101" pitchFamily="2" charset="-122"/>
              </a:rPr>
              <a:t>3</a:t>
            </a:r>
            <a:r>
              <a:rPr lang="zh-CN" altLang="en-US" sz="2400" b="1" dirty="0">
                <a:solidFill>
                  <a:srgbClr val="0000FF"/>
                </a:solidFill>
                <a:latin typeface="Times New Roman" panose="02020603050405020304" pitchFamily="18" charset="0"/>
                <a:ea typeface="SimSun" panose="02010600030101010101" pitchFamily="2" charset="-122"/>
              </a:rPr>
              <a:t>、担孢子</a:t>
            </a:r>
            <a:endParaRPr lang="zh-CN" altLang="en-US" sz="2400" b="1" dirty="0">
              <a:solidFill>
                <a:srgbClr val="0000FF"/>
              </a:solidFill>
              <a:latin typeface="Times New Roman" panose="02020603050405020304" pitchFamily="18" charset="0"/>
              <a:ea typeface="SimSun" panose="02010600030101010101" pitchFamily="2" charset="-122"/>
            </a:endParaRPr>
          </a:p>
        </p:txBody>
      </p:sp>
      <p:sp>
        <p:nvSpPr>
          <p:cNvPr id="74755" name="Rectangle 24"/>
          <p:cNvSpPr/>
          <p:nvPr/>
        </p:nvSpPr>
        <p:spPr>
          <a:xfrm>
            <a:off x="468948" y="1558925"/>
            <a:ext cx="7537450"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伞菌的子实体成熟时从子实体皱折中放射出来的孢子。</a:t>
            </a:r>
            <a:endParaRPr lang="zh-CN" altLang="en-US" sz="2400" b="1" dirty="0">
              <a:latin typeface="Times New Roman" panose="02020603050405020304" pitchFamily="18" charset="0"/>
              <a:ea typeface="SimSun" panose="02010600030101010101" pitchFamily="2" charset="-122"/>
            </a:endParaRPr>
          </a:p>
        </p:txBody>
      </p:sp>
      <p:pic>
        <p:nvPicPr>
          <p:cNvPr id="139289" name="Picture 25" descr="担孢子"/>
          <p:cNvPicPr>
            <a:picLocks noChangeAspect="1"/>
          </p:cNvPicPr>
          <p:nvPr/>
        </p:nvPicPr>
        <p:blipFill>
          <a:blip r:embed="rId1"/>
          <a:stretch>
            <a:fillRect/>
          </a:stretch>
        </p:blipFill>
        <p:spPr>
          <a:xfrm>
            <a:off x="4358323" y="2065338"/>
            <a:ext cx="3743325" cy="2803525"/>
          </a:xfrm>
          <a:prstGeom prst="rect">
            <a:avLst/>
          </a:prstGeom>
          <a:noFill/>
          <a:ln w="22225" cap="flat" cmpd="sng">
            <a:solidFill>
              <a:srgbClr val="FF0000"/>
            </a:solidFill>
            <a:prstDash val="solid"/>
            <a:miter/>
            <a:headEnd type="none" w="med" len="med"/>
            <a:tailEnd type="none" w="med" len="med"/>
          </a:ln>
        </p:spPr>
      </p:pic>
      <p:pic>
        <p:nvPicPr>
          <p:cNvPr id="139290" name="Picture 26" descr="蘑菇(子实体)"/>
          <p:cNvPicPr>
            <a:picLocks noChangeAspect="1"/>
          </p:cNvPicPr>
          <p:nvPr/>
        </p:nvPicPr>
        <p:blipFill>
          <a:blip r:embed="rId2"/>
          <a:stretch>
            <a:fillRect/>
          </a:stretch>
        </p:blipFill>
        <p:spPr>
          <a:xfrm>
            <a:off x="253048" y="2065338"/>
            <a:ext cx="3733800" cy="2784475"/>
          </a:xfrm>
          <a:prstGeom prst="rect">
            <a:avLst/>
          </a:prstGeom>
          <a:noFill/>
          <a:ln w="19050" cap="flat" cmpd="sng">
            <a:solidFill>
              <a:srgbClr val="FF0000"/>
            </a:solidFill>
            <a:prstDash val="solid"/>
            <a:miter/>
            <a:headEnd type="none" w="med" len="med"/>
            <a:tailEnd type="none" w="med" len="med"/>
          </a:ln>
        </p:spPr>
      </p:pic>
      <p:sp>
        <p:nvSpPr>
          <p:cNvPr id="139291" name="Line 27"/>
          <p:cNvSpPr/>
          <p:nvPr/>
        </p:nvSpPr>
        <p:spPr>
          <a:xfrm>
            <a:off x="2092960" y="3898900"/>
            <a:ext cx="3352800" cy="304800"/>
          </a:xfrm>
          <a:prstGeom prst="line">
            <a:avLst/>
          </a:prstGeom>
          <a:ln w="38100" cap="flat" cmpd="sng">
            <a:solidFill>
              <a:srgbClr val="FF6600"/>
            </a:solidFill>
            <a:prstDash val="solid"/>
            <a:headEnd type="none" w="med" len="med"/>
            <a:tailEnd type="triangle" w="med" len="med"/>
          </a:ln>
        </p:spPr>
      </p:sp>
      <p:pic>
        <p:nvPicPr>
          <p:cNvPr id="2" name="图片 1"/>
          <p:cNvPicPr>
            <a:picLocks noChangeAspect="1"/>
          </p:cNvPicPr>
          <p:nvPr/>
        </p:nvPicPr>
        <p:blipFill>
          <a:blip r:embed="rId3"/>
          <a:stretch>
            <a:fillRect/>
          </a:stretch>
        </p:blipFill>
        <p:spPr>
          <a:xfrm>
            <a:off x="735330" y="4940935"/>
            <a:ext cx="7198995" cy="18605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39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4" fill="hold" nodeType="clickEffect">
                                  <p:stCondLst>
                                    <p:cond delay="0"/>
                                  </p:stCondLst>
                                  <p:childTnLst>
                                    <p:set>
                                      <p:cBhvr>
                                        <p:cTn id="10" dur="1" fill="hold">
                                          <p:stCondLst>
                                            <p:cond delay="0"/>
                                          </p:stCondLst>
                                        </p:cTn>
                                        <p:tgtEl>
                                          <p:spTgt spid="139291"/>
                                        </p:tgtEl>
                                        <p:attrNameLst>
                                          <p:attrName>style.visibility</p:attrName>
                                        </p:attrNameLst>
                                      </p:cBhvr>
                                      <p:to>
                                        <p:strVal val="visible"/>
                                      </p:to>
                                    </p:set>
                                    <p:anim calcmode="lin" valueType="num">
                                      <p:cBhvr>
                                        <p:cTn id="11" dur="500" fill="hold"/>
                                        <p:tgtEl>
                                          <p:spTgt spid="139291"/>
                                        </p:tgtEl>
                                        <p:attrNameLst>
                                          <p:attrName>ppt_x</p:attrName>
                                        </p:attrNameLst>
                                      </p:cBhvr>
                                      <p:tavLst>
                                        <p:tav tm="0">
                                          <p:val>
                                            <p:strVal val="#ppt_x"/>
                                          </p:val>
                                        </p:tav>
                                        <p:tav tm="100000">
                                          <p:val>
                                            <p:strVal val="#ppt_x"/>
                                          </p:val>
                                        </p:tav>
                                      </p:tavLst>
                                    </p:anim>
                                    <p:anim calcmode="lin" valueType="num">
                                      <p:cBhvr>
                                        <p:cTn id="12" dur="500" fill="hold"/>
                                        <p:tgtEl>
                                          <p:spTgt spid="139291"/>
                                        </p:tgtEl>
                                        <p:attrNameLst>
                                          <p:attrName>ppt_y</p:attrName>
                                        </p:attrNameLst>
                                      </p:cBhvr>
                                      <p:tavLst>
                                        <p:tav tm="0">
                                          <p:val>
                                            <p:strVal val="#ppt_y+#ppt_h/2"/>
                                          </p:val>
                                        </p:tav>
                                        <p:tav tm="100000">
                                          <p:val>
                                            <p:strVal val="#ppt_y"/>
                                          </p:val>
                                        </p:tav>
                                      </p:tavLst>
                                    </p:anim>
                                    <p:anim calcmode="lin" valueType="num">
                                      <p:cBhvr>
                                        <p:cTn id="13" dur="500" fill="hold"/>
                                        <p:tgtEl>
                                          <p:spTgt spid="139291"/>
                                        </p:tgtEl>
                                        <p:attrNameLst>
                                          <p:attrName>ppt_w</p:attrName>
                                        </p:attrNameLst>
                                      </p:cBhvr>
                                      <p:tavLst>
                                        <p:tav tm="0">
                                          <p:val>
                                            <p:strVal val="#ppt_w"/>
                                          </p:val>
                                        </p:tav>
                                        <p:tav tm="100000">
                                          <p:val>
                                            <p:strVal val="#ppt_w"/>
                                          </p:val>
                                        </p:tav>
                                      </p:tavLst>
                                    </p:anim>
                                    <p:anim calcmode="lin" valueType="num">
                                      <p:cBhvr>
                                        <p:cTn id="14" dur="500" fill="hold"/>
                                        <p:tgtEl>
                                          <p:spTgt spid="139291"/>
                                        </p:tgtEl>
                                        <p:attrNameLst>
                                          <p:attrName>ppt_h</p:attrName>
                                        </p:attrNameLst>
                                      </p:cBhvr>
                                      <p:tavLst>
                                        <p:tav tm="0">
                                          <p:val>
                                            <p:fltVal val="0.000000"/>
                                          </p:val>
                                        </p:tav>
                                        <p:tav tm="100000">
                                          <p:val>
                                            <p:strVal val="#ppt_h"/>
                                          </p:val>
                                        </p:tav>
                                      </p:tavLst>
                                    </p:anim>
                                  </p:childTnLst>
                                </p:cTn>
                              </p:par>
                            </p:childTnLst>
                          </p:cTn>
                        </p:par>
                        <p:par>
                          <p:cTn id="15" fill="hold">
                            <p:stCondLst>
                              <p:cond delay="500"/>
                            </p:stCondLst>
                            <p:childTnLst>
                              <p:par>
                                <p:cTn id="16" presetID="9" presetClass="entr" presetSubtype="0" fill="hold" nodeType="afterEffect">
                                  <p:stCondLst>
                                    <p:cond delay="0"/>
                                  </p:stCondLst>
                                  <p:childTnLst>
                                    <p:set>
                                      <p:cBhvr>
                                        <p:cTn id="17" dur="1" fill="hold">
                                          <p:stCondLst>
                                            <p:cond delay="0"/>
                                          </p:stCondLst>
                                        </p:cTn>
                                        <p:tgtEl>
                                          <p:spTgt spid="139289"/>
                                        </p:tgtEl>
                                        <p:attrNameLst>
                                          <p:attrName>style.visibility</p:attrName>
                                        </p:attrNameLst>
                                      </p:cBhvr>
                                      <p:to>
                                        <p:strVal val="visible"/>
                                      </p:to>
                                    </p:set>
                                    <p:animEffect transition="in" filter="dissolve">
                                      <p:cBhvr>
                                        <p:cTn id="18" dur="500"/>
                                        <p:tgtEl>
                                          <p:spTgt spid="139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3"/>
          <p:cNvSpPr/>
          <p:nvPr/>
        </p:nvSpPr>
        <p:spPr>
          <a:xfrm>
            <a:off x="468948" y="982345"/>
            <a:ext cx="1865630" cy="460375"/>
          </a:xfrm>
          <a:prstGeom prst="rect">
            <a:avLst/>
          </a:prstGeom>
          <a:noFill/>
          <a:ln w="9525">
            <a:noFill/>
          </a:ln>
        </p:spPr>
        <p:txBody>
          <a:bodyPr wrap="none">
            <a:spAutoFit/>
          </a:bodyPr>
          <a:p>
            <a:pPr eaLnBrk="0" hangingPunct="0"/>
            <a:r>
              <a:rPr lang="en-US" altLang="zh-CN" sz="2400" b="1" dirty="0">
                <a:solidFill>
                  <a:srgbClr val="0000FF"/>
                </a:solidFill>
                <a:latin typeface="Times New Roman" panose="02020603050405020304" pitchFamily="18" charset="0"/>
                <a:ea typeface="SimSun" panose="02010600030101010101" pitchFamily="2" charset="-122"/>
              </a:rPr>
              <a:t>3</a:t>
            </a:r>
            <a:r>
              <a:rPr lang="zh-CN" altLang="en-US" sz="2400" b="1"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生活周期</a:t>
            </a:r>
            <a:endParaRPr lang="zh-CN" altLang="en-US" sz="2400" b="1" dirty="0">
              <a:solidFill>
                <a:srgbClr val="0000FF"/>
              </a:solidFill>
              <a:latin typeface="Times New Roman" panose="02020603050405020304" pitchFamily="18" charset="0"/>
              <a:ea typeface="SimSun" panose="02010600030101010101" pitchFamily="2" charset="-122"/>
            </a:endParaRPr>
          </a:p>
        </p:txBody>
      </p:sp>
      <p:pic>
        <p:nvPicPr>
          <p:cNvPr id="3" name="图片 2"/>
          <p:cNvPicPr>
            <a:picLocks noChangeAspect="1"/>
          </p:cNvPicPr>
          <p:nvPr/>
        </p:nvPicPr>
        <p:blipFill>
          <a:blip r:embed="rId1"/>
          <a:stretch>
            <a:fillRect/>
          </a:stretch>
        </p:blipFill>
        <p:spPr>
          <a:xfrm>
            <a:off x="970915" y="1780540"/>
            <a:ext cx="6863715" cy="4876165"/>
          </a:xfrm>
          <a:prstGeom prst="rect">
            <a:avLst/>
          </a:prstGeom>
        </p:spPr>
      </p:pic>
      <p:sp>
        <p:nvSpPr>
          <p:cNvPr id="4" name="文本框 3"/>
          <p:cNvSpPr txBox="1"/>
          <p:nvPr/>
        </p:nvSpPr>
        <p:spPr>
          <a:xfrm>
            <a:off x="4139565" y="1628775"/>
            <a:ext cx="675005" cy="368300"/>
          </a:xfrm>
          <a:prstGeom prst="rect">
            <a:avLst/>
          </a:prstGeom>
          <a:noFill/>
        </p:spPr>
        <p:txBody>
          <a:bodyPr wrap="square" rtlCol="0" anchor="t">
            <a:spAutoFit/>
          </a:bodyPr>
          <a:p>
            <a:r>
              <a:rPr lang="zh-CN" altLang="en-US" sz="1800" b="1">
                <a:solidFill>
                  <a:srgbClr val="FF0000"/>
                </a:solidFill>
                <a:latin typeface="黑体" panose="02010609060101010101" pitchFamily="2" charset="-122"/>
                <a:ea typeface="黑体" panose="02010609060101010101" pitchFamily="2" charset="-122"/>
              </a:rPr>
              <a:t>担子</a:t>
            </a:r>
            <a:endParaRPr lang="zh-CN" altLang="en-US" sz="1800" b="1">
              <a:solidFill>
                <a:srgbClr val="FF0000"/>
              </a:solidFill>
              <a:latin typeface="黑体" panose="02010609060101010101" pitchFamily="2" charset="-122"/>
              <a:ea typeface="黑体" panose="02010609060101010101" pitchFamily="2" charset="-122"/>
            </a:endParaRPr>
          </a:p>
        </p:txBody>
      </p:sp>
      <p:sp>
        <p:nvSpPr>
          <p:cNvPr id="5" name="文本框 4"/>
          <p:cNvSpPr txBox="1"/>
          <p:nvPr/>
        </p:nvSpPr>
        <p:spPr>
          <a:xfrm>
            <a:off x="1187450" y="5445125"/>
            <a:ext cx="903605" cy="368300"/>
          </a:xfrm>
          <a:prstGeom prst="rect">
            <a:avLst/>
          </a:prstGeom>
          <a:noFill/>
        </p:spPr>
        <p:txBody>
          <a:bodyPr wrap="square" rtlCol="0" anchor="t">
            <a:spAutoFit/>
          </a:bodyPr>
          <a:p>
            <a:r>
              <a:rPr lang="zh-CN" altLang="en-US" sz="1800" b="1">
                <a:solidFill>
                  <a:srgbClr val="FF0000"/>
                </a:solidFill>
                <a:latin typeface="黑体" panose="02010609060101010101" pitchFamily="2" charset="-122"/>
                <a:ea typeface="黑体" panose="02010609060101010101" pitchFamily="2" charset="-122"/>
              </a:rPr>
              <a:t>担</a:t>
            </a:r>
            <a:r>
              <a:rPr lang="zh-CN" altLang="en-US" sz="1800" b="1">
                <a:solidFill>
                  <a:srgbClr val="FF0000"/>
                </a:solidFill>
                <a:latin typeface="黑体" panose="02010609060101010101" pitchFamily="2" charset="-122"/>
                <a:ea typeface="黑体" panose="02010609060101010101" pitchFamily="2" charset="-122"/>
              </a:rPr>
              <a:t>孢子</a:t>
            </a:r>
            <a:endParaRPr lang="zh-CN" altLang="en-US" sz="1800" b="1">
              <a:solidFill>
                <a:srgbClr val="FF0000"/>
              </a:solidFill>
              <a:latin typeface="黑体" panose="02010609060101010101" pitchFamily="2" charset="-122"/>
              <a:ea typeface="黑体" panose="02010609060101010101" pitchFamily="2" charset="-122"/>
            </a:endParaRPr>
          </a:p>
        </p:txBody>
      </p:sp>
      <p:sp>
        <p:nvSpPr>
          <p:cNvPr id="6" name="文本框 5"/>
          <p:cNvSpPr txBox="1"/>
          <p:nvPr/>
        </p:nvSpPr>
        <p:spPr>
          <a:xfrm>
            <a:off x="2771775" y="6381115"/>
            <a:ext cx="2540000" cy="368300"/>
          </a:xfrm>
          <a:prstGeom prst="rect">
            <a:avLst/>
          </a:prstGeom>
          <a:noFill/>
        </p:spPr>
        <p:txBody>
          <a:bodyPr wrap="square" rtlCol="0" anchor="t">
            <a:spAutoFit/>
          </a:bodyPr>
          <a:p>
            <a:r>
              <a:rPr lang="zh-CN" altLang="en-US" sz="1800" b="1">
                <a:solidFill>
                  <a:srgbClr val="FF0000"/>
                </a:solidFill>
                <a:latin typeface="黑体" panose="02010609060101010101" pitchFamily="2" charset="-122"/>
                <a:ea typeface="黑体" panose="02010609060101010101" pitchFamily="2" charset="-122"/>
                <a:sym typeface="+mn-ea"/>
              </a:rPr>
              <a:t>双核菌丝体</a:t>
            </a:r>
            <a:endParaRPr lang="zh-CN" altLang="en-US" sz="1800" b="1">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Text Box 6"/>
          <p:cNvSpPr txBox="1"/>
          <p:nvPr/>
        </p:nvSpPr>
        <p:spPr>
          <a:xfrm>
            <a:off x="827088" y="2708275"/>
            <a:ext cx="4465637" cy="2378075"/>
          </a:xfrm>
          <a:prstGeom prst="rect">
            <a:avLst/>
          </a:prstGeom>
          <a:noFill/>
          <a:ln w="9525">
            <a:noFill/>
          </a:ln>
        </p:spPr>
        <p:txBody>
          <a:bodyPr>
            <a:spAutoFit/>
          </a:bodyPr>
          <a:p>
            <a:pPr>
              <a:spcBef>
                <a:spcPct val="50000"/>
              </a:spcBef>
            </a:pPr>
            <a:r>
              <a:rPr lang="zh-CN" altLang="en-US" sz="2000" b="1" dirty="0">
                <a:solidFill>
                  <a:srgbClr val="0000FF"/>
                </a:solidFill>
                <a:latin typeface="SimSun" panose="02010600030101010101" pitchFamily="2" charset="-122"/>
                <a:ea typeface="SimSun" panose="02010600030101010101" pitchFamily="2" charset="-122"/>
              </a:rPr>
              <a:t>粪鬼伞</a:t>
            </a:r>
            <a:endParaRPr lang="zh-CN" altLang="en-US" sz="2000" b="1" dirty="0">
              <a:solidFill>
                <a:srgbClr val="0000FF"/>
              </a:solidFill>
              <a:latin typeface="SimSun" panose="02010600030101010101" pitchFamily="2" charset="-122"/>
              <a:ea typeface="SimSun" panose="02010600030101010101" pitchFamily="2" charset="-122"/>
            </a:endParaRPr>
          </a:p>
          <a:p>
            <a:pPr>
              <a:spcBef>
                <a:spcPct val="50000"/>
              </a:spcBef>
            </a:pPr>
            <a:r>
              <a:rPr lang="zh-CN" altLang="en-US" sz="2000" dirty="0">
                <a:latin typeface="SimSun" panose="02010600030101010101" pitchFamily="2" charset="-122"/>
                <a:ea typeface="SimSun" panose="02010600030101010101" pitchFamily="2" charset="-122"/>
              </a:rPr>
              <a:t> </a:t>
            </a:r>
            <a:r>
              <a:rPr lang="zh-CN" altLang="en-US" sz="2000" b="1" dirty="0">
                <a:latin typeface="SimSun" panose="02010600030101010101" pitchFamily="2" charset="-122"/>
                <a:ea typeface="SimSun" panose="02010600030101010101" pitchFamily="2" charset="-122"/>
              </a:rPr>
              <a:t>春秋季于粪堆上散生至群生，分布于河北、江苏、台湾、广西、云南等地区。幼嫩时可食用，成熟后菌盖自溶成墨汁状。 可药用，能益肠胃，化痰理气、解毒、消肿。经常食用，有助消化和治疗痔疮。</a:t>
            </a:r>
            <a:r>
              <a:rPr lang="zh-CN" altLang="en-US" sz="2000" dirty="0">
                <a:latin typeface="SimSun" panose="02010600030101010101" pitchFamily="2" charset="-122"/>
                <a:ea typeface="SimSun" panose="02010600030101010101" pitchFamily="2" charset="-122"/>
              </a:rPr>
              <a:t> </a:t>
            </a:r>
            <a:endParaRPr lang="zh-CN" altLang="en-US" sz="2000" dirty="0">
              <a:latin typeface="SimSun" panose="02010600030101010101" pitchFamily="2" charset="-122"/>
              <a:ea typeface="SimSun" panose="02010600030101010101" pitchFamily="2" charset="-122"/>
            </a:endParaRPr>
          </a:p>
        </p:txBody>
      </p:sp>
      <p:pic>
        <p:nvPicPr>
          <p:cNvPr id="75779" name="Picture 7" descr="410-1"/>
          <p:cNvPicPr>
            <a:picLocks noChangeAspect="1"/>
          </p:cNvPicPr>
          <p:nvPr/>
        </p:nvPicPr>
        <p:blipFill>
          <a:blip r:embed="rId1"/>
          <a:stretch>
            <a:fillRect/>
          </a:stretch>
        </p:blipFill>
        <p:spPr>
          <a:xfrm>
            <a:off x="6061075" y="2492375"/>
            <a:ext cx="2809875" cy="4087813"/>
          </a:xfrm>
          <a:prstGeom prst="rect">
            <a:avLst/>
          </a:prstGeom>
          <a:noFill/>
          <a:ln w="9525">
            <a:noFill/>
          </a:ln>
        </p:spPr>
      </p:pic>
      <p:sp>
        <p:nvSpPr>
          <p:cNvPr id="75780" name="Rectangle 8"/>
          <p:cNvSpPr/>
          <p:nvPr/>
        </p:nvSpPr>
        <p:spPr>
          <a:xfrm>
            <a:off x="971550" y="1700213"/>
            <a:ext cx="2941638" cy="457200"/>
          </a:xfrm>
          <a:prstGeom prst="rect">
            <a:avLst/>
          </a:prstGeom>
          <a:noFill/>
          <a:ln w="9525">
            <a:noFill/>
          </a:ln>
        </p:spPr>
        <p:txBody>
          <a:bodyPr wrap="none">
            <a:spAutoFit/>
          </a:bodyPr>
          <a:p>
            <a:pPr eaLnBrk="0" hangingPunct="0"/>
            <a:r>
              <a:rPr lang="zh-CN" altLang="en-US" sz="2400" b="1" dirty="0">
                <a:latin typeface="Times New Roman" panose="02020603050405020304" pitchFamily="18" charset="0"/>
                <a:ea typeface="SimSun" panose="02010600030101010101" pitchFamily="2" charset="-122"/>
              </a:rPr>
              <a:t>（二）、伞菌的代表</a:t>
            </a:r>
            <a:endParaRPr lang="zh-CN" altLang="en-US" sz="2400" b="1" dirty="0">
              <a:latin typeface="Times New Roman" panose="02020603050405020304" pitchFamily="18" charset="0"/>
              <a:ea typeface="SimSun" panose="02010600030101010101" pitchFamily="2" charset="-122"/>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Text Box 7"/>
          <p:cNvSpPr txBox="1"/>
          <p:nvPr/>
        </p:nvSpPr>
        <p:spPr>
          <a:xfrm>
            <a:off x="971550" y="2349500"/>
            <a:ext cx="4535488" cy="2894013"/>
          </a:xfrm>
          <a:prstGeom prst="rect">
            <a:avLst/>
          </a:prstGeom>
          <a:noFill/>
          <a:ln w="9525">
            <a:noFill/>
          </a:ln>
        </p:spPr>
        <p:txBody>
          <a:bodyPr>
            <a:spAutoFit/>
          </a:bodyPr>
          <a:p>
            <a:pPr>
              <a:spcBef>
                <a:spcPct val="50000"/>
              </a:spcBef>
            </a:pPr>
            <a:r>
              <a:rPr lang="zh-CN" altLang="en-US" sz="2000" b="1" dirty="0">
                <a:solidFill>
                  <a:srgbClr val="0000FF"/>
                </a:solidFill>
                <a:latin typeface="SimSun" panose="02010600030101010101" pitchFamily="2" charset="-122"/>
                <a:ea typeface="SimSun" panose="02010600030101010101" pitchFamily="2" charset="-122"/>
              </a:rPr>
              <a:t>蒙古口蘑（白蘑、白蘑菇）</a:t>
            </a:r>
            <a:endParaRPr lang="zh-CN" altLang="en-US" sz="2000" b="1" dirty="0">
              <a:solidFill>
                <a:srgbClr val="0000FF"/>
              </a:solidFill>
              <a:latin typeface="SimSun" panose="02010600030101010101" pitchFamily="2" charset="-122"/>
              <a:ea typeface="SimSun" panose="02010600030101010101" pitchFamily="2" charset="-122"/>
            </a:endParaRPr>
          </a:p>
          <a:p>
            <a:pPr>
              <a:lnSpc>
                <a:spcPct val="110000"/>
              </a:lnSpc>
              <a:spcBef>
                <a:spcPct val="50000"/>
              </a:spcBef>
            </a:pPr>
            <a:r>
              <a:rPr lang="zh-CN" altLang="en-US" sz="2000" dirty="0">
                <a:latin typeface="SimSun" panose="02010600030101010101" pitchFamily="2" charset="-122"/>
                <a:ea typeface="SimSun" panose="02010600030101010101" pitchFamily="2" charset="-122"/>
              </a:rPr>
              <a:t> </a:t>
            </a:r>
            <a:r>
              <a:rPr lang="zh-CN" altLang="en-US" sz="2000" b="1" dirty="0">
                <a:latin typeface="SimSun" panose="02010600030101010101" pitchFamily="2" charset="-122"/>
                <a:ea typeface="SimSun" panose="02010600030101010101" pitchFamily="2" charset="-122"/>
              </a:rPr>
              <a:t>夏秋季在草原上群生并形成蘑菇圈。分布于我国河北、内蒙古、黑龙江、吉林、辽宁等地区。菌肥质细，郁香醇正，味独特鲜美。是我国北方草原“口蘑”之最上品，传统畅销于国内外市场。药用能宣肠益气，散热，解表。有抗癌活性。此种蘑菇目前还未驯化栽培成功。</a:t>
            </a:r>
            <a:r>
              <a:rPr lang="zh-CN" altLang="en-US" sz="2000" dirty="0">
                <a:latin typeface="SimSun" panose="02010600030101010101" pitchFamily="2" charset="-122"/>
                <a:ea typeface="SimSun" panose="02010600030101010101" pitchFamily="2" charset="-122"/>
              </a:rPr>
              <a:t> </a:t>
            </a:r>
            <a:endParaRPr lang="zh-CN" altLang="en-US" sz="2000" dirty="0">
              <a:latin typeface="SimSun" panose="02010600030101010101" pitchFamily="2" charset="-122"/>
              <a:ea typeface="SimSun" panose="02010600030101010101" pitchFamily="2" charset="-122"/>
            </a:endParaRPr>
          </a:p>
        </p:txBody>
      </p:sp>
      <p:pic>
        <p:nvPicPr>
          <p:cNvPr id="76803" name="Picture 8" descr="蒙古口蘑"/>
          <p:cNvPicPr>
            <a:picLocks noChangeAspect="1"/>
          </p:cNvPicPr>
          <p:nvPr/>
        </p:nvPicPr>
        <p:blipFill>
          <a:blip r:embed="rId1"/>
          <a:stretch>
            <a:fillRect/>
          </a:stretch>
        </p:blipFill>
        <p:spPr>
          <a:xfrm>
            <a:off x="5580063" y="1773238"/>
            <a:ext cx="3101975" cy="3959225"/>
          </a:xfrm>
          <a:prstGeom prst="rect">
            <a:avLst/>
          </a:prstGeom>
          <a:noFill/>
          <a:ln w="9525">
            <a:noFill/>
          </a:ln>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Text Box 3"/>
          <p:cNvSpPr txBox="1"/>
          <p:nvPr/>
        </p:nvSpPr>
        <p:spPr>
          <a:xfrm>
            <a:off x="755650" y="1916113"/>
            <a:ext cx="3887788" cy="3806825"/>
          </a:xfrm>
          <a:prstGeom prst="rect">
            <a:avLst/>
          </a:prstGeom>
          <a:noFill/>
          <a:ln w="9525">
            <a:noFill/>
          </a:ln>
        </p:spPr>
        <p:txBody>
          <a:bodyPr>
            <a:spAutoFit/>
          </a:bodyPr>
          <a:p>
            <a:pPr>
              <a:lnSpc>
                <a:spcPct val="110000"/>
              </a:lnSpc>
              <a:spcBef>
                <a:spcPct val="10000"/>
              </a:spcBef>
            </a:pPr>
            <a:r>
              <a:rPr lang="zh-CN" altLang="en-US" sz="2000" b="1" dirty="0">
                <a:solidFill>
                  <a:srgbClr val="0000FF"/>
                </a:solidFill>
                <a:latin typeface="SimSun" panose="02010600030101010101" pitchFamily="2" charset="-122"/>
                <a:ea typeface="SimSun" panose="02010600030101010101" pitchFamily="2" charset="-122"/>
              </a:rPr>
              <a:t>猴头菌（猴头蘑、刺猬菌）</a:t>
            </a:r>
            <a:endParaRPr lang="zh-CN" altLang="en-US" sz="2000" b="1" dirty="0">
              <a:solidFill>
                <a:srgbClr val="0000FF"/>
              </a:solidFill>
              <a:latin typeface="SimSun" panose="02010600030101010101" pitchFamily="2" charset="-122"/>
              <a:ea typeface="SimSun" panose="02010600030101010101" pitchFamily="2" charset="-122"/>
            </a:endParaRPr>
          </a:p>
          <a:p>
            <a:pPr>
              <a:lnSpc>
                <a:spcPct val="110000"/>
              </a:lnSpc>
              <a:spcBef>
                <a:spcPct val="10000"/>
              </a:spcBef>
            </a:pPr>
            <a:r>
              <a:rPr lang="zh-CN" altLang="en-US" sz="2000" dirty="0">
                <a:latin typeface="SimSun" panose="02010600030101010101" pitchFamily="2" charset="-122"/>
                <a:ea typeface="SimSun" panose="02010600030101010101" pitchFamily="2" charset="-122"/>
              </a:rPr>
              <a:t> </a:t>
            </a:r>
            <a:r>
              <a:rPr lang="zh-CN" altLang="en-US" sz="2000" b="1" dirty="0">
                <a:latin typeface="SimSun" panose="02010600030101010101" pitchFamily="2" charset="-122"/>
                <a:ea typeface="SimSun" panose="02010600030101010101" pitchFamily="2" charset="-122"/>
              </a:rPr>
              <a:t>秋季生长多。多生于栎等阔叶树立木或腐木上。分布于我国河北、山西、内蒙古、黑龙江、吉林、辽宁、河南等地区。菌丝体“猴头片”等中药，对治疗胃部及十二指肠溃疡、慢性萎缩性胃炎，胃癌及食道癌有一定疗效。猴头菌对消化不良、神经虚弱、身体虚弱等均有医疗作用，被视为宜药膳食的食用菌。 </a:t>
            </a:r>
            <a:endParaRPr lang="zh-CN" altLang="en-US" sz="2000" b="1" dirty="0">
              <a:latin typeface="SimSun" panose="02010600030101010101" pitchFamily="2" charset="-122"/>
              <a:ea typeface="SimSun" panose="02010600030101010101" pitchFamily="2" charset="-122"/>
            </a:endParaRPr>
          </a:p>
        </p:txBody>
      </p:sp>
      <p:pic>
        <p:nvPicPr>
          <p:cNvPr id="77827" name="Picture 7" descr="猴头菌"/>
          <p:cNvPicPr>
            <a:picLocks noChangeAspect="1"/>
          </p:cNvPicPr>
          <p:nvPr/>
        </p:nvPicPr>
        <p:blipFill>
          <a:blip r:embed="rId1"/>
          <a:stretch>
            <a:fillRect/>
          </a:stretch>
        </p:blipFill>
        <p:spPr>
          <a:xfrm>
            <a:off x="4643438" y="1844675"/>
            <a:ext cx="4100512" cy="3743325"/>
          </a:xfrm>
          <a:prstGeom prst="rect">
            <a:avLst/>
          </a:prstGeom>
          <a:noFill/>
          <a:ln w="9525">
            <a:noFill/>
          </a:ln>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Text Box 4"/>
          <p:cNvSpPr txBox="1"/>
          <p:nvPr/>
        </p:nvSpPr>
        <p:spPr>
          <a:xfrm>
            <a:off x="467995" y="1051560"/>
            <a:ext cx="5113338" cy="4854575"/>
          </a:xfrm>
          <a:prstGeom prst="rect">
            <a:avLst/>
          </a:prstGeom>
          <a:noFill/>
          <a:ln w="9525">
            <a:noFill/>
          </a:ln>
        </p:spPr>
        <p:txBody>
          <a:bodyPr>
            <a:spAutoFit/>
          </a:bodyPr>
          <a:p>
            <a:pPr>
              <a:lnSpc>
                <a:spcPct val="130000"/>
              </a:lnSpc>
            </a:pPr>
            <a:r>
              <a:rPr lang="zh-CN" altLang="en-US" sz="2000" b="1" dirty="0">
                <a:solidFill>
                  <a:srgbClr val="0000FF"/>
                </a:solidFill>
                <a:latin typeface="SimSun" panose="02010600030101010101" pitchFamily="2" charset="-122"/>
                <a:ea typeface="SimSun" panose="02010600030101010101" pitchFamily="2" charset="-122"/>
              </a:rPr>
              <a:t>冬虫夏草（虫草、冬虫草）</a:t>
            </a:r>
            <a:br>
              <a:rPr lang="zh-CN" altLang="en-US" sz="2000" b="1" dirty="0">
                <a:latin typeface="SimSun" panose="02010600030101010101" pitchFamily="2" charset="-122"/>
                <a:ea typeface="SimSun" panose="02010600030101010101" pitchFamily="2" charset="-122"/>
              </a:rPr>
            </a:br>
            <a:r>
              <a:rPr lang="zh-CN" altLang="en-US" sz="2000" b="1" dirty="0">
                <a:latin typeface="SimSun" panose="02010600030101010101" pitchFamily="2" charset="-122"/>
                <a:ea typeface="SimSun" panose="02010600030101010101" pitchFamily="2" charset="-122"/>
              </a:rPr>
              <a:t>  分布在海拔</a:t>
            </a:r>
            <a:r>
              <a:rPr lang="en-US" altLang="zh-CN" sz="2000" b="1" dirty="0">
                <a:latin typeface="SimSun" panose="02010600030101010101" pitchFamily="2" charset="-122"/>
                <a:ea typeface="SimSun" panose="02010600030101010101" pitchFamily="2" charset="-122"/>
              </a:rPr>
              <a:t>3000-5000</a:t>
            </a:r>
            <a:r>
              <a:rPr lang="zh-CN" altLang="en-US" sz="2000" b="1" dirty="0">
                <a:latin typeface="SimSun" panose="02010600030101010101" pitchFamily="2" charset="-122"/>
                <a:ea typeface="SimSun" panose="02010600030101010101" pitchFamily="2" charset="-122"/>
              </a:rPr>
              <a:t>米之间的高山草甸和高山灌木丛带，寄生于</a:t>
            </a:r>
            <a:r>
              <a:rPr lang="zh-CN" altLang="en-US" sz="2000" b="1" dirty="0">
                <a:solidFill>
                  <a:srgbClr val="0000FF"/>
                </a:solidFill>
                <a:latin typeface="SimSun" panose="02010600030101010101" pitchFamily="2" charset="-122"/>
                <a:ea typeface="SimSun" panose="02010600030101010101" pitchFamily="2" charset="-122"/>
              </a:rPr>
              <a:t>虫草蝙蝠蛾</a:t>
            </a:r>
            <a:r>
              <a:rPr lang="zh-CN" altLang="en-US" sz="2000" b="1" dirty="0">
                <a:latin typeface="SimSun" panose="02010600030101010101" pitchFamily="2" charset="-122"/>
                <a:ea typeface="SimSun" panose="02010600030101010101" pitchFamily="2" charset="-122"/>
              </a:rPr>
              <a:t>的幼虫体上。每年</a:t>
            </a:r>
            <a:r>
              <a:rPr lang="en-US" altLang="zh-CN" sz="2000" b="1" dirty="0">
                <a:latin typeface="SimSun" panose="02010600030101010101" pitchFamily="2" charset="-122"/>
                <a:ea typeface="SimSun" panose="02010600030101010101" pitchFamily="2" charset="-122"/>
              </a:rPr>
              <a:t>5-7</a:t>
            </a:r>
            <a:r>
              <a:rPr lang="zh-CN" altLang="en-US" sz="2000" b="1" dirty="0">
                <a:latin typeface="SimSun" panose="02010600030101010101" pitchFamily="2" charset="-122"/>
                <a:ea typeface="SimSun" panose="02010600030101010101" pitchFamily="2" charset="-122"/>
              </a:rPr>
              <a:t>月份出现。也有的在</a:t>
            </a:r>
            <a:r>
              <a:rPr lang="en-US" altLang="zh-CN" sz="2000" b="1" dirty="0">
                <a:latin typeface="SimSun" panose="02010600030101010101" pitchFamily="2" charset="-122"/>
                <a:ea typeface="SimSun" panose="02010600030101010101" pitchFamily="2" charset="-122"/>
              </a:rPr>
              <a:t>11</a:t>
            </a:r>
            <a:r>
              <a:rPr lang="zh-CN" altLang="en-US" sz="2000" b="1" dirty="0">
                <a:latin typeface="SimSun" panose="02010600030101010101" pitchFamily="2" charset="-122"/>
                <a:ea typeface="SimSun" panose="02010600030101010101" pitchFamily="2" charset="-122"/>
              </a:rPr>
              <a:t>月份开始出现子座，但不发育。我国冬虫夏草几乎都集中分布于青藏高原，已记载产区有青海、西藏、甘肃、四川、云南、贵州、新疆等地区。药用性温、味甘，后微辛、补精益髓、保肺、益肾、止血化痢、止血化痢，止痨嗽。其中含有特有成分</a:t>
            </a:r>
            <a:r>
              <a:rPr lang="zh-CN" altLang="en-US" sz="2000" b="1" dirty="0">
                <a:solidFill>
                  <a:srgbClr val="0000FF"/>
                </a:solidFill>
                <a:latin typeface="SimSun" panose="02010600030101010101" pitchFamily="2" charset="-122"/>
                <a:ea typeface="SimSun" panose="02010600030101010101" pitchFamily="2" charset="-122"/>
              </a:rPr>
              <a:t>虫草菌素</a:t>
            </a:r>
            <a:r>
              <a:rPr lang="zh-CN" altLang="en-US" sz="2000" b="1" dirty="0">
                <a:latin typeface="SimSun" panose="02010600030101010101" pitchFamily="2" charset="-122"/>
                <a:ea typeface="SimSun" panose="02010600030101010101" pitchFamily="2" charset="-122"/>
              </a:rPr>
              <a:t>，是一种有抗生素作用或抑制细胞分裂作用的核酸类物质。</a:t>
            </a:r>
            <a:endParaRPr lang="zh-CN" altLang="en-US" sz="2000" b="1" dirty="0">
              <a:latin typeface="SimSun" panose="02010600030101010101" pitchFamily="2" charset="-122"/>
              <a:ea typeface="SimSun" panose="02010600030101010101" pitchFamily="2" charset="-122"/>
            </a:endParaRPr>
          </a:p>
        </p:txBody>
      </p:sp>
      <p:graphicFrame>
        <p:nvGraphicFramePr>
          <p:cNvPr id="311303" name="Object 2"/>
          <p:cNvGraphicFramePr>
            <a:graphicFrameLocks noChangeAspect="1"/>
          </p:cNvGraphicFramePr>
          <p:nvPr/>
        </p:nvGraphicFramePr>
        <p:xfrm>
          <a:off x="5580063" y="4471988"/>
          <a:ext cx="3563937" cy="2386012"/>
        </p:xfrm>
        <a:graphic>
          <a:graphicData uri="http://schemas.openxmlformats.org/presentationml/2006/ole">
            <mc:AlternateContent xmlns:mc="http://schemas.openxmlformats.org/markup-compatibility/2006">
              <mc:Choice xmlns:v="urn:schemas-microsoft-com:vml" Requires="v">
                <p:oleObj spid="_x0000_s3077" name="" r:id="rId1" imgW="3048000" imgH="1905000" progId="MSPhotoEd.3">
                  <p:embed/>
                </p:oleObj>
              </mc:Choice>
              <mc:Fallback>
                <p:oleObj name="" r:id="rId1" imgW="3048000" imgH="1905000" progId="MSPhotoEd.3">
                  <p:embed/>
                  <p:pic>
                    <p:nvPicPr>
                      <p:cNvPr id="0" name="图片 3076"/>
                      <p:cNvPicPr/>
                      <p:nvPr/>
                    </p:nvPicPr>
                    <p:blipFill>
                      <a:blip r:embed="rId2"/>
                      <a:stretch>
                        <a:fillRect/>
                      </a:stretch>
                    </p:blipFill>
                    <p:spPr>
                      <a:xfrm>
                        <a:off x="5580063" y="4471988"/>
                        <a:ext cx="3563937" cy="2386012"/>
                      </a:xfrm>
                      <a:prstGeom prst="rect">
                        <a:avLst/>
                      </a:prstGeom>
                      <a:noFill/>
                      <a:ln w="38100">
                        <a:noFill/>
                        <a:miter/>
                      </a:ln>
                    </p:spPr>
                  </p:pic>
                </p:oleObj>
              </mc:Fallback>
            </mc:AlternateContent>
          </a:graphicData>
        </a:graphic>
      </p:graphicFrame>
      <p:pic>
        <p:nvPicPr>
          <p:cNvPr id="3076" name="Picture 8" descr="totyukaso">
            <a:hlinkClick r:id="rId3"/>
          </p:cNvPr>
          <p:cNvPicPr>
            <a:picLocks noChangeAspect="1"/>
          </p:cNvPicPr>
          <p:nvPr/>
        </p:nvPicPr>
        <p:blipFill>
          <a:blip r:embed="rId4"/>
          <a:stretch>
            <a:fillRect/>
          </a:stretch>
        </p:blipFill>
        <p:spPr>
          <a:xfrm>
            <a:off x="5580063" y="0"/>
            <a:ext cx="3563937" cy="4267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1303"/>
                                        </p:tgtEl>
                                        <p:attrNameLst>
                                          <p:attrName>style.visibility</p:attrName>
                                        </p:attrNameLst>
                                      </p:cBhvr>
                                      <p:to>
                                        <p:strVal val="visible"/>
                                      </p:to>
                                    </p:set>
                                    <p:anim calcmode="lin" valueType="num">
                                      <p:cBhvr additive="base">
                                        <p:cTn id="7" dur="500" fill="hold"/>
                                        <p:tgtEl>
                                          <p:spTgt spid="311303"/>
                                        </p:tgtEl>
                                        <p:attrNameLst>
                                          <p:attrName>ppt_x</p:attrName>
                                        </p:attrNameLst>
                                      </p:cBhvr>
                                      <p:tavLst>
                                        <p:tav tm="0">
                                          <p:val>
                                            <p:strVal val="#ppt_x"/>
                                          </p:val>
                                        </p:tav>
                                        <p:tav tm="100000">
                                          <p:val>
                                            <p:strVal val="#ppt_x"/>
                                          </p:val>
                                        </p:tav>
                                      </p:tavLst>
                                    </p:anim>
                                    <p:anim calcmode="lin" valueType="num">
                                      <p:cBhvr additive="base">
                                        <p:cTn id="8" dur="500" fill="hold"/>
                                        <p:tgtEl>
                                          <p:spTgt spid="3113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Text Box 7"/>
          <p:cNvSpPr txBox="1"/>
          <p:nvPr/>
        </p:nvSpPr>
        <p:spPr>
          <a:xfrm>
            <a:off x="755650" y="1773238"/>
            <a:ext cx="4679950" cy="4111625"/>
          </a:xfrm>
          <a:prstGeom prst="rect">
            <a:avLst/>
          </a:prstGeom>
          <a:noFill/>
          <a:ln w="9525">
            <a:noFill/>
          </a:ln>
        </p:spPr>
        <p:txBody>
          <a:bodyPr>
            <a:spAutoFit/>
          </a:bodyPr>
          <a:p>
            <a:pPr>
              <a:lnSpc>
                <a:spcPct val="110000"/>
              </a:lnSpc>
              <a:spcBef>
                <a:spcPct val="40000"/>
              </a:spcBef>
            </a:pPr>
            <a:r>
              <a:rPr lang="zh-CN" altLang="en-US" sz="2000" b="1" dirty="0">
                <a:solidFill>
                  <a:srgbClr val="0000FF"/>
                </a:solidFill>
                <a:latin typeface="SimSun" panose="02010600030101010101" pitchFamily="2" charset="-122"/>
                <a:ea typeface="SimSun" panose="02010600030101010101" pitchFamily="2" charset="-122"/>
              </a:rPr>
              <a:t>松口蘑（松茸、鸡丝菌）</a:t>
            </a:r>
            <a:br>
              <a:rPr lang="zh-CN" altLang="en-US" sz="2000" b="1" dirty="0">
                <a:solidFill>
                  <a:srgbClr val="0000FF"/>
                </a:solidFill>
                <a:latin typeface="SimSun" panose="02010600030101010101" pitchFamily="2" charset="-122"/>
                <a:ea typeface="SimSun" panose="02010600030101010101" pitchFamily="2" charset="-122"/>
              </a:rPr>
            </a:br>
            <a:r>
              <a:rPr lang="zh-CN" altLang="en-US" sz="2000" b="1" dirty="0">
                <a:solidFill>
                  <a:schemeClr val="folHlink"/>
                </a:solidFill>
                <a:latin typeface="SimSun" panose="02010600030101010101" pitchFamily="2" charset="-122"/>
                <a:ea typeface="SimSun" panose="02010600030101010101" pitchFamily="2" charset="-122"/>
              </a:rPr>
              <a:t>  </a:t>
            </a:r>
            <a:r>
              <a:rPr lang="zh-CN" altLang="en-US" sz="2000" b="1" dirty="0">
                <a:latin typeface="SimSun" panose="02010600030101010101" pitchFamily="2" charset="-122"/>
                <a:ea typeface="SimSun" panose="02010600030101010101" pitchFamily="2" charset="-122"/>
              </a:rPr>
              <a:t>秋季在松林或针阔混交林中地上群生或散生，或形成蘑菇圈。往往和松树形成菌根关系。分布在我国黑龙江、吉林、安徽、台湾、四川、山西 、贵州、云南、西藏等地区。菌肉肥厚，香气浓郁，味道鲜美。在西藏地区群众将此菌火烤后蘸盐吃，味道很好。由于生态习性特殊，目前人工栽培子实体未能成功。具强身，益肠胃，止痛，理气化痰之医药功效。该菌又是树木的外生菌根菌。已知与赤松，黑松，高山松形成菌根。</a:t>
            </a:r>
            <a:endParaRPr lang="zh-CN" altLang="en-US" sz="2000" b="1" dirty="0">
              <a:latin typeface="SimSun" panose="02010600030101010101" pitchFamily="2" charset="-122"/>
              <a:ea typeface="SimSun" panose="02010600030101010101" pitchFamily="2" charset="-122"/>
            </a:endParaRPr>
          </a:p>
        </p:txBody>
      </p:sp>
      <p:pic>
        <p:nvPicPr>
          <p:cNvPr id="78851" name="Picture 8" descr="200209020063_5996"/>
          <p:cNvPicPr>
            <a:picLocks noChangeAspect="1"/>
          </p:cNvPicPr>
          <p:nvPr/>
        </p:nvPicPr>
        <p:blipFill>
          <a:blip r:embed="rId1"/>
          <a:stretch>
            <a:fillRect/>
          </a:stretch>
        </p:blipFill>
        <p:spPr>
          <a:xfrm>
            <a:off x="5726113" y="2492375"/>
            <a:ext cx="3059112" cy="4100513"/>
          </a:xfrm>
          <a:prstGeom prst="rect">
            <a:avLst/>
          </a:prstGeom>
          <a:noFill/>
          <a:ln w="9525">
            <a:noFill/>
          </a:ln>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Text Box 6"/>
          <p:cNvSpPr txBox="1"/>
          <p:nvPr/>
        </p:nvSpPr>
        <p:spPr>
          <a:xfrm>
            <a:off x="971550" y="1773238"/>
            <a:ext cx="3168650" cy="2073275"/>
          </a:xfrm>
          <a:prstGeom prst="rect">
            <a:avLst/>
          </a:prstGeom>
          <a:noFill/>
          <a:ln w="9525">
            <a:noFill/>
          </a:ln>
        </p:spPr>
        <p:txBody>
          <a:bodyPr>
            <a:spAutoFit/>
          </a:bodyPr>
          <a:p>
            <a:pPr>
              <a:spcBef>
                <a:spcPct val="50000"/>
              </a:spcBef>
            </a:pPr>
            <a:r>
              <a:rPr lang="zh-CN" altLang="en-US" sz="2000" b="1" dirty="0">
                <a:solidFill>
                  <a:srgbClr val="0000FF"/>
                </a:solidFill>
                <a:latin typeface="Verdana" panose="020B0604030504040204" pitchFamily="34" charset="0"/>
                <a:ea typeface="SimSun" panose="02010600030101010101" pitchFamily="2" charset="-122"/>
              </a:rPr>
              <a:t>鹿花菌</a:t>
            </a:r>
            <a:endParaRPr lang="zh-CN" altLang="en-US" sz="2000" b="1" dirty="0">
              <a:solidFill>
                <a:srgbClr val="0000FF"/>
              </a:solidFill>
              <a:latin typeface="Verdana" panose="020B0604030504040204" pitchFamily="34" charset="0"/>
              <a:ea typeface="SimSun" panose="02010600030101010101" pitchFamily="2" charset="-122"/>
            </a:endParaRPr>
          </a:p>
          <a:p>
            <a:pPr>
              <a:spcBef>
                <a:spcPct val="50000"/>
              </a:spcBef>
            </a:pPr>
            <a:r>
              <a:rPr lang="zh-CN" altLang="en-US" sz="2000" b="1" dirty="0">
                <a:latin typeface="Verdana" panose="020B0604030504040204" pitchFamily="34" charset="0"/>
                <a:ea typeface="SimSun" panose="02010600030101010101" pitchFamily="2" charset="-122"/>
              </a:rPr>
              <a:t>春至夏初在林中沙地上单个或成群生长。分布于黑龙江、云南等地。含有</a:t>
            </a:r>
            <a:r>
              <a:rPr lang="zh-CN" altLang="en-US" sz="2000" b="1" dirty="0">
                <a:solidFill>
                  <a:srgbClr val="FF6699"/>
                </a:solidFill>
                <a:latin typeface="Verdana" panose="020B0604030504040204" pitchFamily="34" charset="0"/>
                <a:ea typeface="SimSun" panose="02010600030101010101" pitchFamily="2" charset="-122"/>
              </a:rPr>
              <a:t>马鞍菌酸</a:t>
            </a:r>
            <a:r>
              <a:rPr lang="zh-CN" altLang="en-US" sz="2000" b="1" dirty="0">
                <a:latin typeface="Verdana" panose="020B0604030504040204" pitchFamily="34" charset="0"/>
                <a:ea typeface="SimSun" panose="02010600030101010101" pitchFamily="2" charset="-122"/>
              </a:rPr>
              <a:t>，食用中毒，但对此菌的毒性反应因人而异。</a:t>
            </a:r>
            <a:endParaRPr lang="zh-CN" altLang="en-US" sz="2000" b="1" dirty="0">
              <a:latin typeface="Verdana" panose="020B0604030504040204" pitchFamily="34" charset="0"/>
              <a:ea typeface="SimSun" panose="02010600030101010101" pitchFamily="2" charset="-122"/>
            </a:endParaRPr>
          </a:p>
        </p:txBody>
      </p:sp>
      <p:pic>
        <p:nvPicPr>
          <p:cNvPr id="79875" name="Picture 7" descr="Gyromitra_esculenta(mgw-01)"/>
          <p:cNvPicPr>
            <a:picLocks noChangeAspect="1"/>
          </p:cNvPicPr>
          <p:nvPr/>
        </p:nvPicPr>
        <p:blipFill>
          <a:blip r:embed="rId1"/>
          <a:stretch>
            <a:fillRect/>
          </a:stretch>
        </p:blipFill>
        <p:spPr>
          <a:xfrm>
            <a:off x="4427538" y="2708275"/>
            <a:ext cx="4089400" cy="3400425"/>
          </a:xfrm>
          <a:prstGeom prst="rect">
            <a:avLst/>
          </a:prstGeom>
          <a:noFill/>
          <a:ln w="9525">
            <a:noFill/>
          </a:ln>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898" name="Picture 2" descr="200209020033_5937"/>
          <p:cNvPicPr>
            <a:picLocks noChangeAspect="1"/>
          </p:cNvPicPr>
          <p:nvPr/>
        </p:nvPicPr>
        <p:blipFill>
          <a:blip r:embed="rId1"/>
          <a:stretch>
            <a:fillRect/>
          </a:stretch>
        </p:blipFill>
        <p:spPr>
          <a:xfrm>
            <a:off x="4067175" y="3141663"/>
            <a:ext cx="4572000" cy="3205162"/>
          </a:xfrm>
          <a:prstGeom prst="rect">
            <a:avLst/>
          </a:prstGeom>
          <a:noFill/>
          <a:ln w="9525">
            <a:noFill/>
          </a:ln>
        </p:spPr>
      </p:pic>
      <p:sp>
        <p:nvSpPr>
          <p:cNvPr id="80899" name="Text Box 7"/>
          <p:cNvSpPr txBox="1"/>
          <p:nvPr/>
        </p:nvSpPr>
        <p:spPr>
          <a:xfrm>
            <a:off x="755650" y="1700213"/>
            <a:ext cx="3313113" cy="2012950"/>
          </a:xfrm>
          <a:prstGeom prst="rect">
            <a:avLst/>
          </a:prstGeom>
          <a:noFill/>
          <a:ln w="9525">
            <a:noFill/>
          </a:ln>
        </p:spPr>
        <p:txBody>
          <a:bodyPr>
            <a:spAutoFit/>
          </a:bodyPr>
          <a:p>
            <a:pPr>
              <a:spcBef>
                <a:spcPct val="50000"/>
              </a:spcBef>
            </a:pPr>
            <a:r>
              <a:rPr lang="zh-CN" altLang="en-US" sz="2000" b="1" dirty="0">
                <a:solidFill>
                  <a:srgbClr val="0000FF"/>
                </a:solidFill>
                <a:latin typeface="Verdana" panose="020B0604030504040204" pitchFamily="34" charset="0"/>
                <a:ea typeface="SimSun" panose="02010600030101010101" pitchFamily="2" charset="-122"/>
              </a:rPr>
              <a:t>大鹿花菌</a:t>
            </a:r>
            <a:endParaRPr lang="zh-CN" altLang="en-US" sz="2000" b="1" dirty="0">
              <a:solidFill>
                <a:srgbClr val="0000FF"/>
              </a:solidFill>
              <a:latin typeface="Verdana" panose="020B0604030504040204" pitchFamily="34" charset="0"/>
              <a:ea typeface="SimSun" panose="02010600030101010101" pitchFamily="2" charset="-122"/>
            </a:endParaRPr>
          </a:p>
          <a:p>
            <a:pPr>
              <a:spcBef>
                <a:spcPct val="50000"/>
              </a:spcBef>
            </a:pPr>
            <a:r>
              <a:rPr lang="zh-CN" altLang="en-US" sz="2000" b="1" dirty="0">
                <a:latin typeface="Verdana" panose="020B0604030504040204" pitchFamily="34" charset="0"/>
                <a:ea typeface="SimSun" panose="02010600030101010101" pitchFamily="2" charset="-122"/>
              </a:rPr>
              <a:t>  在针叶林中地上靠近腐木单生或群生。分布于我国吉林、西藏等地区。可能有毒，毒性因人而异，不可食</a:t>
            </a:r>
            <a:r>
              <a:rPr lang="zh-CN" altLang="en-US" sz="1600" b="1" dirty="0">
                <a:latin typeface="Verdana" panose="020B0604030504040204" pitchFamily="34" charset="0"/>
                <a:ea typeface="SimSun" panose="02010600030101010101" pitchFamily="2" charset="-122"/>
              </a:rPr>
              <a:t>用</a:t>
            </a:r>
            <a:r>
              <a:rPr lang="zh-CN" altLang="en-US" sz="1600" b="1" dirty="0">
                <a:latin typeface="Verdana" panose="020B0604030504040204" pitchFamily="34" charset="0"/>
                <a:ea typeface="楷体_GB2312" pitchFamily="49" charset="-122"/>
              </a:rPr>
              <a:t>。</a:t>
            </a:r>
            <a:endParaRPr lang="zh-CN" altLang="en-US" sz="1600" b="1" dirty="0">
              <a:latin typeface="Verdana" panose="020B0604030504040204" pitchFamily="34" charset="0"/>
              <a:ea typeface="楷体_GB2312"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2" descr="http://www.astrosurf.com/luxorion/Bio/aquifex-aeolicus-hyperthermophile.jpg"/>
          <p:cNvPicPr>
            <a:picLocks noChangeAspect="1"/>
          </p:cNvPicPr>
          <p:nvPr/>
        </p:nvPicPr>
        <p:blipFill>
          <a:blip r:embed="rId1"/>
          <a:stretch>
            <a:fillRect/>
          </a:stretch>
        </p:blipFill>
        <p:spPr>
          <a:xfrm>
            <a:off x="4443413" y="428625"/>
            <a:ext cx="4343400" cy="3143250"/>
          </a:xfrm>
          <a:prstGeom prst="rect">
            <a:avLst/>
          </a:prstGeom>
          <a:noFill/>
          <a:ln w="9525">
            <a:noFill/>
          </a:ln>
        </p:spPr>
      </p:pic>
      <p:pic>
        <p:nvPicPr>
          <p:cNvPr id="15363" name="Picture 3" descr="http://www.astrosurf.com/luxorion/Bio/pyrolobus-fumarii-hyperthermophiles.jpg">
            <a:hlinkClick r:id="rId2"/>
          </p:cNvPr>
          <p:cNvPicPr>
            <a:picLocks noChangeAspect="1"/>
          </p:cNvPicPr>
          <p:nvPr/>
        </p:nvPicPr>
        <p:blipFill>
          <a:blip r:embed="rId3"/>
          <a:stretch>
            <a:fillRect/>
          </a:stretch>
        </p:blipFill>
        <p:spPr>
          <a:xfrm>
            <a:off x="357188" y="428625"/>
            <a:ext cx="4071937" cy="3143250"/>
          </a:xfrm>
          <a:prstGeom prst="rect">
            <a:avLst/>
          </a:prstGeom>
          <a:noFill/>
          <a:ln w="9525">
            <a:noFill/>
          </a:ln>
        </p:spPr>
      </p:pic>
      <p:sp>
        <p:nvSpPr>
          <p:cNvPr id="15364" name="Rectangle 5"/>
          <p:cNvSpPr/>
          <p:nvPr/>
        </p:nvSpPr>
        <p:spPr>
          <a:xfrm>
            <a:off x="928688" y="3714750"/>
            <a:ext cx="4071937" cy="2419350"/>
          </a:xfrm>
          <a:prstGeom prst="rect">
            <a:avLst/>
          </a:prstGeom>
          <a:noFill/>
          <a:ln w="9525">
            <a:noFill/>
          </a:ln>
        </p:spPr>
        <p:txBody>
          <a:bodyPr>
            <a:spAutoFit/>
          </a:bodyPr>
          <a:p>
            <a:pPr>
              <a:lnSpc>
                <a:spcPct val="130000"/>
              </a:lnSpc>
              <a:spcBef>
                <a:spcPct val="20000"/>
              </a:spcBef>
              <a:buClr>
                <a:schemeClr val="folHlink"/>
              </a:buClr>
              <a:buSzPct val="60000"/>
            </a:pPr>
            <a:r>
              <a:rPr lang="zh-CN" altLang="en-US" sz="2800" dirty="0">
                <a:latin typeface="黑体" panose="02010609060101010101" pitchFamily="2" charset="-122"/>
                <a:ea typeface="黑体" panose="02010609060101010101" pitchFamily="2" charset="-122"/>
              </a:rPr>
              <a:t>延胡索酸火叶菌</a:t>
            </a:r>
            <a:endParaRPr lang="en-US" altLang="zh-CN" sz="2800" dirty="0">
              <a:latin typeface="黑体" panose="02010609060101010101" pitchFamily="2" charset="-122"/>
              <a:ea typeface="黑体" panose="02010609060101010101" pitchFamily="2" charset="-122"/>
            </a:endParaRPr>
          </a:p>
          <a:p>
            <a:pPr>
              <a:lnSpc>
                <a:spcPct val="130000"/>
              </a:lnSpc>
              <a:spcBef>
                <a:spcPct val="20000"/>
              </a:spcBef>
              <a:buClr>
                <a:schemeClr val="folHlink"/>
              </a:buClr>
              <a:buSzPct val="60000"/>
            </a:pPr>
            <a:r>
              <a:rPr lang="zh-CN" altLang="en-US" sz="2800" dirty="0">
                <a:latin typeface="黑体" panose="02010609060101010101" pitchFamily="2" charset="-122"/>
                <a:ea typeface="黑体" panose="02010609060101010101" pitchFamily="2" charset="-122"/>
              </a:rPr>
              <a:t>（</a:t>
            </a:r>
            <a:r>
              <a:rPr lang="en-US" altLang="zh-CN" sz="2800" i="1" dirty="0">
                <a:latin typeface="黑体" panose="02010609060101010101" pitchFamily="2" charset="-122"/>
                <a:ea typeface="黑体" panose="02010609060101010101" pitchFamily="2" charset="-122"/>
              </a:rPr>
              <a:t>Pyrolobus fumarii</a:t>
            </a:r>
            <a:r>
              <a:rPr lang="zh-CN" altLang="en-US" sz="2800" dirty="0">
                <a:latin typeface="黑体" panose="02010609060101010101" pitchFamily="2" charset="-122"/>
                <a:ea typeface="黑体" panose="02010609060101010101" pitchFamily="2" charset="-122"/>
              </a:rPr>
              <a:t>），一种生活在</a:t>
            </a:r>
            <a:r>
              <a:rPr lang="en-US" altLang="zh-CN" sz="2800" dirty="0">
                <a:latin typeface="黑体" panose="02010609060101010101" pitchFamily="2" charset="-122"/>
                <a:ea typeface="黑体" panose="02010609060101010101" pitchFamily="2" charset="-122"/>
              </a:rPr>
              <a:t>113℃</a:t>
            </a:r>
            <a:r>
              <a:rPr lang="zh-CN" altLang="en-US" sz="2800" dirty="0">
                <a:latin typeface="黑体" panose="02010609060101010101" pitchFamily="2" charset="-122"/>
                <a:ea typeface="黑体" panose="02010609060101010101" pitchFamily="2" charset="-122"/>
              </a:rPr>
              <a:t>大西洋热液喷口的古菌。 </a:t>
            </a:r>
            <a:endParaRPr lang="zh-CN" altLang="en-US" sz="2800" dirty="0">
              <a:latin typeface="黑体" panose="02010609060101010101" pitchFamily="2" charset="-122"/>
              <a:ea typeface="黑体" panose="02010609060101010101" pitchFamily="2" charset="-122"/>
            </a:endParaRPr>
          </a:p>
        </p:txBody>
      </p:sp>
      <p:pic>
        <p:nvPicPr>
          <p:cNvPr id="15365" name="Picture 4" descr="http://www.astrosurf.com/luxorion/Bio/thermogata-maritime-hyperthermophile.jpg"/>
          <p:cNvPicPr>
            <a:picLocks noChangeAspect="1"/>
          </p:cNvPicPr>
          <p:nvPr/>
        </p:nvPicPr>
        <p:blipFill>
          <a:blip r:embed="rId4"/>
          <a:stretch>
            <a:fillRect/>
          </a:stretch>
        </p:blipFill>
        <p:spPr>
          <a:xfrm>
            <a:off x="4929188" y="3471863"/>
            <a:ext cx="3810000" cy="302895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3"/>
          <p:cNvSpPr txBox="1"/>
          <p:nvPr/>
        </p:nvSpPr>
        <p:spPr>
          <a:xfrm>
            <a:off x="107950" y="620713"/>
            <a:ext cx="5638800" cy="769937"/>
          </a:xfrm>
          <a:prstGeom prst="rect">
            <a:avLst/>
          </a:prstGeom>
          <a:noFill/>
          <a:ln w="9525">
            <a:noFill/>
          </a:ln>
        </p:spPr>
        <p:txBody>
          <a:bodyPr>
            <a:spAutoFit/>
          </a:bodyPr>
          <a:p>
            <a:pPr>
              <a:spcBef>
                <a:spcPct val="50000"/>
              </a:spcBef>
            </a:pPr>
            <a:r>
              <a:rPr lang="zh-CN" altLang="en-US" sz="4400" b="1" dirty="0">
                <a:latin typeface="黑体" panose="02010609060101010101" pitchFamily="2" charset="-122"/>
                <a:ea typeface="黑体" panose="02010609060101010101" pitchFamily="2" charset="-122"/>
              </a:rPr>
              <a:t>（二）广古菌门</a:t>
            </a:r>
            <a:endParaRPr lang="zh-CN" altLang="en-US" sz="3600" b="1" dirty="0">
              <a:latin typeface="黑体" panose="02010609060101010101" pitchFamily="2" charset="-122"/>
              <a:ea typeface="黑体" panose="02010609060101010101" pitchFamily="2" charset="-122"/>
            </a:endParaRPr>
          </a:p>
        </p:txBody>
      </p:sp>
      <p:sp>
        <p:nvSpPr>
          <p:cNvPr id="4" name="Rectangle 3"/>
          <p:cNvSpPr txBox="1">
            <a:spLocks noChangeArrowheads="1"/>
          </p:cNvSpPr>
          <p:nvPr/>
        </p:nvSpPr>
        <p:spPr>
          <a:xfrm>
            <a:off x="265113" y="1908175"/>
            <a:ext cx="7772400" cy="3441700"/>
          </a:xfrm>
          <a:prstGeom prst="rect">
            <a:avLst/>
          </a:prstGeom>
        </p:spPr>
        <p:txBody>
          <a:bodyPr/>
          <a:lstStyle/>
          <a:p>
            <a:pPr marL="342900" marR="0" defTabSz="914400">
              <a:lnSpc>
                <a:spcPct val="130000"/>
              </a:lnSpc>
              <a:spcBef>
                <a:spcPct val="20000"/>
              </a:spcBef>
              <a:buClr>
                <a:schemeClr val="hlink"/>
              </a:buClr>
              <a:buSzPct val="70000"/>
              <a:buFont typeface="Arial" panose="020B0604020202020204" pitchFamily="34" charset="0"/>
              <a:buNone/>
              <a:defRPr/>
            </a:pPr>
            <a:r>
              <a:rPr kumimoji="0" lang="zh-CN" altLang="en-US" sz="2800" b="1" kern="0" cap="none" spc="0" normalizeH="0" baseline="0" noProof="0" dirty="0">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rPr>
              <a:t>包含了古菌中的大多数种类，包括了经常能在动物肠道中发现的产甲烷菌、在极高盐浓度下生活的盐杆菌、一些超嗜热的好氧和厌氧菌，也有海洋类群。</a:t>
            </a:r>
            <a:endParaRPr kumimoji="0" lang="zh-CN" altLang="en-US" sz="2800" b="1" kern="0" cap="none" spc="0" normalizeH="0" baseline="0" noProof="0" dirty="0">
              <a:effectLst>
                <a:outerShdw blurRad="38100" dist="38100" dir="2700000" algn="tl">
                  <a:srgbClr val="000000"/>
                </a:outerShdw>
              </a:effectLst>
              <a:latin typeface="黑体" panose="02010609060101010101" pitchFamily="2" charset="-122"/>
              <a:ea typeface="黑体" panose="02010609060101010101" pitchFamily="2" charset="-122"/>
              <a:cs typeface="Arial" panose="020B0604020202020204" pitchFamily="34" charset="0"/>
            </a:endParaRPr>
          </a:p>
        </p:txBody>
      </p:sp>
    </p:spTree>
  </p:cSld>
  <p:clrMapOvr>
    <a:masterClrMapping/>
  </p:clrMapOvr>
</p:sld>
</file>

<file path=ppt/theme/theme1.xml><?xml version="1.0" encoding="utf-8"?>
<a:theme xmlns:a="http://schemas.openxmlformats.org/drawingml/2006/main" name="Fényes">
  <a:themeElements>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Fény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Fényes">
  <a:themeElements>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1_Fényes">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1_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1_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1_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1_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1_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1_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1_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1_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7127</Words>
  <Application>WPS 表格</Application>
  <PresentationFormat>全屏显示(4:3)</PresentationFormat>
  <Paragraphs>684</Paragraphs>
  <Slides>78</Slides>
  <Notes>7</Notes>
  <HiddenSlides>0</HiddenSlides>
  <MMClips>0</MMClips>
  <ScaleCrop>false</ScaleCrop>
  <HeadingPairs>
    <vt:vector size="8" baseType="variant">
      <vt:variant>
        <vt:lpstr>已用的字体</vt:lpstr>
      </vt:variant>
      <vt:variant>
        <vt:i4>23</vt:i4>
      </vt:variant>
      <vt:variant>
        <vt:lpstr>主题</vt:lpstr>
      </vt:variant>
      <vt:variant>
        <vt:i4>2</vt:i4>
      </vt:variant>
      <vt:variant>
        <vt:lpstr>嵌入 OLE 服务器</vt:lpstr>
      </vt:variant>
      <vt:variant>
        <vt:i4>3</vt:i4>
      </vt:variant>
      <vt:variant>
        <vt:lpstr>幻灯片标题</vt:lpstr>
      </vt:variant>
      <vt:variant>
        <vt:i4>78</vt:i4>
      </vt:variant>
    </vt:vector>
  </HeadingPairs>
  <TitlesOfParts>
    <vt:vector size="106" baseType="lpstr">
      <vt:lpstr>Arial</vt:lpstr>
      <vt:lpstr>宋体</vt:lpstr>
      <vt:lpstr>Wingdings</vt:lpstr>
      <vt:lpstr>SimSun</vt:lpstr>
      <vt:lpstr>Times New Roman</vt:lpstr>
      <vt:lpstr>黑体</vt:lpstr>
      <vt:lpstr>_x000B__x000C_</vt:lpstr>
      <vt:lpstr>Thonburi</vt:lpstr>
      <vt:lpstr>楷体_GB2312</vt:lpstr>
      <vt:lpstr>汉仪楷体简</vt:lpstr>
      <vt:lpstr>Symbol</vt:lpstr>
      <vt:lpstr>Kingsoft Sign</vt:lpstr>
      <vt:lpstr>Wingdings 2</vt:lpstr>
      <vt:lpstr>Verdana</vt:lpstr>
      <vt:lpstr>微软雅黑</vt:lpstr>
      <vt:lpstr>Arial Unicode MS</vt:lpstr>
      <vt:lpstr>Arial Bold</vt:lpstr>
      <vt:lpstr>Symbol</vt:lpstr>
      <vt:lpstr>Wingdings</vt:lpstr>
      <vt:lpstr>Wingdings 2</vt:lpstr>
      <vt:lpstr>_x000B__x000C_</vt:lpstr>
      <vt:lpstr>楷体_GB2312</vt:lpstr>
      <vt:lpstr>苹方-简</vt:lpstr>
      <vt:lpstr>Fényes</vt:lpstr>
      <vt:lpstr>1_Fényes</vt:lpstr>
      <vt:lpstr>Paint.Picture</vt:lpstr>
      <vt:lpstr>MSPhotoEd.3</vt:lpstr>
      <vt:lpstr>MSPhotoEd.3</vt:lpstr>
      <vt:lpstr>第二章 原核微生物的形态、构造和功能</vt:lpstr>
      <vt:lpstr>PowerPoint 演示文稿</vt:lpstr>
      <vt:lpstr>1.古生菌的形态</vt:lpstr>
      <vt:lpstr>PowerPoint 演示文稿</vt:lpstr>
      <vt:lpstr>PowerPoint 演示文稿</vt:lpstr>
      <vt:lpstr>PowerPoint 演示文稿</vt:lpstr>
      <vt:lpstr>PowerPoint 演示文稿</vt:lpstr>
      <vt:lpstr>PowerPoint 演示文稿</vt:lpstr>
      <vt:lpstr>PowerPoint 演示文稿</vt:lpstr>
      <vt:lpstr>主要类群</vt:lpstr>
      <vt:lpstr>PowerPoint 演示文稿</vt:lpstr>
      <vt:lpstr>PowerPoint 演示文稿</vt:lpstr>
      <vt:lpstr>1、产甲烷菌</vt:lpstr>
      <vt:lpstr>PowerPoint 演示文稿</vt:lpstr>
      <vt:lpstr>PowerPoint 演示文稿</vt:lpstr>
      <vt:lpstr>2、极端嗜盐古菌</vt:lpstr>
      <vt:lpstr>3 热原体</vt:lpstr>
      <vt:lpstr>PowerPoint 演示文稿</vt:lpstr>
      <vt:lpstr>PowerPoint 演示文稿</vt:lpstr>
      <vt:lpstr>第四章 真核微生物的形态、构造和功能</vt:lpstr>
      <vt:lpstr>PowerPoint 演示文稿</vt:lpstr>
      <vt:lpstr>第一节  真菌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假菌丝: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Genetic Programming</dc:title>
  <dc:creator>A.E.  Eiben</dc:creator>
  <cp:lastModifiedBy>李向阳</cp:lastModifiedBy>
  <cp:revision>1826</cp:revision>
  <dcterms:created xsi:type="dcterms:W3CDTF">2023-10-30T01:38:03Z</dcterms:created>
  <dcterms:modified xsi:type="dcterms:W3CDTF">2023-10-30T01:38:03Z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2052-5.5.1.7991</vt:lpwstr>
  </property>
  <property fmtid="{D5CDD505-2E9C-101B-9397-08002B2CF9AE}" pid="3" name="ICV">
    <vt:lpwstr>DC747176CA10A38037562365C08D6039_43</vt:lpwstr>
  </property>
</Properties>
</file>